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FF31"/>
    <a:srgbClr val="08B82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215" autoAdjust="0"/>
  </p:normalViewPr>
  <p:slideViewPr>
    <p:cSldViewPr snapToGrid="0" snapToObjects="1">
      <p:cViewPr varScale="1">
        <p:scale>
          <a:sx n="91" d="100"/>
          <a:sy n="91" d="100"/>
        </p:scale>
        <p:origin x="-22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AC86E7-930E-4C5D-AFC8-61D3FF1B1AEE}" type="datetimeFigureOut">
              <a:rPr lang="en-US" smtClean="0"/>
              <a:t>8/4/2012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A0C1D-8808-411C-9B42-B1C89D88F5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2</a:t>
            </a:r>
            <a:r>
              <a:rPr lang="en-US" baseline="30000" dirty="0" smtClean="0"/>
              <a:t>nd</a:t>
            </a:r>
            <a:r>
              <a:rPr lang="en-US" dirty="0" smtClean="0"/>
              <a:t> annual </a:t>
            </a:r>
            <a:r>
              <a:rPr lang="en-US" dirty="0" err="1" smtClean="0"/>
              <a:t>Defcon</a:t>
            </a:r>
            <a:r>
              <a:rPr lang="en-US" dirty="0" smtClean="0"/>
              <a:t> Recognize</a:t>
            </a:r>
            <a:r>
              <a:rPr lang="en-US" baseline="0" dirty="0" smtClean="0"/>
              <a:t> Awards</a:t>
            </a:r>
          </a:p>
          <a:p>
            <a:endParaRPr lang="en-US" baseline="0" dirty="0" smtClean="0"/>
          </a:p>
          <a:p>
            <a:r>
              <a:rPr lang="en-US" baseline="0" dirty="0" smtClean="0"/>
              <a:t>(First year, they were called the </a:t>
            </a:r>
            <a:r>
              <a:rPr lang="en-US" baseline="0" dirty="0" err="1" smtClean="0"/>
              <a:t>Defcon</a:t>
            </a:r>
            <a:r>
              <a:rPr lang="en-US" baseline="0" dirty="0" smtClean="0"/>
              <a:t> Awards or something confusing to the awards given out exclusively based on </a:t>
            </a:r>
            <a:r>
              <a:rPr lang="en-US" baseline="0" dirty="0" err="1" smtClean="0"/>
              <a:t>Defcon</a:t>
            </a:r>
            <a:r>
              <a:rPr lang="en-US" baseline="0" dirty="0" smtClean="0"/>
              <a:t> happenings)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A0C1D-8808-411C-9B42-B1C89D88F50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Nominations for all of these awards came from the community. The moderators of this panel</a:t>
            </a:r>
            <a:r>
              <a:rPr lang="en-US" baseline="0" dirty="0" smtClean="0"/>
              <a:t> did NOT nominate anyone themselves.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A0C1D-8808-411C-9B42-B1C89D88F509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were no nominations for this category.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A0C1D-8808-411C-9B42-B1C89D88F509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A0C1D-8808-411C-9B42-B1C89D88F509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981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8049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87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840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0609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6284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4307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0130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411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6207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321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58C32-35A7-2B42-B50C-52D632AD253C}" type="datetimeFigureOut">
              <a:rPr lang="en-US" smtClean="0"/>
              <a:pPr/>
              <a:t>8/4/2012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F7EAE-FD00-EE47-AA06-24D5F5E9B08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88149" y="0"/>
            <a:ext cx="9144000" cy="1034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350" y="6785198"/>
            <a:ext cx="9144000" cy="1034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898499" y="103481"/>
            <a:ext cx="5298357" cy="2944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6222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86981" y="2429223"/>
            <a:ext cx="460363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09FF31"/>
                </a:solidFill>
                <a:latin typeface="Gunplay"/>
                <a:cs typeface="Gunplay"/>
              </a:rPr>
              <a:t>Recognize</a:t>
            </a:r>
          </a:p>
          <a:p>
            <a:pPr algn="ctr"/>
            <a:r>
              <a:rPr lang="en-US" sz="7200" dirty="0" smtClean="0">
                <a:solidFill>
                  <a:srgbClr val="09FF31"/>
                </a:solidFill>
                <a:latin typeface="Gunplay"/>
                <a:cs typeface="Gunplay"/>
              </a:rPr>
              <a:t>Awards</a:t>
            </a:r>
            <a:endParaRPr lang="en-US" sz="7200" dirty="0">
              <a:solidFill>
                <a:srgbClr val="09FF31"/>
              </a:solidFill>
              <a:latin typeface="Gunplay"/>
              <a:cs typeface="Gunplay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5052" y="6111563"/>
            <a:ext cx="560181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FFFF00"/>
                </a:solidFill>
              </a:rPr>
              <a:t>Russr</a:t>
            </a:r>
            <a:r>
              <a:rPr lang="en-US" sz="3200" dirty="0" smtClean="0">
                <a:solidFill>
                  <a:srgbClr val="FFFF00"/>
                </a:solidFill>
              </a:rPr>
              <a:t>, Jericho, </a:t>
            </a:r>
            <a:r>
              <a:rPr lang="en-US" sz="3200" strike="sngStrike" dirty="0" smtClean="0">
                <a:solidFill>
                  <a:srgbClr val="FFFF00"/>
                </a:solidFill>
              </a:rPr>
              <a:t>The Dark Tangent</a:t>
            </a:r>
            <a:endParaRPr lang="en-US" sz="3200" strike="sngStrike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396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9532"/>
            <a:ext cx="8229600" cy="336689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9FF31"/>
                </a:solidFill>
              </a:rPr>
              <a:t>The Art of </a:t>
            </a:r>
            <a:r>
              <a:rPr lang="en-US" dirty="0" err="1" smtClean="0">
                <a:solidFill>
                  <a:srgbClr val="09FF31"/>
                </a:solidFill>
              </a:rPr>
              <a:t>CyberWar</a:t>
            </a:r>
            <a:endParaRPr lang="en-US" dirty="0" smtClean="0">
              <a:solidFill>
                <a:srgbClr val="09FF31"/>
              </a:solidFill>
            </a:endParaRPr>
          </a:p>
          <a:p>
            <a:pPr lvl="1"/>
            <a:r>
              <a:rPr lang="en-US" dirty="0" smtClean="0">
                <a:solidFill>
                  <a:srgbClr val="09FF31"/>
                </a:solidFill>
              </a:rPr>
              <a:t>Kenneth </a:t>
            </a:r>
            <a:r>
              <a:rPr lang="en-US" dirty="0" err="1" smtClean="0">
                <a:solidFill>
                  <a:srgbClr val="09FF31"/>
                </a:solidFill>
              </a:rPr>
              <a:t>Geers</a:t>
            </a:r>
            <a:endParaRPr lang="en-US" dirty="0" smtClean="0">
              <a:solidFill>
                <a:srgbClr val="09FF31"/>
              </a:solidFill>
            </a:endParaRPr>
          </a:p>
          <a:p>
            <a:r>
              <a:rPr lang="en-US" dirty="0" smtClean="0">
                <a:solidFill>
                  <a:srgbClr val="09FF31"/>
                </a:solidFill>
              </a:rPr>
              <a:t>Anonymous and the Online Fight for Justice</a:t>
            </a:r>
          </a:p>
          <a:p>
            <a:pPr lvl="1"/>
            <a:r>
              <a:rPr lang="en-US" dirty="0" smtClean="0">
                <a:solidFill>
                  <a:srgbClr val="09FF31"/>
                </a:solidFill>
              </a:rPr>
              <a:t>Amber Lyon, et al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“The General”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8998" y="1590294"/>
            <a:ext cx="504041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Captain Obvious </a:t>
            </a:r>
            <a:r>
              <a:rPr lang="en-US" sz="4000" dirty="0" smtClean="0">
                <a:solidFill>
                  <a:srgbClr val="FFFF00"/>
                </a:solidFill>
              </a:rPr>
              <a:t>Award</a:t>
            </a:r>
          </a:p>
          <a:p>
            <a:pPr algn="ctr"/>
            <a:r>
              <a:rPr lang="en-US" sz="4000" dirty="0" smtClean="0">
                <a:solidFill>
                  <a:srgbClr val="FFFF00"/>
                </a:solidFill>
              </a:rPr>
              <a:t>Nominations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087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82798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9FF31"/>
                </a:solidFill>
              </a:rPr>
              <a:t>Steve Gibson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Rick Flores</a:t>
            </a:r>
          </a:p>
          <a:p>
            <a:r>
              <a:rPr lang="en-US" dirty="0" err="1" smtClean="0">
                <a:solidFill>
                  <a:srgbClr val="09FF31"/>
                </a:solidFill>
              </a:rPr>
              <a:t>Rafal</a:t>
            </a:r>
            <a:r>
              <a:rPr lang="en-US" dirty="0" smtClean="0">
                <a:solidFill>
                  <a:srgbClr val="09FF31"/>
                </a:solidFill>
              </a:rPr>
              <a:t> Los (wh1t3rabbit)</a:t>
            </a:r>
          </a:p>
          <a:p>
            <a:r>
              <a:rPr lang="en-US" dirty="0" err="1" smtClean="0">
                <a:solidFill>
                  <a:srgbClr val="09FF31"/>
                </a:solidFill>
              </a:rPr>
              <a:t>Ankit</a:t>
            </a:r>
            <a:r>
              <a:rPr lang="en-US" dirty="0" smtClean="0">
                <a:solidFill>
                  <a:srgbClr val="09FF31"/>
                </a:solidFill>
              </a:rPr>
              <a:t> </a:t>
            </a:r>
            <a:r>
              <a:rPr lang="en-US" dirty="0" err="1" smtClean="0">
                <a:solidFill>
                  <a:srgbClr val="09FF31"/>
                </a:solidFill>
              </a:rPr>
              <a:t>Fadia</a:t>
            </a:r>
            <a:endParaRPr lang="en-US" dirty="0" smtClean="0">
              <a:solidFill>
                <a:srgbClr val="09FF31"/>
              </a:solidFill>
            </a:endParaRPr>
          </a:p>
          <a:p>
            <a:r>
              <a:rPr lang="en-US" dirty="0" smtClean="0">
                <a:solidFill>
                  <a:srgbClr val="09FF31"/>
                </a:solidFill>
              </a:rPr>
              <a:t>Rahul </a:t>
            </a:r>
            <a:r>
              <a:rPr lang="en-US" dirty="0" err="1" smtClean="0">
                <a:solidFill>
                  <a:srgbClr val="09FF31"/>
                </a:solidFill>
              </a:rPr>
              <a:t>Tyagi</a:t>
            </a:r>
            <a:endParaRPr lang="en-US" dirty="0" smtClean="0">
              <a:solidFill>
                <a:srgbClr val="09FF31"/>
              </a:solidFill>
            </a:endParaRPr>
          </a:p>
          <a:p>
            <a:r>
              <a:rPr lang="en-US" dirty="0" smtClean="0">
                <a:solidFill>
                  <a:srgbClr val="09FF31"/>
                </a:solidFill>
              </a:rPr>
              <a:t>InfoSec Institute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Ira Winkler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37422" y="1590294"/>
            <a:ext cx="54427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Security Charlatan </a:t>
            </a:r>
            <a:r>
              <a:rPr lang="en-US" sz="4000" dirty="0" smtClean="0">
                <a:solidFill>
                  <a:srgbClr val="FFFF00"/>
                </a:solidFill>
              </a:rPr>
              <a:t>Award</a:t>
            </a:r>
          </a:p>
          <a:p>
            <a:pPr algn="ctr"/>
            <a:r>
              <a:rPr lang="en-US" sz="4000" dirty="0" smtClean="0">
                <a:solidFill>
                  <a:srgbClr val="FFFF00"/>
                </a:solidFill>
              </a:rPr>
              <a:t>Nominations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973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803" y="1610455"/>
            <a:ext cx="8229600" cy="4958511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09FF31"/>
                </a:solidFill>
              </a:rPr>
              <a:t>Worst Media Person or Outlet (Print</a:t>
            </a:r>
            <a:r>
              <a:rPr lang="en-US" sz="2000" dirty="0" smtClean="0">
                <a:solidFill>
                  <a:srgbClr val="09FF31"/>
                </a:solidFill>
              </a:rPr>
              <a:t>)</a:t>
            </a:r>
          </a:p>
          <a:p>
            <a:pPr lvl="1"/>
            <a:r>
              <a:rPr lang="en-US" sz="2000" dirty="0" smtClean="0">
                <a:solidFill>
                  <a:srgbClr val="09FF31"/>
                </a:solidFill>
              </a:rPr>
              <a:t>Water Pump Hack coverage (multiple outlets)</a:t>
            </a:r>
            <a:endParaRPr lang="en-US" sz="2000" dirty="0" smtClean="0">
              <a:solidFill>
                <a:srgbClr val="09FF31"/>
              </a:solidFill>
            </a:endParaRPr>
          </a:p>
          <a:p>
            <a:r>
              <a:rPr lang="en-US" sz="2000" dirty="0" smtClean="0">
                <a:solidFill>
                  <a:srgbClr val="09FF31"/>
                </a:solidFill>
              </a:rPr>
              <a:t>Worst Media Person or Outlet (Broadcast</a:t>
            </a:r>
            <a:r>
              <a:rPr lang="en-US" sz="2000" dirty="0" smtClean="0">
                <a:solidFill>
                  <a:srgbClr val="09FF31"/>
                </a:solidFill>
              </a:rPr>
              <a:t>)</a:t>
            </a:r>
          </a:p>
          <a:p>
            <a:pPr lvl="1"/>
            <a:r>
              <a:rPr lang="en-US" sz="2000" dirty="0" smtClean="0">
                <a:solidFill>
                  <a:srgbClr val="09FF31"/>
                </a:solidFill>
              </a:rPr>
              <a:t>(no nominations)</a:t>
            </a:r>
            <a:endParaRPr lang="en-US" sz="2000" dirty="0" smtClean="0">
              <a:solidFill>
                <a:srgbClr val="09FF31"/>
              </a:solidFill>
            </a:endParaRPr>
          </a:p>
          <a:p>
            <a:r>
              <a:rPr lang="en-US" sz="2000" dirty="0" smtClean="0">
                <a:solidFill>
                  <a:srgbClr val="09FF31"/>
                </a:solidFill>
              </a:rPr>
              <a:t>Best Privacy Enhancing </a:t>
            </a:r>
            <a:r>
              <a:rPr lang="en-US" sz="2000" dirty="0" smtClean="0">
                <a:solidFill>
                  <a:srgbClr val="09FF31"/>
                </a:solidFill>
              </a:rPr>
              <a:t>Tech</a:t>
            </a:r>
          </a:p>
          <a:p>
            <a:pPr lvl="1"/>
            <a:r>
              <a:rPr lang="en-US" sz="2000" dirty="0" smtClean="0">
                <a:solidFill>
                  <a:srgbClr val="09FF31"/>
                </a:solidFill>
              </a:rPr>
              <a:t>TOR</a:t>
            </a:r>
            <a:endParaRPr lang="en-US" sz="2000" dirty="0">
              <a:solidFill>
                <a:srgbClr val="09FF31"/>
              </a:solidFill>
            </a:endParaRPr>
          </a:p>
          <a:p>
            <a:r>
              <a:rPr lang="en-US" sz="2000" dirty="0" smtClean="0">
                <a:solidFill>
                  <a:srgbClr val="09FF31"/>
                </a:solidFill>
              </a:rPr>
              <a:t>Best Sec or Hack Twitter </a:t>
            </a:r>
            <a:r>
              <a:rPr lang="en-US" sz="2000" dirty="0" smtClean="0">
                <a:solidFill>
                  <a:srgbClr val="09FF31"/>
                </a:solidFill>
              </a:rPr>
              <a:t>Feed</a:t>
            </a:r>
          </a:p>
          <a:p>
            <a:pPr lvl="1"/>
            <a:r>
              <a:rPr lang="en-US" sz="2000" dirty="0" smtClean="0">
                <a:solidFill>
                  <a:srgbClr val="09FF31"/>
                </a:solidFill>
              </a:rPr>
              <a:t>@</a:t>
            </a:r>
            <a:r>
              <a:rPr lang="en-US" sz="2000" dirty="0" err="1" smtClean="0">
                <a:solidFill>
                  <a:srgbClr val="09FF31"/>
                </a:solidFill>
              </a:rPr>
              <a:t>YourAnonNews</a:t>
            </a:r>
            <a:endParaRPr lang="en-US" sz="2000" dirty="0" smtClean="0">
              <a:solidFill>
                <a:srgbClr val="09FF31"/>
              </a:solidFill>
            </a:endParaRPr>
          </a:p>
          <a:p>
            <a:r>
              <a:rPr lang="en-US" sz="2000" dirty="0" smtClean="0">
                <a:solidFill>
                  <a:srgbClr val="09FF31"/>
                </a:solidFill>
              </a:rPr>
              <a:t>“Twit-Twat” – Worst Twitter Feed (Sec/Hack</a:t>
            </a:r>
            <a:r>
              <a:rPr lang="en-US" sz="2000" dirty="0" smtClean="0">
                <a:solidFill>
                  <a:srgbClr val="09FF31"/>
                </a:solidFill>
              </a:rPr>
              <a:t>)</a:t>
            </a:r>
          </a:p>
          <a:p>
            <a:pPr lvl="1"/>
            <a:r>
              <a:rPr lang="en-US" sz="2000" dirty="0" smtClean="0">
                <a:solidFill>
                  <a:srgbClr val="09FF31"/>
                </a:solidFill>
              </a:rPr>
              <a:t>@</a:t>
            </a:r>
            <a:r>
              <a:rPr lang="en-US" sz="2000" dirty="0" err="1" smtClean="0">
                <a:solidFill>
                  <a:srgbClr val="09FF31"/>
                </a:solidFill>
              </a:rPr>
              <a:t>AnonymouSabu</a:t>
            </a:r>
            <a:endParaRPr lang="en-US" sz="2000" dirty="0" smtClean="0">
              <a:solidFill>
                <a:srgbClr val="09FF31"/>
              </a:solidFill>
            </a:endParaRPr>
          </a:p>
          <a:p>
            <a:r>
              <a:rPr lang="en-US" sz="2000" dirty="0" smtClean="0">
                <a:solidFill>
                  <a:srgbClr val="09FF31"/>
                </a:solidFill>
              </a:rPr>
              <a:t>“Captain Obvious” – Most common sense </a:t>
            </a:r>
            <a:r>
              <a:rPr lang="en-US" sz="2000" dirty="0" smtClean="0">
                <a:solidFill>
                  <a:srgbClr val="09FF31"/>
                </a:solidFill>
              </a:rPr>
              <a:t>talk</a:t>
            </a:r>
          </a:p>
          <a:p>
            <a:pPr lvl="1"/>
            <a:r>
              <a:rPr lang="en-US" sz="2000" dirty="0" smtClean="0">
                <a:solidFill>
                  <a:srgbClr val="09FF31"/>
                </a:solidFill>
              </a:rPr>
              <a:t>General Keith B. Alexander, “Shared Values, Shared Responsibility”</a:t>
            </a:r>
            <a:endParaRPr lang="en-US" sz="2000" dirty="0" smtClean="0">
              <a:solidFill>
                <a:srgbClr val="09FF31"/>
              </a:solidFill>
            </a:endParaRPr>
          </a:p>
          <a:p>
            <a:r>
              <a:rPr lang="en-US" sz="2000" dirty="0" smtClean="0">
                <a:solidFill>
                  <a:srgbClr val="09FF31"/>
                </a:solidFill>
              </a:rPr>
              <a:t>Security Charlatan of the </a:t>
            </a:r>
            <a:r>
              <a:rPr lang="en-US" sz="2000" dirty="0" smtClean="0">
                <a:solidFill>
                  <a:srgbClr val="09FF31"/>
                </a:solidFill>
              </a:rPr>
              <a:t>Year</a:t>
            </a:r>
          </a:p>
          <a:p>
            <a:pPr lvl="1"/>
            <a:r>
              <a:rPr lang="en-US" sz="2000" dirty="0" err="1" smtClean="0">
                <a:solidFill>
                  <a:srgbClr val="09FF31"/>
                </a:solidFill>
              </a:rPr>
              <a:t>Ankit</a:t>
            </a:r>
            <a:r>
              <a:rPr lang="en-US" sz="2000" dirty="0" smtClean="0">
                <a:solidFill>
                  <a:srgbClr val="09FF31"/>
                </a:solidFill>
              </a:rPr>
              <a:t> </a:t>
            </a:r>
            <a:r>
              <a:rPr lang="en-US" sz="2000" dirty="0" err="1" smtClean="0">
                <a:solidFill>
                  <a:srgbClr val="09FF31"/>
                </a:solidFill>
              </a:rPr>
              <a:t>Fadia</a:t>
            </a:r>
            <a:endParaRPr lang="en-US" sz="2000" dirty="0" smtClean="0">
              <a:solidFill>
                <a:srgbClr val="09FF3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82194" y="1610455"/>
            <a:ext cx="20762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FFFF00"/>
                </a:solidFill>
              </a:rPr>
              <a:t>Winners!</a:t>
            </a:r>
            <a:endParaRPr lang="en-US" sz="40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857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98180"/>
            <a:ext cx="8229600" cy="3827983"/>
          </a:xfrm>
        </p:spPr>
        <p:txBody>
          <a:bodyPr/>
          <a:lstStyle/>
          <a:p>
            <a:r>
              <a:rPr lang="en-US" dirty="0" smtClean="0">
                <a:solidFill>
                  <a:srgbClr val="09FF31"/>
                </a:solidFill>
              </a:rPr>
              <a:t>Community Voice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Recognition</a:t>
            </a:r>
          </a:p>
          <a:p>
            <a:pPr lvl="1"/>
            <a:r>
              <a:rPr lang="en-US" dirty="0" smtClean="0">
                <a:solidFill>
                  <a:srgbClr val="09FF31"/>
                </a:solidFill>
              </a:rPr>
              <a:t>Positive</a:t>
            </a:r>
          </a:p>
          <a:p>
            <a:pPr lvl="1"/>
            <a:r>
              <a:rPr lang="en-US" dirty="0" smtClean="0">
                <a:solidFill>
                  <a:srgbClr val="09FF31"/>
                </a:solidFill>
              </a:rPr>
              <a:t>Negative</a:t>
            </a:r>
            <a:endParaRPr lang="en-US" dirty="0">
              <a:solidFill>
                <a:srgbClr val="09FF3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54378" y="3235596"/>
            <a:ext cx="15743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FFFF00"/>
                </a:solidFill>
              </a:rPr>
              <a:t>WHY?</a:t>
            </a:r>
            <a:endParaRPr lang="en-US" sz="40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72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98180"/>
            <a:ext cx="8229600" cy="3827983"/>
          </a:xfrm>
        </p:spPr>
        <p:txBody>
          <a:bodyPr/>
          <a:lstStyle/>
          <a:p>
            <a:r>
              <a:rPr lang="en-US" dirty="0" smtClean="0">
                <a:solidFill>
                  <a:srgbClr val="09FF31"/>
                </a:solidFill>
              </a:rPr>
              <a:t>Public Nominations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Board Review</a:t>
            </a:r>
          </a:p>
          <a:p>
            <a:pPr lvl="1"/>
            <a:r>
              <a:rPr lang="en-US" dirty="0" smtClean="0">
                <a:solidFill>
                  <a:srgbClr val="09FF31"/>
                </a:solidFill>
              </a:rPr>
              <a:t>Best Nominees Selected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Public Voting</a:t>
            </a:r>
          </a:p>
          <a:p>
            <a:pPr lvl="1"/>
            <a:r>
              <a:rPr lang="en-US" dirty="0" smtClean="0">
                <a:solidFill>
                  <a:srgbClr val="09FF31"/>
                </a:solidFill>
              </a:rPr>
              <a:t>Right here, right 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54378" y="3235596"/>
            <a:ext cx="16599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FFFF00"/>
                </a:solidFill>
              </a:rPr>
              <a:t>HOW?</a:t>
            </a:r>
            <a:endParaRPr lang="en-US" sz="40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965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98180"/>
            <a:ext cx="8229600" cy="382798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9FF31"/>
                </a:solidFill>
              </a:rPr>
              <a:t>Worst Media Person or Outlet (Print)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Worst Media Person or Outlet (Broadcast)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Best Privacy Enhancing Tech</a:t>
            </a:r>
            <a:endParaRPr lang="en-US" dirty="0">
              <a:solidFill>
                <a:srgbClr val="09FF31"/>
              </a:solidFill>
            </a:endParaRPr>
          </a:p>
          <a:p>
            <a:r>
              <a:rPr lang="en-US" dirty="0" smtClean="0">
                <a:solidFill>
                  <a:srgbClr val="09FF31"/>
                </a:solidFill>
              </a:rPr>
              <a:t>Best Sec or Hack Twitter Feed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“Twit-Twat” – Worst Twitter Feed (Sec/Hack)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“Captain Obvious” – Most common sense talk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Security Charlatan of the Year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82194" y="1610455"/>
            <a:ext cx="27618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FFFF00"/>
                </a:solidFill>
              </a:rPr>
              <a:t>Categories?</a:t>
            </a:r>
            <a:endParaRPr lang="en-US" sz="40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857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42593"/>
            <a:ext cx="8229600" cy="298357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9FF31"/>
                </a:solidFill>
              </a:rPr>
              <a:t>Mathew Schwartz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Water Pump Hack</a:t>
            </a:r>
          </a:p>
          <a:p>
            <a:endParaRPr lang="en-US" dirty="0" smtClean="0">
              <a:solidFill>
                <a:srgbClr val="09FF3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5154" y="1623706"/>
            <a:ext cx="63398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Worst Media Coverage (Print</a:t>
            </a:r>
            <a:r>
              <a:rPr lang="en-US" sz="4000" dirty="0" smtClean="0">
                <a:solidFill>
                  <a:srgbClr val="FFFF00"/>
                </a:solidFill>
              </a:rPr>
              <a:t>)</a:t>
            </a:r>
          </a:p>
          <a:p>
            <a:pPr algn="ctr"/>
            <a:r>
              <a:rPr lang="en-US" sz="4000" dirty="0" smtClean="0">
                <a:solidFill>
                  <a:srgbClr val="FFFF00"/>
                </a:solidFill>
              </a:rPr>
              <a:t>Nominations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988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98180"/>
            <a:ext cx="8229600" cy="3827983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09FF3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8753" y="1623706"/>
            <a:ext cx="74793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Worst Media Coverage (Broadcast)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5203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16469"/>
            <a:ext cx="8229600" cy="3109694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9FF31"/>
                </a:solidFill>
              </a:rPr>
              <a:t>Wickr</a:t>
            </a:r>
            <a:r>
              <a:rPr lang="en-US" dirty="0" smtClean="0">
                <a:solidFill>
                  <a:srgbClr val="09FF31"/>
                </a:solidFill>
              </a:rPr>
              <a:t> – Privacy App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Crypto Cat – multi-party private chats via browser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Google turning on HTTPS by default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TOR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35057" y="1601242"/>
            <a:ext cx="600401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Best Privacy Enhancing </a:t>
            </a:r>
            <a:r>
              <a:rPr lang="en-US" sz="4000" dirty="0" smtClean="0">
                <a:solidFill>
                  <a:srgbClr val="FFFF00"/>
                </a:solidFill>
              </a:rPr>
              <a:t>Tech</a:t>
            </a:r>
          </a:p>
          <a:p>
            <a:pPr algn="ctr"/>
            <a:r>
              <a:rPr lang="en-US" sz="4000" dirty="0" smtClean="0">
                <a:solidFill>
                  <a:srgbClr val="FFFF00"/>
                </a:solidFill>
              </a:rPr>
              <a:t>Nominations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23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39912"/>
            <a:ext cx="8229600" cy="209913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9FF31"/>
                </a:solidFill>
              </a:rPr>
              <a:t>@</a:t>
            </a:r>
            <a:r>
              <a:rPr lang="en-US" dirty="0" err="1" smtClean="0">
                <a:solidFill>
                  <a:srgbClr val="09FF31"/>
                </a:solidFill>
              </a:rPr>
              <a:t>Spiderlabs</a:t>
            </a:r>
            <a:r>
              <a:rPr lang="en-US" dirty="0" smtClean="0">
                <a:solidFill>
                  <a:srgbClr val="09FF31"/>
                </a:solidFill>
              </a:rPr>
              <a:t>					3210			19365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@</a:t>
            </a:r>
            <a:r>
              <a:rPr lang="en-US" dirty="0" err="1" smtClean="0">
                <a:solidFill>
                  <a:srgbClr val="09FF31"/>
                </a:solidFill>
              </a:rPr>
              <a:t>Attritionorg</a:t>
            </a:r>
            <a:r>
              <a:rPr lang="en-US" dirty="0" smtClean="0">
                <a:solidFill>
                  <a:srgbClr val="09FF31"/>
                </a:solidFill>
              </a:rPr>
              <a:t>				13787		6426		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@</a:t>
            </a:r>
            <a:r>
              <a:rPr lang="en-US" dirty="0" err="1" smtClean="0">
                <a:solidFill>
                  <a:srgbClr val="09FF31"/>
                </a:solidFill>
              </a:rPr>
              <a:t>Youranonnews</a:t>
            </a:r>
            <a:r>
              <a:rPr lang="en-US" dirty="0" smtClean="0">
                <a:solidFill>
                  <a:srgbClr val="09FF31"/>
                </a:solidFill>
              </a:rPr>
              <a:t>		</a:t>
            </a:r>
            <a:r>
              <a:rPr lang="en-US" dirty="0" smtClean="0">
                <a:solidFill>
                  <a:srgbClr val="09FF31"/>
                </a:solidFill>
              </a:rPr>
              <a:t>     33029</a:t>
            </a:r>
            <a:r>
              <a:rPr lang="en-US" dirty="0" smtClean="0">
                <a:solidFill>
                  <a:srgbClr val="09FF31"/>
                </a:solidFill>
              </a:rPr>
              <a:t>		612542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@</a:t>
            </a:r>
            <a:r>
              <a:rPr lang="en-US" dirty="0" err="1" smtClean="0">
                <a:solidFill>
                  <a:srgbClr val="09FF31"/>
                </a:solidFill>
              </a:rPr>
              <a:t>Packet_Storm</a:t>
            </a:r>
            <a:r>
              <a:rPr lang="en-US" dirty="0" smtClean="0">
                <a:solidFill>
                  <a:srgbClr val="09FF31"/>
                </a:solidFill>
              </a:rPr>
              <a:t>			23644		10016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53017" y="1590294"/>
            <a:ext cx="37999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Best Twitter </a:t>
            </a:r>
            <a:r>
              <a:rPr lang="en-US" sz="4000" dirty="0" smtClean="0">
                <a:solidFill>
                  <a:srgbClr val="FFFF00"/>
                </a:solidFill>
              </a:rPr>
              <a:t>Feed</a:t>
            </a:r>
          </a:p>
          <a:p>
            <a:pPr algn="ctr"/>
            <a:r>
              <a:rPr lang="en-US" sz="4000" dirty="0" smtClean="0">
                <a:solidFill>
                  <a:srgbClr val="FFFF00"/>
                </a:solidFill>
              </a:rPr>
              <a:t>Nominations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6883" y="3362973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Tweets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08622" y="336297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954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30309"/>
            <a:ext cx="8229600" cy="2318339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9FF31"/>
                </a:solidFill>
              </a:rPr>
              <a:t>Wh1t3Rabbit				18229		5096</a:t>
            </a:r>
          </a:p>
          <a:p>
            <a:r>
              <a:rPr lang="en-US" dirty="0" smtClean="0">
                <a:solidFill>
                  <a:srgbClr val="09FF31"/>
                </a:solidFill>
              </a:rPr>
              <a:t>Th3j3st3r					0				1609		</a:t>
            </a:r>
          </a:p>
          <a:p>
            <a:r>
              <a:rPr lang="en-US" dirty="0" err="1" smtClean="0">
                <a:solidFill>
                  <a:srgbClr val="09FF31"/>
                </a:solidFill>
              </a:rPr>
              <a:t>AnonymouSabu</a:t>
            </a:r>
            <a:r>
              <a:rPr lang="en-US" dirty="0" smtClean="0">
                <a:solidFill>
                  <a:srgbClr val="09FF31"/>
                </a:solidFill>
              </a:rPr>
              <a:t>			9630			42998</a:t>
            </a:r>
          </a:p>
          <a:p>
            <a:r>
              <a:rPr lang="en-US" dirty="0" err="1" smtClean="0">
                <a:solidFill>
                  <a:srgbClr val="09FF31"/>
                </a:solidFill>
              </a:rPr>
              <a:t>SamBowne</a:t>
            </a:r>
            <a:r>
              <a:rPr lang="en-US" dirty="0" smtClean="0">
                <a:solidFill>
                  <a:srgbClr val="09FF31"/>
                </a:solidFill>
              </a:rPr>
              <a:t>					22974		5936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53017" y="1590294"/>
            <a:ext cx="36881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Twit-Twat </a:t>
            </a:r>
            <a:r>
              <a:rPr lang="en-US" sz="4000" dirty="0" smtClean="0">
                <a:solidFill>
                  <a:srgbClr val="FFFF00"/>
                </a:solidFill>
              </a:rPr>
              <a:t>Award</a:t>
            </a:r>
          </a:p>
          <a:p>
            <a:pPr algn="ctr"/>
            <a:r>
              <a:rPr lang="en-US" sz="4000" dirty="0" smtClean="0">
                <a:solidFill>
                  <a:srgbClr val="FFFF00"/>
                </a:solidFill>
              </a:rPr>
              <a:t>Nominations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6883" y="3258207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Tweets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08622" y="3258207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266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Words>335</Words>
  <Application>Microsoft Office PowerPoint</Application>
  <PresentationFormat>On-screen Show (4:3)</PresentationFormat>
  <Paragraphs>89</Paragraphs>
  <Slides>12</Slides>
  <Notes>4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 Rogers</dc:creator>
  <cp:lastModifiedBy>Brian Martin</cp:lastModifiedBy>
  <cp:revision>23</cp:revision>
  <dcterms:created xsi:type="dcterms:W3CDTF">2012-07-29T16:16:07Z</dcterms:created>
  <dcterms:modified xsi:type="dcterms:W3CDTF">2012-08-04T22:40:14Z</dcterms:modified>
</cp:coreProperties>
</file>