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6" r:id="rId2"/>
    <p:sldId id="342" r:id="rId3"/>
    <p:sldId id="392" r:id="rId4"/>
    <p:sldId id="394" r:id="rId5"/>
    <p:sldId id="432" r:id="rId6"/>
    <p:sldId id="286" r:id="rId7"/>
    <p:sldId id="430" r:id="rId8"/>
    <p:sldId id="289" r:id="rId9"/>
    <p:sldId id="288" r:id="rId10"/>
    <p:sldId id="298" r:id="rId11"/>
    <p:sldId id="260" r:id="rId12"/>
    <p:sldId id="281" r:id="rId13"/>
    <p:sldId id="302" r:id="rId14"/>
    <p:sldId id="290" r:id="rId15"/>
    <p:sldId id="291" r:id="rId16"/>
    <p:sldId id="282" r:id="rId17"/>
    <p:sldId id="274" r:id="rId18"/>
    <p:sldId id="283" r:id="rId19"/>
    <p:sldId id="335" r:id="rId20"/>
    <p:sldId id="310" r:id="rId21"/>
    <p:sldId id="285" r:id="rId22"/>
    <p:sldId id="301" r:id="rId23"/>
    <p:sldId id="316" r:id="rId24"/>
    <p:sldId id="315" r:id="rId25"/>
    <p:sldId id="319" r:id="rId26"/>
    <p:sldId id="293" r:id="rId27"/>
    <p:sldId id="433" r:id="rId28"/>
    <p:sldId id="303" r:id="rId29"/>
    <p:sldId id="308" r:id="rId30"/>
    <p:sldId id="306" r:id="rId31"/>
    <p:sldId id="307" r:id="rId32"/>
    <p:sldId id="264" r:id="rId33"/>
    <p:sldId id="263" r:id="rId34"/>
    <p:sldId id="304" r:id="rId35"/>
    <p:sldId id="268" r:id="rId36"/>
    <p:sldId id="269" r:id="rId37"/>
    <p:sldId id="271" r:id="rId38"/>
    <p:sldId id="270" r:id="rId39"/>
    <p:sldId id="333" r:id="rId40"/>
    <p:sldId id="429" r:id="rId41"/>
    <p:sldId id="292" r:id="rId42"/>
    <p:sldId id="295" r:id="rId43"/>
    <p:sldId id="312" r:id="rId44"/>
    <p:sldId id="313" r:id="rId45"/>
    <p:sldId id="297" r:id="rId46"/>
    <p:sldId id="261" r:id="rId47"/>
    <p:sldId id="280" r:id="rId48"/>
    <p:sldId id="424" r:id="rId49"/>
    <p:sldId id="423" r:id="rId50"/>
    <p:sldId id="336" r:id="rId51"/>
    <p:sldId id="314" r:id="rId52"/>
    <p:sldId id="431" r:id="rId53"/>
    <p:sldId id="425" r:id="rId54"/>
    <p:sldId id="317" r:id="rId55"/>
    <p:sldId id="324" r:id="rId56"/>
    <p:sldId id="329" r:id="rId57"/>
    <p:sldId id="330" r:id="rId58"/>
    <p:sldId id="418" r:id="rId59"/>
    <p:sldId id="328" r:id="rId60"/>
    <p:sldId id="349" r:id="rId61"/>
    <p:sldId id="266" r:id="rId62"/>
    <p:sldId id="320" r:id="rId63"/>
    <p:sldId id="351" r:id="rId64"/>
    <p:sldId id="421" r:id="rId65"/>
    <p:sldId id="353" r:id="rId66"/>
    <p:sldId id="355" r:id="rId67"/>
    <p:sldId id="359" r:id="rId68"/>
    <p:sldId id="364" r:id="rId69"/>
    <p:sldId id="367" r:id="rId70"/>
    <p:sldId id="379" r:id="rId71"/>
    <p:sldId id="387" r:id="rId72"/>
    <p:sldId id="389" r:id="rId73"/>
    <p:sldId id="341" r:id="rId74"/>
    <p:sldId id="390" r:id="rId75"/>
    <p:sldId id="414" r:id="rId76"/>
    <p:sldId id="395" r:id="rId77"/>
    <p:sldId id="396" r:id="rId78"/>
    <p:sldId id="348" r:id="rId79"/>
    <p:sldId id="331" r:id="rId80"/>
    <p:sldId id="397" r:id="rId81"/>
    <p:sldId id="398" r:id="rId82"/>
    <p:sldId id="417" r:id="rId83"/>
    <p:sldId id="426" r:id="rId84"/>
    <p:sldId id="427" r:id="rId85"/>
    <p:sldId id="401" r:id="rId86"/>
    <p:sldId id="428" r:id="rId87"/>
    <p:sldId id="278" r:id="rId88"/>
    <p:sldId id="287" r:id="rId89"/>
    <p:sldId id="42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64" autoAdjust="0"/>
  </p:normalViewPr>
  <p:slideViewPr>
    <p:cSldViewPr>
      <p:cViewPr varScale="1">
        <p:scale>
          <a:sx n="104" d="100"/>
          <a:sy n="104" d="100"/>
        </p:scale>
        <p:origin x="-21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7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dgm:spPr>
        <a:solidFill>
          <a:srgbClr val="FFFF00"/>
        </a:solidFill>
      </dgm:spPr>
      <dgm:t>
        <a:bodyPr/>
        <a:lstStyle/>
        <a:p>
          <a:r>
            <a:rPr lang="en-US" dirty="0" smtClean="0">
              <a:solidFill>
                <a:srgbClr val="000000"/>
              </a:solidFill>
            </a:rPr>
            <a:t>Obtain Uranium</a:t>
          </a:r>
          <a:endParaRPr lang="en-US" dirty="0">
            <a:solidFill>
              <a:srgbClr val="000000"/>
            </a:solidFill>
          </a:endParaRPr>
        </a:p>
      </dgm:t>
    </dgm:pt>
    <dgm:pt modelId="{332A9464-682C-0A47-BA3F-C07DFE8EADFC}" type="parTrans" cxnId="{8C9BC1BE-3623-574B-B9CF-0B5EA16FFEB8}">
      <dgm:prSet/>
      <dgm:spPr/>
      <dgm:t>
        <a:bodyPr/>
        <a:lstStyle/>
        <a:p>
          <a:endParaRPr lang="en-US">
            <a:solidFill>
              <a:srgbClr val="000000"/>
            </a:solidFill>
          </a:endParaRPr>
        </a:p>
      </dgm:t>
    </dgm:pt>
    <dgm:pt modelId="{8EEEC2B5-1507-3443-9E94-2DE909BEC8F8}" type="sibTrans" cxnId="{8C9BC1BE-3623-574B-B9CF-0B5EA16FFEB8}">
      <dgm:prSet/>
      <dgm:spPr/>
      <dgm:t>
        <a:bodyPr/>
        <a:lstStyle/>
        <a:p>
          <a:endParaRPr lang="en-US">
            <a:solidFill>
              <a:srgbClr val="000000"/>
            </a:solidFill>
          </a:endParaRPr>
        </a:p>
      </dgm:t>
    </dgm:pt>
    <dgm:pt modelId="{EEF2B2DA-30A6-8B45-B035-3168F285EA8F}">
      <dgm:prSet phldrT="[Text]"/>
      <dgm:spPr>
        <a:solidFill>
          <a:srgbClr val="FF0000"/>
        </a:solidFill>
      </dgm:spPr>
      <dgm:t>
        <a:bodyPr/>
        <a:lstStyle/>
        <a:p>
          <a:r>
            <a:rPr lang="en-US" dirty="0" smtClean="0">
              <a:solidFill>
                <a:srgbClr val="000000"/>
              </a:solidFill>
            </a:rPr>
            <a:t>Develop Warhead</a:t>
          </a:r>
          <a:endParaRPr lang="en-US" dirty="0">
            <a:solidFill>
              <a:srgbClr val="000000"/>
            </a:solidFill>
          </a:endParaRPr>
        </a:p>
      </dgm:t>
    </dgm:pt>
    <dgm:pt modelId="{54505FEF-D8B3-2045-80E0-82C1A4EE7A73}" type="parTrans" cxnId="{7CEEE08F-E946-A049-8BFA-A98E2056CB2A}">
      <dgm:prSet/>
      <dgm:spPr/>
      <dgm:t>
        <a:bodyPr/>
        <a:lstStyle/>
        <a:p>
          <a:endParaRPr lang="en-US">
            <a:solidFill>
              <a:srgbClr val="000000"/>
            </a:solidFill>
          </a:endParaRPr>
        </a:p>
      </dgm:t>
    </dgm:pt>
    <dgm:pt modelId="{1DB2A076-9705-DA42-99A9-12D821A00A86}" type="sibTrans" cxnId="{7CEEE08F-E946-A049-8BFA-A98E2056CB2A}">
      <dgm:prSet/>
      <dgm:spPr/>
      <dgm:t>
        <a:bodyPr/>
        <a:lstStyle/>
        <a:p>
          <a:endParaRPr lang="en-US">
            <a:solidFill>
              <a:srgbClr val="000000"/>
            </a:solidFill>
          </a:endParaRPr>
        </a:p>
      </dgm:t>
    </dgm:pt>
    <dgm:pt modelId="{71E868C1-A004-7648-A699-C680C2D2C80C}">
      <dgm:prSet phldrT="[Text]"/>
      <dgm:spPr>
        <a:solidFill>
          <a:srgbClr val="008000"/>
        </a:solidFill>
      </dgm:spPr>
      <dgm:t>
        <a:bodyPr/>
        <a:lstStyle/>
        <a:p>
          <a:r>
            <a:rPr lang="en-US" dirty="0" smtClean="0">
              <a:solidFill>
                <a:srgbClr val="000000"/>
              </a:solidFill>
            </a:rPr>
            <a:t>Muster the will to use it</a:t>
          </a:r>
          <a:endParaRPr lang="en-US" dirty="0">
            <a:solidFill>
              <a:srgbClr val="000000"/>
            </a:solidFill>
          </a:endParaRPr>
        </a:p>
      </dgm:t>
    </dgm:pt>
    <dgm:pt modelId="{A7A8D32C-9BE1-BD4C-9668-3284AB650DD7}" type="parTrans" cxnId="{AC36C981-66EE-C24A-A297-4A69E4092D6B}">
      <dgm:prSet/>
      <dgm:spPr/>
      <dgm:t>
        <a:bodyPr/>
        <a:lstStyle/>
        <a:p>
          <a:endParaRPr lang="en-US">
            <a:solidFill>
              <a:srgbClr val="000000"/>
            </a:solidFill>
          </a:endParaRPr>
        </a:p>
      </dgm:t>
    </dgm:pt>
    <dgm:pt modelId="{1A4540A5-2CFE-594A-8432-19715EB9C21A}" type="sibTrans" cxnId="{AC36C981-66EE-C24A-A297-4A69E4092D6B}">
      <dgm:prSet/>
      <dgm:spPr/>
      <dgm:t>
        <a:bodyPr/>
        <a:lstStyle/>
        <a:p>
          <a:endParaRPr lang="en-US">
            <a:solidFill>
              <a:srgbClr val="000000"/>
            </a:solidFill>
          </a:endParaRPr>
        </a:p>
      </dgm:t>
    </dgm:pt>
    <dgm:pt modelId="{56AF666D-F625-9843-B6BA-92C07F7C95E5}">
      <dgm:prSet phldrT="[Text]"/>
      <dgm:spPr>
        <a:solidFill>
          <a:srgbClr val="FF0000"/>
        </a:solidFill>
      </dgm:spPr>
      <dgm:t>
        <a:bodyPr/>
        <a:lstStyle/>
        <a:p>
          <a:r>
            <a:rPr lang="en-US" dirty="0" smtClean="0">
              <a:solidFill>
                <a:srgbClr val="000000"/>
              </a:solidFill>
            </a:rPr>
            <a:t>Enrich Uranium</a:t>
          </a:r>
          <a:endParaRPr lang="en-US" dirty="0">
            <a:solidFill>
              <a:srgbClr val="000000"/>
            </a:solidFill>
          </a:endParaRPr>
        </a:p>
      </dgm:t>
    </dgm:pt>
    <dgm:pt modelId="{E18CEC3C-FC85-0449-AC6A-DD9EBE52D2A6}" type="parTrans" cxnId="{7FDAFC68-E2B9-B84B-B899-683486EBB29C}">
      <dgm:prSet/>
      <dgm:spPr/>
      <dgm:t>
        <a:bodyPr/>
        <a:lstStyle/>
        <a:p>
          <a:endParaRPr lang="en-US">
            <a:solidFill>
              <a:srgbClr val="000000"/>
            </a:solidFill>
          </a:endParaRPr>
        </a:p>
      </dgm:t>
    </dgm:pt>
    <dgm:pt modelId="{A33B3FDE-53E7-D447-A5C0-4D3C0865FBCF}" type="sibTrans" cxnId="{7FDAFC68-E2B9-B84B-B899-683486EBB29C}">
      <dgm:prSet/>
      <dgm:spPr/>
      <dgm:t>
        <a:bodyPr/>
        <a:lstStyle/>
        <a:p>
          <a:endParaRPr lang="en-US">
            <a:solidFill>
              <a:srgbClr val="000000"/>
            </a:solidFill>
          </a:endParaRPr>
        </a:p>
      </dgm:t>
    </dgm:pt>
    <dgm:pt modelId="{B7565D3F-2ED0-C44B-B48B-EA4DF4B19F23}">
      <dgm:prSet phldrT="[Text]"/>
      <dgm:spPr>
        <a:solidFill>
          <a:srgbClr val="FF0000"/>
        </a:solidFill>
      </dgm:spPr>
      <dgm:t>
        <a:bodyPr/>
        <a:lstStyle/>
        <a:p>
          <a:r>
            <a:rPr lang="en-US" dirty="0" smtClean="0">
              <a:solidFill>
                <a:srgbClr val="000000"/>
              </a:solidFill>
            </a:rPr>
            <a:t>Test Warhead Successfully</a:t>
          </a:r>
          <a:endParaRPr lang="en-US" dirty="0">
            <a:solidFill>
              <a:srgbClr val="000000"/>
            </a:solidFill>
          </a:endParaRPr>
        </a:p>
      </dgm:t>
    </dgm:pt>
    <dgm:pt modelId="{F896DFF2-0421-8843-919E-4545C734AF5F}" type="parTrans" cxnId="{D16829E2-D70F-BF4F-A3CC-D05397346ED0}">
      <dgm:prSet/>
      <dgm:spPr/>
      <dgm:t>
        <a:bodyPr/>
        <a:lstStyle/>
        <a:p>
          <a:endParaRPr lang="en-US">
            <a:solidFill>
              <a:srgbClr val="000000"/>
            </a:solidFill>
          </a:endParaRPr>
        </a:p>
      </dgm:t>
    </dgm:pt>
    <dgm:pt modelId="{89B700D6-2691-E344-AAA1-2B0A3638FBFE}" type="sibTrans" cxnId="{D16829E2-D70F-BF4F-A3CC-D05397346ED0}">
      <dgm:prSet/>
      <dgm:spPr/>
      <dgm:t>
        <a:bodyPr/>
        <a:lstStyle/>
        <a:p>
          <a:endParaRPr lang="en-US">
            <a:solidFill>
              <a:srgbClr val="000000"/>
            </a:solidFill>
          </a:endParaRPr>
        </a:p>
      </dgm:t>
    </dgm:pt>
    <dgm:pt modelId="{D8F26BF2-2CAD-AA40-AD27-B729F859526F}">
      <dgm:prSet phldrT="[Text]"/>
      <dgm:spPr>
        <a:gradFill flip="none" rotWithShape="1">
          <a:gsLst>
            <a:gs pos="26000">
              <a:srgbClr val="FF0000"/>
            </a:gs>
            <a:gs pos="100000">
              <a:srgbClr val="FFFFFF"/>
            </a:gs>
            <a:gs pos="99000">
              <a:srgbClr val="FFFF00"/>
            </a:gs>
          </a:gsLst>
          <a:lin ang="5400000" scaled="0"/>
          <a:tileRect/>
        </a:gradFill>
      </dgm:spPr>
      <dgm:t>
        <a:bodyPr/>
        <a:lstStyle/>
        <a:p>
          <a:r>
            <a:rPr lang="en-US" dirty="0" smtClean="0">
              <a:solidFill>
                <a:srgbClr val="000000"/>
              </a:solidFill>
            </a:rPr>
            <a:t>Obtain ICB or </a:t>
          </a:r>
        </a:p>
        <a:p>
          <a:r>
            <a:rPr lang="en-US" dirty="0" smtClean="0">
              <a:solidFill>
                <a:srgbClr val="000000"/>
              </a:solidFill>
            </a:rPr>
            <a:t>Suitcase</a:t>
          </a:r>
          <a:endParaRPr lang="en-US" dirty="0">
            <a:solidFill>
              <a:srgbClr val="000000"/>
            </a:solidFill>
          </a:endParaRPr>
        </a:p>
      </dgm:t>
    </dgm:pt>
    <dgm:pt modelId="{DF5873AD-E802-074C-BC52-3D6002588FD3}" type="parTrans" cxnId="{85DC918E-6F0A-1448-8F74-7075921493A6}">
      <dgm:prSet/>
      <dgm:spPr/>
      <dgm:t>
        <a:bodyPr/>
        <a:lstStyle/>
        <a:p>
          <a:endParaRPr lang="en-US">
            <a:solidFill>
              <a:srgbClr val="000000"/>
            </a:solidFill>
          </a:endParaRPr>
        </a:p>
      </dgm:t>
    </dgm:pt>
    <dgm:pt modelId="{37AC61D5-5DF1-6741-9BE2-57EC04EB92B1}" type="sibTrans" cxnId="{85DC918E-6F0A-1448-8F74-7075921493A6}">
      <dgm:prSet/>
      <dgm:spPr/>
      <dgm:t>
        <a:bodyPr/>
        <a:lstStyle/>
        <a:p>
          <a:endParaRPr lang="en-US">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6">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6">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FFCA61B6-F3E9-EC49-AD1F-329675B6C923}" type="pres">
      <dgm:prSet presAssocID="{EEF2B2DA-30A6-8B45-B035-3168F285EA8F}" presName="parTxOnly" presStyleLbl="node1" presStyleIdx="2" presStyleCnt="6">
        <dgm:presLayoutVars>
          <dgm:bulletEnabled val="1"/>
        </dgm:presLayoutVars>
      </dgm:prSet>
      <dgm:spPr/>
      <dgm:t>
        <a:bodyPr/>
        <a:lstStyle/>
        <a:p>
          <a:endParaRPr lang="en-US"/>
        </a:p>
      </dgm:t>
    </dgm:pt>
    <dgm:pt modelId="{6D92CDED-E7AB-4D4A-8E5B-FA3C5E5BC79D}" type="pres">
      <dgm:prSet presAssocID="{1DB2A076-9705-DA42-99A9-12D821A00A86}" presName="parSpace" presStyleCnt="0"/>
      <dgm:spPr/>
    </dgm:pt>
    <dgm:pt modelId="{2DBC3FE3-F0E8-3549-9777-C3E37F244BA1}" type="pres">
      <dgm:prSet presAssocID="{B7565D3F-2ED0-C44B-B48B-EA4DF4B19F23}" presName="parTxOnly" presStyleLbl="node1" presStyleIdx="3" presStyleCnt="6">
        <dgm:presLayoutVars>
          <dgm:bulletEnabled val="1"/>
        </dgm:presLayoutVars>
      </dgm:prSet>
      <dgm:spPr/>
      <dgm:t>
        <a:bodyPr/>
        <a:lstStyle/>
        <a:p>
          <a:endParaRPr lang="en-US"/>
        </a:p>
      </dgm:t>
    </dgm:pt>
    <dgm:pt modelId="{A0CF2CC7-50B4-904A-9035-739798B637EA}" type="pres">
      <dgm:prSet presAssocID="{89B700D6-2691-E344-AAA1-2B0A3638FBFE}" presName="parSpace" presStyleCnt="0"/>
      <dgm:spPr/>
    </dgm:pt>
    <dgm:pt modelId="{6B0D8BB2-9CFD-4742-B0F7-8FDB0C6941BF}" type="pres">
      <dgm:prSet presAssocID="{D8F26BF2-2CAD-AA40-AD27-B729F859526F}" presName="parTxOnly" presStyleLbl="node1" presStyleIdx="4" presStyleCnt="6">
        <dgm:presLayoutVars>
          <dgm:bulletEnabled val="1"/>
        </dgm:presLayoutVars>
      </dgm:prSet>
      <dgm:spPr/>
      <dgm:t>
        <a:bodyPr/>
        <a:lstStyle/>
        <a:p>
          <a:endParaRPr lang="en-US"/>
        </a:p>
      </dgm:t>
    </dgm:pt>
    <dgm:pt modelId="{CAB3645D-72E6-A04C-93B6-56F5F777D578}" type="pres">
      <dgm:prSet presAssocID="{37AC61D5-5DF1-6741-9BE2-57EC04EB92B1}" presName="parSpace" presStyleCnt="0"/>
      <dgm:spPr/>
    </dgm:pt>
    <dgm:pt modelId="{EA9B0D2A-6615-2342-A865-71F324DB269D}" type="pres">
      <dgm:prSet presAssocID="{71E868C1-A004-7648-A699-C680C2D2C80C}" presName="parTxOnly" presStyleLbl="node1" presStyleIdx="5" presStyleCnt="6">
        <dgm:presLayoutVars>
          <dgm:bulletEnabled val="1"/>
        </dgm:presLayoutVars>
      </dgm:prSet>
      <dgm:spPr/>
      <dgm:t>
        <a:bodyPr/>
        <a:lstStyle/>
        <a:p>
          <a:endParaRPr lang="en-US"/>
        </a:p>
      </dgm:t>
    </dgm:pt>
  </dgm:ptLst>
  <dgm:cxnLst>
    <dgm:cxn modelId="{AC36C981-66EE-C24A-A297-4A69E4092D6B}" srcId="{5C17279F-E8AD-B140-926C-97A7855BCDF6}" destId="{71E868C1-A004-7648-A699-C680C2D2C80C}" srcOrd="5" destOrd="0" parTransId="{A7A8D32C-9BE1-BD4C-9668-3284AB650DD7}" sibTransId="{1A4540A5-2CFE-594A-8432-19715EB9C21A}"/>
    <dgm:cxn modelId="{8C9BC1BE-3623-574B-B9CF-0B5EA16FFEB8}" srcId="{5C17279F-E8AD-B140-926C-97A7855BCDF6}" destId="{D2EAA385-F3D3-5C45-9C2F-4533F16E7D10}" srcOrd="0" destOrd="0" parTransId="{332A9464-682C-0A47-BA3F-C07DFE8EADFC}" sibTransId="{8EEEC2B5-1507-3443-9E94-2DE909BEC8F8}"/>
    <dgm:cxn modelId="{FD95D371-C18D-4481-BEB5-06A8CF059504}" type="presOf" srcId="{B7565D3F-2ED0-C44B-B48B-EA4DF4B19F23}" destId="{2DBC3FE3-F0E8-3549-9777-C3E37F244BA1}" srcOrd="0" destOrd="0" presId="urn:microsoft.com/office/officeart/2005/8/layout/hChevron3"/>
    <dgm:cxn modelId="{3C6F9D19-FDA0-4F79-9637-BE7BAE3F5E03}" type="presOf" srcId="{71E868C1-A004-7648-A699-C680C2D2C80C}" destId="{EA9B0D2A-6615-2342-A865-71F324DB269D}" srcOrd="0" destOrd="0" presId="urn:microsoft.com/office/officeart/2005/8/layout/hChevron3"/>
    <dgm:cxn modelId="{DDB9339B-B227-43D6-B42B-31D7552242A6}" type="presOf" srcId="{EEF2B2DA-30A6-8B45-B035-3168F285EA8F}" destId="{FFCA61B6-F3E9-EC49-AD1F-329675B6C923}" srcOrd="0" destOrd="0" presId="urn:microsoft.com/office/officeart/2005/8/layout/hChevron3"/>
    <dgm:cxn modelId="{A21E6636-3FBA-46D0-8C58-7EF7973E2CFD}" type="presOf" srcId="{56AF666D-F625-9843-B6BA-92C07F7C95E5}" destId="{FD759053-96D5-064B-9652-91E13096F1F7}" srcOrd="0" destOrd="0" presId="urn:microsoft.com/office/officeart/2005/8/layout/hChevron3"/>
    <dgm:cxn modelId="{F5DD0757-2B59-474C-ADE0-CFDD3048F6CE}" type="presOf" srcId="{5C17279F-E8AD-B140-926C-97A7855BCDF6}" destId="{33014B03-3878-8246-BCE9-1A8E53829488}"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D16829E2-D70F-BF4F-A3CC-D05397346ED0}" srcId="{5C17279F-E8AD-B140-926C-97A7855BCDF6}" destId="{B7565D3F-2ED0-C44B-B48B-EA4DF4B19F23}" srcOrd="3" destOrd="0" parTransId="{F896DFF2-0421-8843-919E-4545C734AF5F}" sibTransId="{89B700D6-2691-E344-AAA1-2B0A3638FBFE}"/>
    <dgm:cxn modelId="{B3A482E2-2F49-40FD-A957-6BC0212D9AC6}" type="presOf" srcId="{D8F26BF2-2CAD-AA40-AD27-B729F859526F}" destId="{6B0D8BB2-9CFD-4742-B0F7-8FDB0C6941BF}" srcOrd="0" destOrd="0" presId="urn:microsoft.com/office/officeart/2005/8/layout/hChevron3"/>
    <dgm:cxn modelId="{7CEEE08F-E946-A049-8BFA-A98E2056CB2A}" srcId="{5C17279F-E8AD-B140-926C-97A7855BCDF6}" destId="{EEF2B2DA-30A6-8B45-B035-3168F285EA8F}" srcOrd="2" destOrd="0" parTransId="{54505FEF-D8B3-2045-80E0-82C1A4EE7A73}" sibTransId="{1DB2A076-9705-DA42-99A9-12D821A00A86}"/>
    <dgm:cxn modelId="{502762AD-8894-4DF8-8B7A-ABCC13F2A414}" type="presOf" srcId="{D2EAA385-F3D3-5C45-9C2F-4533F16E7D10}" destId="{1AEB77E7-3149-5043-B632-45C9C2F54374}" srcOrd="0" destOrd="0" presId="urn:microsoft.com/office/officeart/2005/8/layout/hChevron3"/>
    <dgm:cxn modelId="{85DC918E-6F0A-1448-8F74-7075921493A6}" srcId="{5C17279F-E8AD-B140-926C-97A7855BCDF6}" destId="{D8F26BF2-2CAD-AA40-AD27-B729F859526F}" srcOrd="4" destOrd="0" parTransId="{DF5873AD-E802-074C-BC52-3D6002588FD3}" sibTransId="{37AC61D5-5DF1-6741-9BE2-57EC04EB92B1}"/>
    <dgm:cxn modelId="{67CC921C-B679-4AFB-8BE1-B85AD4AF1726}" type="presParOf" srcId="{33014B03-3878-8246-BCE9-1A8E53829488}" destId="{1AEB77E7-3149-5043-B632-45C9C2F54374}" srcOrd="0" destOrd="0" presId="urn:microsoft.com/office/officeart/2005/8/layout/hChevron3"/>
    <dgm:cxn modelId="{43642B1C-FC9C-4B70-A0A6-D5AB9758279E}" type="presParOf" srcId="{33014B03-3878-8246-BCE9-1A8E53829488}" destId="{FDE02B1A-D44B-2A4E-A84E-8B0864AC35BF}" srcOrd="1" destOrd="0" presId="urn:microsoft.com/office/officeart/2005/8/layout/hChevron3"/>
    <dgm:cxn modelId="{7F7F1E10-43EF-46D3-A030-ECAF52380F1E}" type="presParOf" srcId="{33014B03-3878-8246-BCE9-1A8E53829488}" destId="{FD759053-96D5-064B-9652-91E13096F1F7}" srcOrd="2" destOrd="0" presId="urn:microsoft.com/office/officeart/2005/8/layout/hChevron3"/>
    <dgm:cxn modelId="{2350F0BE-07D2-455E-AF6F-EC54FB2BFEE2}" type="presParOf" srcId="{33014B03-3878-8246-BCE9-1A8E53829488}" destId="{8A5271CE-E23A-0545-A464-14D0C6486B2E}" srcOrd="3" destOrd="0" presId="urn:microsoft.com/office/officeart/2005/8/layout/hChevron3"/>
    <dgm:cxn modelId="{119D2EE1-11C3-4A94-8582-62C49D20F914}" type="presParOf" srcId="{33014B03-3878-8246-BCE9-1A8E53829488}" destId="{FFCA61B6-F3E9-EC49-AD1F-329675B6C923}" srcOrd="4" destOrd="0" presId="urn:microsoft.com/office/officeart/2005/8/layout/hChevron3"/>
    <dgm:cxn modelId="{07C045D6-1EEB-40FD-817A-F19B3AB0C8B7}" type="presParOf" srcId="{33014B03-3878-8246-BCE9-1A8E53829488}" destId="{6D92CDED-E7AB-4D4A-8E5B-FA3C5E5BC79D}" srcOrd="5" destOrd="0" presId="urn:microsoft.com/office/officeart/2005/8/layout/hChevron3"/>
    <dgm:cxn modelId="{4E3AD84B-F503-41A1-9AE1-D42745E32723}" type="presParOf" srcId="{33014B03-3878-8246-BCE9-1A8E53829488}" destId="{2DBC3FE3-F0E8-3549-9777-C3E37F244BA1}" srcOrd="6" destOrd="0" presId="urn:microsoft.com/office/officeart/2005/8/layout/hChevron3"/>
    <dgm:cxn modelId="{898E118F-4B49-4F49-AD92-8983274C9323}" type="presParOf" srcId="{33014B03-3878-8246-BCE9-1A8E53829488}" destId="{A0CF2CC7-50B4-904A-9035-739798B637EA}" srcOrd="7" destOrd="0" presId="urn:microsoft.com/office/officeart/2005/8/layout/hChevron3"/>
    <dgm:cxn modelId="{22CF2A34-27F8-439A-80F3-20611C6518EE}" type="presParOf" srcId="{33014B03-3878-8246-BCE9-1A8E53829488}" destId="{6B0D8BB2-9CFD-4742-B0F7-8FDB0C6941BF}" srcOrd="8" destOrd="0" presId="urn:microsoft.com/office/officeart/2005/8/layout/hChevron3"/>
    <dgm:cxn modelId="{0FF22158-5BA9-49B8-9BF2-38E86020B6BD}" type="presParOf" srcId="{33014B03-3878-8246-BCE9-1A8E53829488}" destId="{CAB3645D-72E6-A04C-93B6-56F5F777D578}" srcOrd="9" destOrd="0" presId="urn:microsoft.com/office/officeart/2005/8/layout/hChevron3"/>
    <dgm:cxn modelId="{3C91B672-F306-455D-BFA1-F5D193658455}" type="presParOf" srcId="{33014B03-3878-8246-BCE9-1A8E53829488}" destId="{EA9B0D2A-6615-2342-A865-71F324DB269D}" srcOrd="10" destOrd="0" presId="urn:microsoft.com/office/officeart/2005/8/layout/hChevro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custT="1"/>
      <dgm:spPr>
        <a:solidFill>
          <a:srgbClr val="008000"/>
        </a:solidFill>
      </dgm:spPr>
      <dgm:t>
        <a:bodyPr/>
        <a:lstStyle/>
        <a:p>
          <a:r>
            <a:rPr lang="en-US" sz="1300" dirty="0" smtClean="0">
              <a:solidFill>
                <a:srgbClr val="000000"/>
              </a:solidFill>
            </a:rPr>
            <a:t>Buy Netbook</a:t>
          </a:r>
          <a:endParaRPr lang="en-US" sz="1300" dirty="0">
            <a:solidFill>
              <a:srgbClr val="000000"/>
            </a:solidFill>
          </a:endParaRPr>
        </a:p>
      </dgm:t>
    </dgm:pt>
    <dgm:pt modelId="{332A9464-682C-0A47-BA3F-C07DFE8EADFC}" type="parTrans" cxnId="{8C9BC1BE-3623-574B-B9CF-0B5EA16FFEB8}">
      <dgm:prSet/>
      <dgm:spPr/>
      <dgm:t>
        <a:bodyPr/>
        <a:lstStyle/>
        <a:p>
          <a:endParaRPr lang="en-US" sz="1300">
            <a:solidFill>
              <a:srgbClr val="000000"/>
            </a:solidFill>
          </a:endParaRPr>
        </a:p>
      </dgm:t>
    </dgm:pt>
    <dgm:pt modelId="{8EEEC2B5-1507-3443-9E94-2DE909BEC8F8}" type="sibTrans" cxnId="{8C9BC1BE-3623-574B-B9CF-0B5EA16FFEB8}">
      <dgm:prSet/>
      <dgm:spPr/>
      <dgm:t>
        <a:bodyPr/>
        <a:lstStyle/>
        <a:p>
          <a:endParaRPr lang="en-US" sz="1300">
            <a:solidFill>
              <a:srgbClr val="000000"/>
            </a:solidFill>
          </a:endParaRPr>
        </a:p>
      </dgm:t>
    </dgm:pt>
    <dgm:pt modelId="{EEF2B2DA-30A6-8B45-B035-3168F285EA8F}">
      <dgm:prSet phldrT="[Text]" custT="1"/>
      <dgm:spPr>
        <a:solidFill>
          <a:srgbClr val="FF6600"/>
        </a:solidFill>
      </dgm:spPr>
      <dgm:t>
        <a:bodyPr/>
        <a:lstStyle/>
        <a:p>
          <a:r>
            <a:rPr lang="en-US" sz="1300" dirty="0" smtClean="0">
              <a:solidFill>
                <a:srgbClr val="000000"/>
              </a:solidFill>
            </a:rPr>
            <a:t>Find a 0day</a:t>
          </a:r>
          <a:endParaRPr lang="en-US" sz="1300" dirty="0">
            <a:solidFill>
              <a:srgbClr val="000000"/>
            </a:solidFill>
          </a:endParaRPr>
        </a:p>
      </dgm:t>
    </dgm:pt>
    <dgm:pt modelId="{54505FEF-D8B3-2045-80E0-82C1A4EE7A73}" type="parTrans" cxnId="{7CEEE08F-E946-A049-8BFA-A98E2056CB2A}">
      <dgm:prSet/>
      <dgm:spPr/>
      <dgm:t>
        <a:bodyPr/>
        <a:lstStyle/>
        <a:p>
          <a:endParaRPr lang="en-US" sz="1300">
            <a:solidFill>
              <a:srgbClr val="000000"/>
            </a:solidFill>
          </a:endParaRPr>
        </a:p>
      </dgm:t>
    </dgm:pt>
    <dgm:pt modelId="{1DB2A076-9705-DA42-99A9-12D821A00A86}" type="sibTrans" cxnId="{7CEEE08F-E946-A049-8BFA-A98E2056CB2A}">
      <dgm:prSet/>
      <dgm:spPr/>
      <dgm:t>
        <a:bodyPr/>
        <a:lstStyle/>
        <a:p>
          <a:endParaRPr lang="en-US" sz="1300">
            <a:solidFill>
              <a:srgbClr val="000000"/>
            </a:solidFill>
          </a:endParaRPr>
        </a:p>
      </dgm:t>
    </dgm:pt>
    <dgm:pt modelId="{71E868C1-A004-7648-A699-C680C2D2C80C}">
      <dgm:prSet phldrT="[Text]" custT="1"/>
      <dgm:spPr>
        <a:solidFill>
          <a:srgbClr val="008000"/>
        </a:solidFill>
      </dgm:spPr>
      <dgm:t>
        <a:bodyPr/>
        <a:lstStyle/>
        <a:p>
          <a:r>
            <a:rPr lang="en-US" sz="1300" dirty="0" smtClean="0">
              <a:solidFill>
                <a:srgbClr val="000000"/>
              </a:solidFill>
            </a:rPr>
            <a:t>Muster the will to use it</a:t>
          </a:r>
          <a:endParaRPr lang="en-US" sz="1300" dirty="0">
            <a:solidFill>
              <a:srgbClr val="000000"/>
            </a:solidFill>
          </a:endParaRPr>
        </a:p>
      </dgm:t>
    </dgm:pt>
    <dgm:pt modelId="{A7A8D32C-9BE1-BD4C-9668-3284AB650DD7}" type="parTrans" cxnId="{AC36C981-66EE-C24A-A297-4A69E4092D6B}">
      <dgm:prSet/>
      <dgm:spPr/>
      <dgm:t>
        <a:bodyPr/>
        <a:lstStyle/>
        <a:p>
          <a:endParaRPr lang="en-US" sz="1300">
            <a:solidFill>
              <a:srgbClr val="000000"/>
            </a:solidFill>
          </a:endParaRPr>
        </a:p>
      </dgm:t>
    </dgm:pt>
    <dgm:pt modelId="{1A4540A5-2CFE-594A-8432-19715EB9C21A}" type="sibTrans" cxnId="{AC36C981-66EE-C24A-A297-4A69E4092D6B}">
      <dgm:prSet/>
      <dgm:spPr/>
      <dgm:t>
        <a:bodyPr/>
        <a:lstStyle/>
        <a:p>
          <a:endParaRPr lang="en-US" sz="1300">
            <a:solidFill>
              <a:srgbClr val="000000"/>
            </a:solidFill>
          </a:endParaRPr>
        </a:p>
      </dgm:t>
    </dgm:pt>
    <dgm:pt modelId="{56AF666D-F625-9843-B6BA-92C07F7C95E5}">
      <dgm:prSet phldrT="[Text]" custT="1"/>
      <dgm:spPr>
        <a:solidFill>
          <a:srgbClr val="FF6600"/>
        </a:solidFill>
      </dgm:spPr>
      <dgm:t>
        <a:bodyPr/>
        <a:lstStyle/>
        <a:p>
          <a:r>
            <a:rPr lang="en-US" sz="1300" dirty="0" smtClean="0">
              <a:solidFill>
                <a:srgbClr val="000000"/>
              </a:solidFill>
            </a:rPr>
            <a:t>Learn to hack</a:t>
          </a:r>
          <a:endParaRPr lang="en-US" sz="1300" dirty="0">
            <a:solidFill>
              <a:srgbClr val="000000"/>
            </a:solidFill>
          </a:endParaRPr>
        </a:p>
      </dgm:t>
    </dgm:pt>
    <dgm:pt modelId="{E18CEC3C-FC85-0449-AC6A-DD9EBE52D2A6}" type="parTrans" cxnId="{7FDAFC68-E2B9-B84B-B899-683486EBB29C}">
      <dgm:prSet/>
      <dgm:spPr/>
      <dgm:t>
        <a:bodyPr/>
        <a:lstStyle/>
        <a:p>
          <a:endParaRPr lang="en-US" sz="1300">
            <a:solidFill>
              <a:srgbClr val="000000"/>
            </a:solidFill>
          </a:endParaRPr>
        </a:p>
      </dgm:t>
    </dgm:pt>
    <dgm:pt modelId="{A33B3FDE-53E7-D447-A5C0-4D3C0865FBCF}" type="sibTrans" cxnId="{7FDAFC68-E2B9-B84B-B899-683486EBB29C}">
      <dgm:prSet/>
      <dgm:spPr/>
      <dgm:t>
        <a:bodyPr/>
        <a:lstStyle/>
        <a:p>
          <a:endParaRPr lang="en-US" sz="1300">
            <a:solidFill>
              <a:srgbClr val="000000"/>
            </a:solidFill>
          </a:endParaRPr>
        </a:p>
      </dgm:t>
    </dgm:pt>
    <dgm:pt modelId="{B7565D3F-2ED0-C44B-B48B-EA4DF4B19F23}">
      <dgm:prSet phldrT="[Text]" custT="1"/>
      <dgm:spPr>
        <a:solidFill>
          <a:srgbClr val="FF0000"/>
        </a:solidFill>
      </dgm:spPr>
      <dgm:t>
        <a:bodyPr/>
        <a:lstStyle/>
        <a:p>
          <a:r>
            <a:rPr lang="en-US" sz="1300" dirty="0" smtClean="0">
              <a:solidFill>
                <a:srgbClr val="000000"/>
              </a:solidFill>
            </a:rPr>
            <a:t>Develop Reliable Exploit</a:t>
          </a:r>
          <a:endParaRPr lang="en-US" sz="1300" dirty="0">
            <a:solidFill>
              <a:srgbClr val="000000"/>
            </a:solidFill>
          </a:endParaRPr>
        </a:p>
      </dgm:t>
    </dgm:pt>
    <dgm:pt modelId="{F896DFF2-0421-8843-919E-4545C734AF5F}" type="parTrans" cxnId="{D16829E2-D70F-BF4F-A3CC-D05397346ED0}">
      <dgm:prSet/>
      <dgm:spPr/>
      <dgm:t>
        <a:bodyPr/>
        <a:lstStyle/>
        <a:p>
          <a:endParaRPr lang="en-US" sz="1300">
            <a:solidFill>
              <a:srgbClr val="000000"/>
            </a:solidFill>
          </a:endParaRPr>
        </a:p>
      </dgm:t>
    </dgm:pt>
    <dgm:pt modelId="{89B700D6-2691-E344-AAA1-2B0A3638FBFE}" type="sibTrans" cxnId="{D16829E2-D70F-BF4F-A3CC-D05397346ED0}">
      <dgm:prSet/>
      <dgm:spPr/>
      <dgm:t>
        <a:bodyPr/>
        <a:lstStyle/>
        <a:p>
          <a:endParaRPr lang="en-US" sz="1300">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5" custLinFactNeighborY="-10000">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5">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FFCA61B6-F3E9-EC49-AD1F-329675B6C923}" type="pres">
      <dgm:prSet presAssocID="{EEF2B2DA-30A6-8B45-B035-3168F285EA8F}" presName="parTxOnly" presStyleLbl="node1" presStyleIdx="2" presStyleCnt="5">
        <dgm:presLayoutVars>
          <dgm:bulletEnabled val="1"/>
        </dgm:presLayoutVars>
      </dgm:prSet>
      <dgm:spPr/>
      <dgm:t>
        <a:bodyPr/>
        <a:lstStyle/>
        <a:p>
          <a:endParaRPr lang="en-US"/>
        </a:p>
      </dgm:t>
    </dgm:pt>
    <dgm:pt modelId="{6D92CDED-E7AB-4D4A-8E5B-FA3C5E5BC79D}" type="pres">
      <dgm:prSet presAssocID="{1DB2A076-9705-DA42-99A9-12D821A00A86}" presName="parSpace" presStyleCnt="0"/>
      <dgm:spPr/>
    </dgm:pt>
    <dgm:pt modelId="{2DBC3FE3-F0E8-3549-9777-C3E37F244BA1}" type="pres">
      <dgm:prSet presAssocID="{B7565D3F-2ED0-C44B-B48B-EA4DF4B19F23}" presName="parTxOnly" presStyleLbl="node1" presStyleIdx="3" presStyleCnt="5">
        <dgm:presLayoutVars>
          <dgm:bulletEnabled val="1"/>
        </dgm:presLayoutVars>
      </dgm:prSet>
      <dgm:spPr/>
      <dgm:t>
        <a:bodyPr/>
        <a:lstStyle/>
        <a:p>
          <a:endParaRPr lang="en-US"/>
        </a:p>
      </dgm:t>
    </dgm:pt>
    <dgm:pt modelId="{A0CF2CC7-50B4-904A-9035-739798B637EA}" type="pres">
      <dgm:prSet presAssocID="{89B700D6-2691-E344-AAA1-2B0A3638FBFE}" presName="parSpace" presStyleCnt="0"/>
      <dgm:spPr/>
    </dgm:pt>
    <dgm:pt modelId="{EA9B0D2A-6615-2342-A865-71F324DB269D}" type="pres">
      <dgm:prSet presAssocID="{71E868C1-A004-7648-A699-C680C2D2C80C}" presName="parTxOnly" presStyleLbl="node1" presStyleIdx="4" presStyleCnt="5">
        <dgm:presLayoutVars>
          <dgm:bulletEnabled val="1"/>
        </dgm:presLayoutVars>
      </dgm:prSet>
      <dgm:spPr/>
      <dgm:t>
        <a:bodyPr/>
        <a:lstStyle/>
        <a:p>
          <a:endParaRPr lang="en-US"/>
        </a:p>
      </dgm:t>
    </dgm:pt>
  </dgm:ptLst>
  <dgm:cxnLst>
    <dgm:cxn modelId="{7CEEE08F-E946-A049-8BFA-A98E2056CB2A}" srcId="{5C17279F-E8AD-B140-926C-97A7855BCDF6}" destId="{EEF2B2DA-30A6-8B45-B035-3168F285EA8F}" srcOrd="2" destOrd="0" parTransId="{54505FEF-D8B3-2045-80E0-82C1A4EE7A73}" sibTransId="{1DB2A076-9705-DA42-99A9-12D821A00A86}"/>
    <dgm:cxn modelId="{7AC796F0-30AC-4A5E-A619-FEA4BC9FAC4B}" type="presOf" srcId="{5C17279F-E8AD-B140-926C-97A7855BCDF6}" destId="{33014B03-3878-8246-BCE9-1A8E53829488}" srcOrd="0" destOrd="0" presId="urn:microsoft.com/office/officeart/2005/8/layout/hChevron3"/>
    <dgm:cxn modelId="{7AFE7218-3429-4D79-8FB7-AF814C1DAB69}" type="presOf" srcId="{56AF666D-F625-9843-B6BA-92C07F7C95E5}" destId="{FD759053-96D5-064B-9652-91E13096F1F7}" srcOrd="0" destOrd="0" presId="urn:microsoft.com/office/officeart/2005/8/layout/hChevron3"/>
    <dgm:cxn modelId="{2E31E881-D15A-400B-A880-E5C62B4A9FFE}" type="presOf" srcId="{EEF2B2DA-30A6-8B45-B035-3168F285EA8F}" destId="{FFCA61B6-F3E9-EC49-AD1F-329675B6C923}" srcOrd="0" destOrd="0" presId="urn:microsoft.com/office/officeart/2005/8/layout/hChevron3"/>
    <dgm:cxn modelId="{8C9BC1BE-3623-574B-B9CF-0B5EA16FFEB8}" srcId="{5C17279F-E8AD-B140-926C-97A7855BCDF6}" destId="{D2EAA385-F3D3-5C45-9C2F-4533F16E7D10}" srcOrd="0" destOrd="0" parTransId="{332A9464-682C-0A47-BA3F-C07DFE8EADFC}" sibTransId="{8EEEC2B5-1507-3443-9E94-2DE909BEC8F8}"/>
    <dgm:cxn modelId="{D16829E2-D70F-BF4F-A3CC-D05397346ED0}" srcId="{5C17279F-E8AD-B140-926C-97A7855BCDF6}" destId="{B7565D3F-2ED0-C44B-B48B-EA4DF4B19F23}" srcOrd="3" destOrd="0" parTransId="{F896DFF2-0421-8843-919E-4545C734AF5F}" sibTransId="{89B700D6-2691-E344-AAA1-2B0A3638FBFE}"/>
    <dgm:cxn modelId="{E2E1FB3B-B5D2-444D-AD44-68B838CEA337}" type="presOf" srcId="{B7565D3F-2ED0-C44B-B48B-EA4DF4B19F23}" destId="{2DBC3FE3-F0E8-3549-9777-C3E37F244BA1}"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EDAD185E-345D-4C30-9939-26B3CE1C04A5}" type="presOf" srcId="{D2EAA385-F3D3-5C45-9C2F-4533F16E7D10}" destId="{1AEB77E7-3149-5043-B632-45C9C2F54374}" srcOrd="0" destOrd="0" presId="urn:microsoft.com/office/officeart/2005/8/layout/hChevron3"/>
    <dgm:cxn modelId="{1E9E2523-181C-4D81-9E99-2981FC49011F}" type="presOf" srcId="{71E868C1-A004-7648-A699-C680C2D2C80C}" destId="{EA9B0D2A-6615-2342-A865-71F324DB269D}" srcOrd="0" destOrd="0" presId="urn:microsoft.com/office/officeart/2005/8/layout/hChevron3"/>
    <dgm:cxn modelId="{AC36C981-66EE-C24A-A297-4A69E4092D6B}" srcId="{5C17279F-E8AD-B140-926C-97A7855BCDF6}" destId="{71E868C1-A004-7648-A699-C680C2D2C80C}" srcOrd="4" destOrd="0" parTransId="{A7A8D32C-9BE1-BD4C-9668-3284AB650DD7}" sibTransId="{1A4540A5-2CFE-594A-8432-19715EB9C21A}"/>
    <dgm:cxn modelId="{E2B86000-7DF0-4C93-889F-88F6381F49D2}" type="presParOf" srcId="{33014B03-3878-8246-BCE9-1A8E53829488}" destId="{1AEB77E7-3149-5043-B632-45C9C2F54374}" srcOrd="0" destOrd="0" presId="urn:microsoft.com/office/officeart/2005/8/layout/hChevron3"/>
    <dgm:cxn modelId="{76E8744E-E8A8-4228-B4FB-4949E72C006D}" type="presParOf" srcId="{33014B03-3878-8246-BCE9-1A8E53829488}" destId="{FDE02B1A-D44B-2A4E-A84E-8B0864AC35BF}" srcOrd="1" destOrd="0" presId="urn:microsoft.com/office/officeart/2005/8/layout/hChevron3"/>
    <dgm:cxn modelId="{5D1E53BA-EA00-4851-B764-E9B01A5222A6}" type="presParOf" srcId="{33014B03-3878-8246-BCE9-1A8E53829488}" destId="{FD759053-96D5-064B-9652-91E13096F1F7}" srcOrd="2" destOrd="0" presId="urn:microsoft.com/office/officeart/2005/8/layout/hChevron3"/>
    <dgm:cxn modelId="{DA1BAFA0-5A95-4830-BB2A-2A3B01406C7E}" type="presParOf" srcId="{33014B03-3878-8246-BCE9-1A8E53829488}" destId="{8A5271CE-E23A-0545-A464-14D0C6486B2E}" srcOrd="3" destOrd="0" presId="urn:microsoft.com/office/officeart/2005/8/layout/hChevron3"/>
    <dgm:cxn modelId="{3CFF2D3A-AFF6-4D95-A270-202631B9971E}" type="presParOf" srcId="{33014B03-3878-8246-BCE9-1A8E53829488}" destId="{FFCA61B6-F3E9-EC49-AD1F-329675B6C923}" srcOrd="4" destOrd="0" presId="urn:microsoft.com/office/officeart/2005/8/layout/hChevron3"/>
    <dgm:cxn modelId="{1EEF8D7E-0E40-45A9-80D3-6BA6B2C3FDC5}" type="presParOf" srcId="{33014B03-3878-8246-BCE9-1A8E53829488}" destId="{6D92CDED-E7AB-4D4A-8E5B-FA3C5E5BC79D}" srcOrd="5" destOrd="0" presId="urn:microsoft.com/office/officeart/2005/8/layout/hChevron3"/>
    <dgm:cxn modelId="{96B4D47B-7F5C-4A4C-88C1-7C1CF8058140}" type="presParOf" srcId="{33014B03-3878-8246-BCE9-1A8E53829488}" destId="{2DBC3FE3-F0E8-3549-9777-C3E37F244BA1}" srcOrd="6" destOrd="0" presId="urn:microsoft.com/office/officeart/2005/8/layout/hChevron3"/>
    <dgm:cxn modelId="{4E244C50-68FE-4512-9039-3920A1A88454}" type="presParOf" srcId="{33014B03-3878-8246-BCE9-1A8E53829488}" destId="{A0CF2CC7-50B4-904A-9035-739798B637EA}" srcOrd="7" destOrd="0" presId="urn:microsoft.com/office/officeart/2005/8/layout/hChevron3"/>
    <dgm:cxn modelId="{471ACC39-D387-4906-832A-B2E8969FD14F}" type="presParOf" srcId="{33014B03-3878-8246-BCE9-1A8E53829488}" destId="{EA9B0D2A-6615-2342-A865-71F324DB269D}" srcOrd="8" destOrd="0" presId="urn:microsoft.com/office/officeart/2005/8/layout/hChevron3"/>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17279F-E8AD-B140-926C-97A7855BCDF6}" type="doc">
      <dgm:prSet loTypeId="urn:microsoft.com/office/officeart/2005/8/layout/hChevron3" loCatId="" qsTypeId="urn:microsoft.com/office/officeart/2005/8/quickstyle/simple2" qsCatId="simple" csTypeId="urn:microsoft.com/office/officeart/2005/8/colors/accent1_2" csCatId="accent1" phldr="1"/>
      <dgm:spPr/>
    </dgm:pt>
    <dgm:pt modelId="{D2EAA385-F3D3-5C45-9C2F-4533F16E7D10}">
      <dgm:prSet phldrT="[Text]" custT="1"/>
      <dgm:spPr>
        <a:solidFill>
          <a:srgbClr val="008000"/>
        </a:solidFill>
      </dgm:spPr>
      <dgm:t>
        <a:bodyPr/>
        <a:lstStyle/>
        <a:p>
          <a:pPr algn="ctr"/>
          <a:r>
            <a:rPr lang="en-US" sz="1300" dirty="0" smtClean="0">
              <a:solidFill>
                <a:srgbClr val="000000"/>
              </a:solidFill>
            </a:rPr>
            <a:t>Buy Netbook</a:t>
          </a:r>
          <a:endParaRPr lang="en-US" sz="1300" dirty="0">
            <a:solidFill>
              <a:srgbClr val="000000"/>
            </a:solidFill>
          </a:endParaRPr>
        </a:p>
      </dgm:t>
    </dgm:pt>
    <dgm:pt modelId="{332A9464-682C-0A47-BA3F-C07DFE8EADFC}" type="parTrans" cxnId="{8C9BC1BE-3623-574B-B9CF-0B5EA16FFEB8}">
      <dgm:prSet/>
      <dgm:spPr/>
      <dgm:t>
        <a:bodyPr/>
        <a:lstStyle/>
        <a:p>
          <a:endParaRPr lang="en-US" sz="1300">
            <a:solidFill>
              <a:srgbClr val="000000"/>
            </a:solidFill>
          </a:endParaRPr>
        </a:p>
      </dgm:t>
    </dgm:pt>
    <dgm:pt modelId="{8EEEC2B5-1507-3443-9E94-2DE909BEC8F8}" type="sibTrans" cxnId="{8C9BC1BE-3623-574B-B9CF-0B5EA16FFEB8}">
      <dgm:prSet/>
      <dgm:spPr/>
      <dgm:t>
        <a:bodyPr/>
        <a:lstStyle/>
        <a:p>
          <a:endParaRPr lang="en-US" sz="1300">
            <a:solidFill>
              <a:srgbClr val="000000"/>
            </a:solidFill>
          </a:endParaRPr>
        </a:p>
      </dgm:t>
    </dgm:pt>
    <dgm:pt modelId="{71E868C1-A004-7648-A699-C680C2D2C80C}">
      <dgm:prSet phldrT="[Text]" custT="1"/>
      <dgm:spPr>
        <a:solidFill>
          <a:srgbClr val="008000"/>
        </a:solidFill>
      </dgm:spPr>
      <dgm:t>
        <a:bodyPr/>
        <a:lstStyle/>
        <a:p>
          <a:r>
            <a:rPr lang="en-US" sz="1300" dirty="0" smtClean="0">
              <a:solidFill>
                <a:srgbClr val="000000"/>
              </a:solidFill>
            </a:rPr>
            <a:t>Muster the will to use it</a:t>
          </a:r>
          <a:endParaRPr lang="en-US" sz="1300" dirty="0">
            <a:solidFill>
              <a:srgbClr val="000000"/>
            </a:solidFill>
          </a:endParaRPr>
        </a:p>
      </dgm:t>
    </dgm:pt>
    <dgm:pt modelId="{A7A8D32C-9BE1-BD4C-9668-3284AB650DD7}" type="parTrans" cxnId="{AC36C981-66EE-C24A-A297-4A69E4092D6B}">
      <dgm:prSet/>
      <dgm:spPr/>
      <dgm:t>
        <a:bodyPr/>
        <a:lstStyle/>
        <a:p>
          <a:endParaRPr lang="en-US" sz="1300">
            <a:solidFill>
              <a:srgbClr val="000000"/>
            </a:solidFill>
          </a:endParaRPr>
        </a:p>
      </dgm:t>
    </dgm:pt>
    <dgm:pt modelId="{1A4540A5-2CFE-594A-8432-19715EB9C21A}" type="sibTrans" cxnId="{AC36C981-66EE-C24A-A297-4A69E4092D6B}">
      <dgm:prSet/>
      <dgm:spPr/>
      <dgm:t>
        <a:bodyPr/>
        <a:lstStyle/>
        <a:p>
          <a:endParaRPr lang="en-US" sz="1300">
            <a:solidFill>
              <a:srgbClr val="000000"/>
            </a:solidFill>
          </a:endParaRPr>
        </a:p>
      </dgm:t>
    </dgm:pt>
    <dgm:pt modelId="{56AF666D-F625-9843-B6BA-92C07F7C95E5}">
      <dgm:prSet phldrT="[Text]" custT="1"/>
      <dgm:spPr>
        <a:solidFill>
          <a:srgbClr val="FFFF00"/>
        </a:solidFill>
      </dgm:spPr>
      <dgm:t>
        <a:bodyPr/>
        <a:lstStyle/>
        <a:p>
          <a:r>
            <a:rPr lang="en-US" sz="1300" dirty="0" smtClean="0">
              <a:solidFill>
                <a:srgbClr val="000000"/>
              </a:solidFill>
            </a:rPr>
            <a:t>Use </a:t>
          </a:r>
          <a:r>
            <a:rPr lang="en-US" sz="1300" dirty="0" err="1" smtClean="0">
              <a:solidFill>
                <a:srgbClr val="000000"/>
              </a:solidFill>
            </a:rPr>
            <a:t>MetaSploit</a:t>
          </a:r>
          <a:r>
            <a:rPr lang="en-US" sz="1300" dirty="0" smtClean="0">
              <a:solidFill>
                <a:srgbClr val="000000"/>
              </a:solidFill>
            </a:rPr>
            <a:t>/SHODAN or </a:t>
          </a:r>
          <a:r>
            <a:rPr lang="en-US" sz="1300" dirty="0" err="1" smtClean="0">
              <a:solidFill>
                <a:srgbClr val="000000"/>
              </a:solidFill>
            </a:rPr>
            <a:t>LoIC</a:t>
          </a:r>
          <a:endParaRPr lang="en-US" sz="1300" dirty="0">
            <a:solidFill>
              <a:srgbClr val="000000"/>
            </a:solidFill>
          </a:endParaRPr>
        </a:p>
      </dgm:t>
    </dgm:pt>
    <dgm:pt modelId="{E18CEC3C-FC85-0449-AC6A-DD9EBE52D2A6}" type="parTrans" cxnId="{7FDAFC68-E2B9-B84B-B899-683486EBB29C}">
      <dgm:prSet/>
      <dgm:spPr/>
      <dgm:t>
        <a:bodyPr/>
        <a:lstStyle/>
        <a:p>
          <a:endParaRPr lang="en-US" sz="1300">
            <a:solidFill>
              <a:srgbClr val="000000"/>
            </a:solidFill>
          </a:endParaRPr>
        </a:p>
      </dgm:t>
    </dgm:pt>
    <dgm:pt modelId="{A33B3FDE-53E7-D447-A5C0-4D3C0865FBCF}" type="sibTrans" cxnId="{7FDAFC68-E2B9-B84B-B899-683486EBB29C}">
      <dgm:prSet/>
      <dgm:spPr/>
      <dgm:t>
        <a:bodyPr/>
        <a:lstStyle/>
        <a:p>
          <a:endParaRPr lang="en-US" sz="1300">
            <a:solidFill>
              <a:srgbClr val="000000"/>
            </a:solidFill>
          </a:endParaRPr>
        </a:p>
      </dgm:t>
    </dgm:pt>
    <dgm:pt modelId="{33014B03-3878-8246-BCE9-1A8E53829488}" type="pres">
      <dgm:prSet presAssocID="{5C17279F-E8AD-B140-926C-97A7855BCDF6}" presName="Name0" presStyleCnt="0">
        <dgm:presLayoutVars>
          <dgm:dir/>
          <dgm:resizeHandles val="exact"/>
        </dgm:presLayoutVars>
      </dgm:prSet>
      <dgm:spPr/>
    </dgm:pt>
    <dgm:pt modelId="{1AEB77E7-3149-5043-B632-45C9C2F54374}" type="pres">
      <dgm:prSet presAssocID="{D2EAA385-F3D3-5C45-9C2F-4533F16E7D10}" presName="parTxOnly" presStyleLbl="node1" presStyleIdx="0" presStyleCnt="3" custLinFactNeighborY="6881">
        <dgm:presLayoutVars>
          <dgm:bulletEnabled val="1"/>
        </dgm:presLayoutVars>
      </dgm:prSet>
      <dgm:spPr/>
      <dgm:t>
        <a:bodyPr/>
        <a:lstStyle/>
        <a:p>
          <a:endParaRPr lang="en-US"/>
        </a:p>
      </dgm:t>
    </dgm:pt>
    <dgm:pt modelId="{FDE02B1A-D44B-2A4E-A84E-8B0864AC35BF}" type="pres">
      <dgm:prSet presAssocID="{8EEEC2B5-1507-3443-9E94-2DE909BEC8F8}" presName="parSpace" presStyleCnt="0"/>
      <dgm:spPr/>
    </dgm:pt>
    <dgm:pt modelId="{FD759053-96D5-064B-9652-91E13096F1F7}" type="pres">
      <dgm:prSet presAssocID="{56AF666D-F625-9843-B6BA-92C07F7C95E5}" presName="parTxOnly" presStyleLbl="node1" presStyleIdx="1" presStyleCnt="3">
        <dgm:presLayoutVars>
          <dgm:bulletEnabled val="1"/>
        </dgm:presLayoutVars>
      </dgm:prSet>
      <dgm:spPr/>
      <dgm:t>
        <a:bodyPr/>
        <a:lstStyle/>
        <a:p>
          <a:endParaRPr lang="en-US"/>
        </a:p>
      </dgm:t>
    </dgm:pt>
    <dgm:pt modelId="{8A5271CE-E23A-0545-A464-14D0C6486B2E}" type="pres">
      <dgm:prSet presAssocID="{A33B3FDE-53E7-D447-A5C0-4D3C0865FBCF}" presName="parSpace" presStyleCnt="0"/>
      <dgm:spPr/>
    </dgm:pt>
    <dgm:pt modelId="{EA9B0D2A-6615-2342-A865-71F324DB269D}" type="pres">
      <dgm:prSet presAssocID="{71E868C1-A004-7648-A699-C680C2D2C80C}" presName="parTxOnly" presStyleLbl="node1" presStyleIdx="2" presStyleCnt="3">
        <dgm:presLayoutVars>
          <dgm:bulletEnabled val="1"/>
        </dgm:presLayoutVars>
      </dgm:prSet>
      <dgm:spPr/>
      <dgm:t>
        <a:bodyPr/>
        <a:lstStyle/>
        <a:p>
          <a:endParaRPr lang="en-US"/>
        </a:p>
      </dgm:t>
    </dgm:pt>
  </dgm:ptLst>
  <dgm:cxnLst>
    <dgm:cxn modelId="{1090D362-2D0D-48AC-B3EF-CF43EB7D79FA}" type="presOf" srcId="{56AF666D-F625-9843-B6BA-92C07F7C95E5}" destId="{FD759053-96D5-064B-9652-91E13096F1F7}" srcOrd="0" destOrd="0" presId="urn:microsoft.com/office/officeart/2005/8/layout/hChevron3"/>
    <dgm:cxn modelId="{A0E26510-E022-4A9D-BE6D-BFBA51C738F6}" type="presOf" srcId="{71E868C1-A004-7648-A699-C680C2D2C80C}" destId="{EA9B0D2A-6615-2342-A865-71F324DB269D}" srcOrd="0" destOrd="0" presId="urn:microsoft.com/office/officeart/2005/8/layout/hChevron3"/>
    <dgm:cxn modelId="{8C9BC1BE-3623-574B-B9CF-0B5EA16FFEB8}" srcId="{5C17279F-E8AD-B140-926C-97A7855BCDF6}" destId="{D2EAA385-F3D3-5C45-9C2F-4533F16E7D10}" srcOrd="0" destOrd="0" parTransId="{332A9464-682C-0A47-BA3F-C07DFE8EADFC}" sibTransId="{8EEEC2B5-1507-3443-9E94-2DE909BEC8F8}"/>
    <dgm:cxn modelId="{997FDC9D-BDDF-4275-B01B-8279C513C956}" type="presOf" srcId="{D2EAA385-F3D3-5C45-9C2F-4533F16E7D10}" destId="{1AEB77E7-3149-5043-B632-45C9C2F54374}" srcOrd="0" destOrd="0" presId="urn:microsoft.com/office/officeart/2005/8/layout/hChevron3"/>
    <dgm:cxn modelId="{7FDAFC68-E2B9-B84B-B899-683486EBB29C}" srcId="{5C17279F-E8AD-B140-926C-97A7855BCDF6}" destId="{56AF666D-F625-9843-B6BA-92C07F7C95E5}" srcOrd="1" destOrd="0" parTransId="{E18CEC3C-FC85-0449-AC6A-DD9EBE52D2A6}" sibTransId="{A33B3FDE-53E7-D447-A5C0-4D3C0865FBCF}"/>
    <dgm:cxn modelId="{1606D168-3691-47ED-948A-A82FF67F2799}" type="presOf" srcId="{5C17279F-E8AD-B140-926C-97A7855BCDF6}" destId="{33014B03-3878-8246-BCE9-1A8E53829488}" srcOrd="0" destOrd="0" presId="urn:microsoft.com/office/officeart/2005/8/layout/hChevron3"/>
    <dgm:cxn modelId="{AC36C981-66EE-C24A-A297-4A69E4092D6B}" srcId="{5C17279F-E8AD-B140-926C-97A7855BCDF6}" destId="{71E868C1-A004-7648-A699-C680C2D2C80C}" srcOrd="2" destOrd="0" parTransId="{A7A8D32C-9BE1-BD4C-9668-3284AB650DD7}" sibTransId="{1A4540A5-2CFE-594A-8432-19715EB9C21A}"/>
    <dgm:cxn modelId="{70A80EB6-0263-43A6-85EF-24469F935A89}" type="presParOf" srcId="{33014B03-3878-8246-BCE9-1A8E53829488}" destId="{1AEB77E7-3149-5043-B632-45C9C2F54374}" srcOrd="0" destOrd="0" presId="urn:microsoft.com/office/officeart/2005/8/layout/hChevron3"/>
    <dgm:cxn modelId="{19DE8BCA-37AB-45DB-89D2-D99CE65CE9D0}" type="presParOf" srcId="{33014B03-3878-8246-BCE9-1A8E53829488}" destId="{FDE02B1A-D44B-2A4E-A84E-8B0864AC35BF}" srcOrd="1" destOrd="0" presId="urn:microsoft.com/office/officeart/2005/8/layout/hChevron3"/>
    <dgm:cxn modelId="{B82185D5-DD21-4AE8-8D58-2A2210140CE4}" type="presParOf" srcId="{33014B03-3878-8246-BCE9-1A8E53829488}" destId="{FD759053-96D5-064B-9652-91E13096F1F7}" srcOrd="2" destOrd="0" presId="urn:microsoft.com/office/officeart/2005/8/layout/hChevron3"/>
    <dgm:cxn modelId="{DECA61F9-B8C5-42D1-B97A-7B58056E90BA}" type="presParOf" srcId="{33014B03-3878-8246-BCE9-1A8E53829488}" destId="{8A5271CE-E23A-0545-A464-14D0C6486B2E}" srcOrd="3" destOrd="0" presId="urn:microsoft.com/office/officeart/2005/8/layout/hChevron3"/>
    <dgm:cxn modelId="{D893D3C6-F8AF-4299-8656-2F1DE79C9E97}" type="presParOf" srcId="{33014B03-3878-8246-BCE9-1A8E53829488}" destId="{EA9B0D2A-6615-2342-A865-71F324DB269D}" srcOrd="4" destOrd="0" presId="urn:microsoft.com/office/officeart/2005/8/layout/hChevron3"/>
  </dgm:cxn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C27539-D875-41A6-9F4C-30DFFEC8A524}"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1BDEBDE1-ABD7-4472-8EC9-6C5BB778AE12}">
      <dgm:prSet phldrT="[Text]" custT="1"/>
      <dgm:spPr/>
      <dgm:t>
        <a:bodyPr/>
        <a:lstStyle/>
        <a:p>
          <a:r>
            <a:rPr lang="en-US" sz="1600" b="0" dirty="0" smtClean="0"/>
            <a:t>Actors</a:t>
          </a:r>
          <a:endParaRPr lang="en-US" sz="1600" b="0" dirty="0"/>
        </a:p>
      </dgm:t>
    </dgm:pt>
    <dgm:pt modelId="{CA1B3FF2-C52D-4B96-9F1C-B7D0C6B0B85C}" type="parTrans" cxnId="{55678B4D-293F-4EDD-94EB-E88910C43345}">
      <dgm:prSet/>
      <dgm:spPr/>
      <dgm:t>
        <a:bodyPr/>
        <a:lstStyle/>
        <a:p>
          <a:endParaRPr lang="en-US" sz="2000"/>
        </a:p>
      </dgm:t>
    </dgm:pt>
    <dgm:pt modelId="{A4563A8A-443B-456D-89BC-EFB8A0F980C8}" type="sibTrans" cxnId="{55678B4D-293F-4EDD-94EB-E88910C43345}">
      <dgm:prSet/>
      <dgm:spPr/>
      <dgm:t>
        <a:bodyPr/>
        <a:lstStyle/>
        <a:p>
          <a:endParaRPr lang="en-US" sz="2000"/>
        </a:p>
      </dgm:t>
    </dgm:pt>
    <dgm:pt modelId="{512B9474-976C-4949-9F3F-8C21527A916E}">
      <dgm:prSet phldrT="[Text]" custT="1"/>
      <dgm:spPr/>
      <dgm:t>
        <a:bodyPr/>
        <a:lstStyle/>
        <a:p>
          <a:r>
            <a:rPr lang="en-US" sz="1400" b="1" dirty="0" smtClean="0"/>
            <a:t>States</a:t>
          </a:r>
          <a:endParaRPr lang="en-US" sz="1400" b="1" dirty="0"/>
        </a:p>
      </dgm:t>
    </dgm:pt>
    <dgm:pt modelId="{2CA7EC6C-723A-4365-A2B8-D055057476F5}" type="parTrans" cxnId="{930D0D17-2863-4CDB-9929-A7CDC13EE9F9}">
      <dgm:prSet/>
      <dgm:spPr/>
      <dgm:t>
        <a:bodyPr/>
        <a:lstStyle/>
        <a:p>
          <a:endParaRPr lang="en-US" sz="2000"/>
        </a:p>
      </dgm:t>
    </dgm:pt>
    <dgm:pt modelId="{7EE8213A-C4C8-4561-92AE-70D8AE4B39F5}" type="sibTrans" cxnId="{930D0D17-2863-4CDB-9929-A7CDC13EE9F9}">
      <dgm:prSet/>
      <dgm:spPr/>
      <dgm:t>
        <a:bodyPr/>
        <a:lstStyle/>
        <a:p>
          <a:endParaRPr lang="en-US" sz="2000"/>
        </a:p>
      </dgm:t>
    </dgm:pt>
    <dgm:pt modelId="{DAD4CB01-558E-4DDD-B4A9-2716D7B83F81}">
      <dgm:prSet phldrT="[Text]" custT="1"/>
      <dgm:spPr/>
      <dgm:t>
        <a:bodyPr/>
        <a:lstStyle/>
        <a:p>
          <a:r>
            <a:rPr lang="en-US" sz="1600" dirty="0" smtClean="0"/>
            <a:t>Motivations</a:t>
          </a:r>
          <a:endParaRPr lang="en-US" sz="1600" dirty="0"/>
        </a:p>
      </dgm:t>
    </dgm:pt>
    <dgm:pt modelId="{116F43E1-4362-40D9-B483-7AA2E414D1CF}" type="parTrans" cxnId="{25C919E6-3DA8-4020-982A-A356AE8DC427}">
      <dgm:prSet/>
      <dgm:spPr/>
      <dgm:t>
        <a:bodyPr/>
        <a:lstStyle/>
        <a:p>
          <a:endParaRPr lang="en-US" sz="2000"/>
        </a:p>
      </dgm:t>
    </dgm:pt>
    <dgm:pt modelId="{C3E4A0BF-0193-41A5-822F-0722E322E69A}" type="sibTrans" cxnId="{25C919E6-3DA8-4020-982A-A356AE8DC427}">
      <dgm:prSet/>
      <dgm:spPr/>
      <dgm:t>
        <a:bodyPr/>
        <a:lstStyle/>
        <a:p>
          <a:endParaRPr lang="en-US" sz="2000"/>
        </a:p>
      </dgm:t>
    </dgm:pt>
    <dgm:pt modelId="{D6D7090C-40A9-4160-91F4-EA407FF0F930}">
      <dgm:prSet phldrT="[Text]" custT="1"/>
      <dgm:spPr/>
      <dgm:t>
        <a:bodyPr/>
        <a:lstStyle/>
        <a:p>
          <a:r>
            <a:rPr lang="en-US" sz="1400" b="1" dirty="0" smtClean="0"/>
            <a:t>Financial</a:t>
          </a:r>
          <a:endParaRPr lang="en-US" sz="1400" b="1" dirty="0"/>
        </a:p>
      </dgm:t>
    </dgm:pt>
    <dgm:pt modelId="{768FABAE-34F9-46CF-98B5-935A5DFE87D8}" type="parTrans" cxnId="{CF3952B3-1AF1-4C14-8E81-5E336CD8D867}">
      <dgm:prSet/>
      <dgm:spPr/>
      <dgm:t>
        <a:bodyPr/>
        <a:lstStyle/>
        <a:p>
          <a:endParaRPr lang="en-US" sz="2000"/>
        </a:p>
      </dgm:t>
    </dgm:pt>
    <dgm:pt modelId="{C5455F17-F1BF-4F6D-A955-8B06595828CC}" type="sibTrans" cxnId="{CF3952B3-1AF1-4C14-8E81-5E336CD8D867}">
      <dgm:prSet/>
      <dgm:spPr/>
      <dgm:t>
        <a:bodyPr/>
        <a:lstStyle/>
        <a:p>
          <a:endParaRPr lang="en-US" sz="2000"/>
        </a:p>
      </dgm:t>
    </dgm:pt>
    <dgm:pt modelId="{3F544C78-937D-400E-9936-93E923F25674}">
      <dgm:prSet phldrT="[Text]" custT="1"/>
      <dgm:spPr/>
      <dgm:t>
        <a:bodyPr/>
        <a:lstStyle/>
        <a:p>
          <a:r>
            <a:rPr lang="en-US" sz="1600" dirty="0" smtClean="0"/>
            <a:t>Impacts</a:t>
          </a:r>
          <a:endParaRPr lang="en-US" sz="1600" dirty="0"/>
        </a:p>
      </dgm:t>
    </dgm:pt>
    <dgm:pt modelId="{4B0EBD63-FD6C-4E09-9368-8D0155A490C8}" type="parTrans" cxnId="{1521599F-8C75-41C6-BE8F-2EE4456433A9}">
      <dgm:prSet/>
      <dgm:spPr/>
      <dgm:t>
        <a:bodyPr/>
        <a:lstStyle/>
        <a:p>
          <a:endParaRPr lang="en-US" sz="2000"/>
        </a:p>
      </dgm:t>
    </dgm:pt>
    <dgm:pt modelId="{ABDFC627-7729-4E8B-A948-41010B399A85}" type="sibTrans" cxnId="{1521599F-8C75-41C6-BE8F-2EE4456433A9}">
      <dgm:prSet/>
      <dgm:spPr/>
      <dgm:t>
        <a:bodyPr/>
        <a:lstStyle/>
        <a:p>
          <a:endParaRPr lang="en-US" sz="2000"/>
        </a:p>
      </dgm:t>
    </dgm:pt>
    <dgm:pt modelId="{DBDE9EEE-3B60-4061-81DA-AE3BD52BD3DC}">
      <dgm:prSet phldrT="[Text]" custT="1"/>
      <dgm:spPr/>
      <dgm:t>
        <a:bodyPr/>
        <a:lstStyle/>
        <a:p>
          <a:r>
            <a:rPr lang="en-US" sz="1400" b="1" dirty="0" smtClean="0"/>
            <a:t>Reputational</a:t>
          </a:r>
          <a:endParaRPr lang="en-US" sz="1400" b="1" dirty="0"/>
        </a:p>
      </dgm:t>
    </dgm:pt>
    <dgm:pt modelId="{EC1162B7-080F-44AD-A009-F47F8BECBDEB}" type="parTrans" cxnId="{9359F7C0-8645-4672-B87E-A61AE44D6D78}">
      <dgm:prSet/>
      <dgm:spPr/>
      <dgm:t>
        <a:bodyPr/>
        <a:lstStyle/>
        <a:p>
          <a:endParaRPr lang="en-US" sz="2000"/>
        </a:p>
      </dgm:t>
    </dgm:pt>
    <dgm:pt modelId="{3AD5E8B8-E026-46F5-A59C-984F75357C92}" type="sibTrans" cxnId="{9359F7C0-8645-4672-B87E-A61AE44D6D78}">
      <dgm:prSet/>
      <dgm:spPr/>
      <dgm:t>
        <a:bodyPr/>
        <a:lstStyle/>
        <a:p>
          <a:endParaRPr lang="en-US" sz="2000"/>
        </a:p>
      </dgm:t>
    </dgm:pt>
    <dgm:pt modelId="{06A2A156-FC20-4218-BF4A-AD18880DC7D9}">
      <dgm:prSet phldrT="[Text]" custT="1"/>
      <dgm:spPr/>
      <dgm:t>
        <a:bodyPr/>
        <a:lstStyle/>
        <a:p>
          <a:r>
            <a:rPr lang="en-US" sz="1200" b="1" dirty="0" smtClean="0"/>
            <a:t>Competitors</a:t>
          </a:r>
          <a:endParaRPr lang="en-US" sz="1200" b="1" dirty="0"/>
        </a:p>
      </dgm:t>
    </dgm:pt>
    <dgm:pt modelId="{CEB886CB-6A71-42B2-91C3-935038504D37}" type="parTrans" cxnId="{EF3078DA-D78A-43EA-B704-3D16F2982FB5}">
      <dgm:prSet/>
      <dgm:spPr/>
      <dgm:t>
        <a:bodyPr/>
        <a:lstStyle/>
        <a:p>
          <a:endParaRPr lang="en-US" sz="2000"/>
        </a:p>
      </dgm:t>
    </dgm:pt>
    <dgm:pt modelId="{16214585-8DEC-4261-A5CD-6786D75E6963}" type="sibTrans" cxnId="{EF3078DA-D78A-43EA-B704-3D16F2982FB5}">
      <dgm:prSet/>
      <dgm:spPr/>
      <dgm:t>
        <a:bodyPr/>
        <a:lstStyle/>
        <a:p>
          <a:endParaRPr lang="en-US" sz="2000"/>
        </a:p>
      </dgm:t>
    </dgm:pt>
    <dgm:pt modelId="{9AFA63A3-A02C-4808-88EB-B0A8BFB36C9C}">
      <dgm:prSet phldrT="[Text]" custT="1"/>
      <dgm:spPr/>
      <dgm:t>
        <a:bodyPr/>
        <a:lstStyle/>
        <a:p>
          <a:r>
            <a:rPr lang="en-US" sz="1400" b="1" dirty="0" err="1" smtClean="0"/>
            <a:t>Hacktivists</a:t>
          </a:r>
          <a:r>
            <a:rPr lang="en-US" sz="1400" b="1" dirty="0" smtClean="0"/>
            <a:t> </a:t>
          </a:r>
          <a:endParaRPr lang="en-US" sz="1400" b="1" dirty="0"/>
        </a:p>
      </dgm:t>
    </dgm:pt>
    <dgm:pt modelId="{4A02CD8D-7F29-473D-A964-97BDA0D7E298}" type="parTrans" cxnId="{0449BDCF-BF9C-4828-92FD-62B442FEBA94}">
      <dgm:prSet/>
      <dgm:spPr/>
      <dgm:t>
        <a:bodyPr/>
        <a:lstStyle/>
        <a:p>
          <a:endParaRPr lang="en-US" sz="2000"/>
        </a:p>
      </dgm:t>
    </dgm:pt>
    <dgm:pt modelId="{2C6433BF-2146-4D2D-A040-14AE0F05ED2A}" type="sibTrans" cxnId="{0449BDCF-BF9C-4828-92FD-62B442FEBA94}">
      <dgm:prSet/>
      <dgm:spPr/>
      <dgm:t>
        <a:bodyPr/>
        <a:lstStyle/>
        <a:p>
          <a:endParaRPr lang="en-US" sz="2000"/>
        </a:p>
      </dgm:t>
    </dgm:pt>
    <dgm:pt modelId="{46EDDBC2-6EF8-4597-8BE8-C673DA826E89}">
      <dgm:prSet phldrT="[Text]" custT="1"/>
      <dgm:spPr/>
      <dgm:t>
        <a:bodyPr/>
        <a:lstStyle/>
        <a:p>
          <a:r>
            <a:rPr lang="en-US" sz="1400" b="1" dirty="0" smtClean="0"/>
            <a:t>Terrorists</a:t>
          </a:r>
          <a:endParaRPr lang="en-US" sz="1400" b="1" dirty="0"/>
        </a:p>
      </dgm:t>
    </dgm:pt>
    <dgm:pt modelId="{0D694834-A00C-4F98-B7B9-4E974A458189}" type="parTrans" cxnId="{6D53C854-CD9D-491A-94A5-12CBD55D25D6}">
      <dgm:prSet/>
      <dgm:spPr/>
      <dgm:t>
        <a:bodyPr/>
        <a:lstStyle/>
        <a:p>
          <a:endParaRPr lang="en-US" sz="2000"/>
        </a:p>
      </dgm:t>
    </dgm:pt>
    <dgm:pt modelId="{87F37DDD-E5B7-40C3-B816-2421E5637FBA}" type="sibTrans" cxnId="{6D53C854-CD9D-491A-94A5-12CBD55D25D6}">
      <dgm:prSet/>
      <dgm:spPr/>
      <dgm:t>
        <a:bodyPr/>
        <a:lstStyle/>
        <a:p>
          <a:endParaRPr lang="en-US" sz="2000"/>
        </a:p>
      </dgm:t>
    </dgm:pt>
    <dgm:pt modelId="{7150CE1F-5F6E-491A-8B49-E5B51494B2C6}">
      <dgm:prSet phldrT="[Text]" custT="1"/>
      <dgm:spPr/>
      <dgm:t>
        <a:bodyPr/>
        <a:lstStyle/>
        <a:p>
          <a:r>
            <a:rPr lang="en-US" sz="1400" b="1" dirty="0" smtClean="0"/>
            <a:t>Organized Crime</a:t>
          </a:r>
          <a:endParaRPr lang="en-US" sz="1400" b="1" dirty="0"/>
        </a:p>
      </dgm:t>
    </dgm:pt>
    <dgm:pt modelId="{C4A40E13-5359-4CBF-AB8C-C0AF99D7054C}" type="parTrans" cxnId="{381F056A-59F0-4510-9FAD-79629BB22F4C}">
      <dgm:prSet/>
      <dgm:spPr/>
      <dgm:t>
        <a:bodyPr/>
        <a:lstStyle/>
        <a:p>
          <a:endParaRPr lang="en-US" sz="2000"/>
        </a:p>
      </dgm:t>
    </dgm:pt>
    <dgm:pt modelId="{3124E45B-5B72-471F-B5CC-76FD94436279}" type="sibTrans" cxnId="{381F056A-59F0-4510-9FAD-79629BB22F4C}">
      <dgm:prSet/>
      <dgm:spPr/>
      <dgm:t>
        <a:bodyPr/>
        <a:lstStyle/>
        <a:p>
          <a:endParaRPr lang="en-US" sz="2000"/>
        </a:p>
      </dgm:t>
    </dgm:pt>
    <dgm:pt modelId="{3F5BD4B0-2596-4C13-A1C3-9C91CCF0FF12}">
      <dgm:prSet phldrT="[Text]" custT="1"/>
      <dgm:spPr/>
      <dgm:t>
        <a:bodyPr/>
        <a:lstStyle/>
        <a:p>
          <a:r>
            <a:rPr lang="en-US" sz="1400" b="1" dirty="0" smtClean="0"/>
            <a:t>Insiders</a:t>
          </a:r>
          <a:endParaRPr lang="en-US" sz="1400" b="1" dirty="0"/>
        </a:p>
      </dgm:t>
    </dgm:pt>
    <dgm:pt modelId="{5E4130D3-135B-4E29-863A-D42247B1E04E}" type="parTrans" cxnId="{F2DFD969-DD5A-4084-8F98-8C08771A6E76}">
      <dgm:prSet/>
      <dgm:spPr/>
      <dgm:t>
        <a:bodyPr/>
        <a:lstStyle/>
        <a:p>
          <a:endParaRPr lang="en-US" sz="2000"/>
        </a:p>
      </dgm:t>
    </dgm:pt>
    <dgm:pt modelId="{7960D95A-D547-461E-88EF-80D4C89273AC}" type="sibTrans" cxnId="{F2DFD969-DD5A-4084-8F98-8C08771A6E76}">
      <dgm:prSet/>
      <dgm:spPr/>
      <dgm:t>
        <a:bodyPr/>
        <a:lstStyle/>
        <a:p>
          <a:endParaRPr lang="en-US" sz="2000"/>
        </a:p>
      </dgm:t>
    </dgm:pt>
    <dgm:pt modelId="{3C492F7A-64C1-4009-9A35-A9AFE7DF53BF}">
      <dgm:prSet phldrT="[Text]" custT="1"/>
      <dgm:spPr/>
      <dgm:t>
        <a:bodyPr/>
        <a:lstStyle/>
        <a:p>
          <a:r>
            <a:rPr lang="en-US" sz="1400" b="1" dirty="0" smtClean="0"/>
            <a:t>Industrial</a:t>
          </a:r>
          <a:endParaRPr lang="en-US" sz="1400" b="1" dirty="0"/>
        </a:p>
      </dgm:t>
    </dgm:pt>
    <dgm:pt modelId="{099419BA-FE00-4614-A4E8-D3E9EC0A7C46}" type="parTrans" cxnId="{1CD58573-63B9-4693-8C0F-51EC6FF043CD}">
      <dgm:prSet/>
      <dgm:spPr/>
      <dgm:t>
        <a:bodyPr/>
        <a:lstStyle/>
        <a:p>
          <a:endParaRPr lang="en-US" sz="2000"/>
        </a:p>
      </dgm:t>
    </dgm:pt>
    <dgm:pt modelId="{45FB470E-7A05-4F7A-AAF0-F28A54710DAE}" type="sibTrans" cxnId="{1CD58573-63B9-4693-8C0F-51EC6FF043CD}">
      <dgm:prSet/>
      <dgm:spPr/>
      <dgm:t>
        <a:bodyPr/>
        <a:lstStyle/>
        <a:p>
          <a:endParaRPr lang="en-US" sz="2000"/>
        </a:p>
      </dgm:t>
    </dgm:pt>
    <dgm:pt modelId="{2305FB6A-250C-41FA-BDFB-8BAE285DE274}">
      <dgm:prSet phldrT="[Text]" custT="1"/>
      <dgm:spPr/>
      <dgm:t>
        <a:bodyPr/>
        <a:lstStyle/>
        <a:p>
          <a:r>
            <a:rPr lang="en-US" sz="1400" b="1" dirty="0" smtClean="0"/>
            <a:t>Military</a:t>
          </a:r>
          <a:endParaRPr lang="en-US" sz="1400" b="1" dirty="0"/>
        </a:p>
      </dgm:t>
    </dgm:pt>
    <dgm:pt modelId="{B097E1D7-144D-4F88-A283-2CA61556618E}" type="parTrans" cxnId="{F4CA392F-AE1F-455F-ACE2-D3892E4E37DC}">
      <dgm:prSet/>
      <dgm:spPr/>
      <dgm:t>
        <a:bodyPr/>
        <a:lstStyle/>
        <a:p>
          <a:endParaRPr lang="en-US" sz="2000"/>
        </a:p>
      </dgm:t>
    </dgm:pt>
    <dgm:pt modelId="{66511338-B832-4BBF-A74F-B3FC7AC144A6}" type="sibTrans" cxnId="{F4CA392F-AE1F-455F-ACE2-D3892E4E37DC}">
      <dgm:prSet/>
      <dgm:spPr/>
      <dgm:t>
        <a:bodyPr/>
        <a:lstStyle/>
        <a:p>
          <a:endParaRPr lang="en-US" sz="2000"/>
        </a:p>
      </dgm:t>
    </dgm:pt>
    <dgm:pt modelId="{CA4DB7B3-23DF-470F-ADFD-3C6C69D505F2}">
      <dgm:prSet phldrT="[Text]" custT="1"/>
      <dgm:spPr/>
      <dgm:t>
        <a:bodyPr/>
        <a:lstStyle/>
        <a:p>
          <a:r>
            <a:rPr lang="en-US" sz="1400" b="1" dirty="0" smtClean="0"/>
            <a:t>Ideological</a:t>
          </a:r>
          <a:endParaRPr lang="en-US" sz="1400" b="1" dirty="0"/>
        </a:p>
      </dgm:t>
    </dgm:pt>
    <dgm:pt modelId="{44DC87D8-3CBD-4647-A949-E038CFCE099B}" type="parTrans" cxnId="{F6F6123B-0194-4FF7-94A8-A22F4361CBE6}">
      <dgm:prSet/>
      <dgm:spPr/>
      <dgm:t>
        <a:bodyPr/>
        <a:lstStyle/>
        <a:p>
          <a:endParaRPr lang="en-US" sz="2000"/>
        </a:p>
      </dgm:t>
    </dgm:pt>
    <dgm:pt modelId="{B1C34A4D-5467-471A-ADCA-9C68AFF7D542}" type="sibTrans" cxnId="{F6F6123B-0194-4FF7-94A8-A22F4361CBE6}">
      <dgm:prSet/>
      <dgm:spPr/>
      <dgm:t>
        <a:bodyPr/>
        <a:lstStyle/>
        <a:p>
          <a:endParaRPr lang="en-US" sz="2000"/>
        </a:p>
      </dgm:t>
    </dgm:pt>
    <dgm:pt modelId="{DC5B1E3F-D4E1-4140-B008-30585B33353E}">
      <dgm:prSet phldrT="[Text]" custT="1"/>
      <dgm:spPr/>
      <dgm:t>
        <a:bodyPr/>
        <a:lstStyle/>
        <a:p>
          <a:r>
            <a:rPr lang="en-US" sz="1400" b="1" dirty="0" smtClean="0"/>
            <a:t>Political</a:t>
          </a:r>
          <a:endParaRPr lang="en-US" sz="1400" b="1" dirty="0"/>
        </a:p>
      </dgm:t>
    </dgm:pt>
    <dgm:pt modelId="{F5069AC0-6AEF-4139-BCC1-4EDB4DCEB8A1}" type="parTrans" cxnId="{7EEA296C-B411-4D09-9D86-C406B2FA5BFD}">
      <dgm:prSet/>
      <dgm:spPr/>
      <dgm:t>
        <a:bodyPr/>
        <a:lstStyle/>
        <a:p>
          <a:endParaRPr lang="en-US" sz="2000"/>
        </a:p>
      </dgm:t>
    </dgm:pt>
    <dgm:pt modelId="{ECB59215-E9A3-4778-A85B-C12B505A068E}" type="sibTrans" cxnId="{7EEA296C-B411-4D09-9D86-C406B2FA5BFD}">
      <dgm:prSet/>
      <dgm:spPr/>
      <dgm:t>
        <a:bodyPr/>
        <a:lstStyle/>
        <a:p>
          <a:endParaRPr lang="en-US" sz="2000"/>
        </a:p>
      </dgm:t>
    </dgm:pt>
    <dgm:pt modelId="{856FEC41-B7E2-460C-9988-2B87BB902228}">
      <dgm:prSet phldrT="[Text]" custT="1"/>
      <dgm:spPr/>
      <dgm:t>
        <a:bodyPr/>
        <a:lstStyle/>
        <a:p>
          <a:r>
            <a:rPr lang="en-US" sz="1400" b="1" dirty="0" smtClean="0"/>
            <a:t>Prestige</a:t>
          </a:r>
          <a:endParaRPr lang="en-US" sz="1400" b="1" dirty="0"/>
        </a:p>
      </dgm:t>
    </dgm:pt>
    <dgm:pt modelId="{8FFC03D5-4D30-462D-907F-919458030A99}" type="parTrans" cxnId="{AD06F019-10A4-4C2A-A178-74236BDC017D}">
      <dgm:prSet/>
      <dgm:spPr/>
      <dgm:t>
        <a:bodyPr/>
        <a:lstStyle/>
        <a:p>
          <a:endParaRPr lang="en-US" sz="2000"/>
        </a:p>
      </dgm:t>
    </dgm:pt>
    <dgm:pt modelId="{B0B845D4-87E4-4942-9D0F-BE1FE2FDA6B2}" type="sibTrans" cxnId="{AD06F019-10A4-4C2A-A178-74236BDC017D}">
      <dgm:prSet/>
      <dgm:spPr/>
      <dgm:t>
        <a:bodyPr/>
        <a:lstStyle/>
        <a:p>
          <a:endParaRPr lang="en-US" sz="2000"/>
        </a:p>
      </dgm:t>
    </dgm:pt>
    <dgm:pt modelId="{7EFCF32D-F235-45CA-A1BD-0B9CE9EEDA57}">
      <dgm:prSet phldrT="[Text]" custT="1"/>
      <dgm:spPr/>
      <dgm:t>
        <a:bodyPr/>
        <a:lstStyle/>
        <a:p>
          <a:r>
            <a:rPr lang="en-US" sz="1400" b="1" dirty="0" smtClean="0"/>
            <a:t>Integrity</a:t>
          </a:r>
          <a:endParaRPr lang="en-US" sz="1400" b="1" dirty="0"/>
        </a:p>
      </dgm:t>
    </dgm:pt>
    <dgm:pt modelId="{13D9526C-7C74-45FE-990A-4DDC3D21DCA5}" type="parTrans" cxnId="{D36334FE-C8A1-459E-B050-C0C32C35DB65}">
      <dgm:prSet/>
      <dgm:spPr/>
      <dgm:t>
        <a:bodyPr/>
        <a:lstStyle/>
        <a:p>
          <a:endParaRPr lang="en-US" sz="2000"/>
        </a:p>
      </dgm:t>
    </dgm:pt>
    <dgm:pt modelId="{04DBAE7E-9855-41BC-A600-BD1D7A886224}" type="sibTrans" cxnId="{D36334FE-C8A1-459E-B050-C0C32C35DB65}">
      <dgm:prSet/>
      <dgm:spPr/>
      <dgm:t>
        <a:bodyPr/>
        <a:lstStyle/>
        <a:p>
          <a:endParaRPr lang="en-US" sz="2000"/>
        </a:p>
      </dgm:t>
    </dgm:pt>
    <dgm:pt modelId="{37F5773B-6100-4DB8-87B5-990F35C4B684}">
      <dgm:prSet phldrT="[Text]" custT="1"/>
      <dgm:spPr/>
      <dgm:t>
        <a:bodyPr/>
        <a:lstStyle/>
        <a:p>
          <a:r>
            <a:rPr lang="en-US" sz="1400" b="1" dirty="0" smtClean="0"/>
            <a:t>Availability</a:t>
          </a:r>
          <a:endParaRPr lang="en-US" sz="1400" b="1" dirty="0"/>
        </a:p>
      </dgm:t>
    </dgm:pt>
    <dgm:pt modelId="{867F1583-985F-4EA0-96E5-A27AEFFB00D8}" type="parTrans" cxnId="{247F01D1-B0D1-4F2F-A85D-6BE8A9A2AF18}">
      <dgm:prSet/>
      <dgm:spPr/>
      <dgm:t>
        <a:bodyPr/>
        <a:lstStyle/>
        <a:p>
          <a:endParaRPr lang="en-US" sz="2000"/>
        </a:p>
      </dgm:t>
    </dgm:pt>
    <dgm:pt modelId="{6E71CCAF-D008-4843-AAC2-4551A3AED87C}" type="sibTrans" cxnId="{247F01D1-B0D1-4F2F-A85D-6BE8A9A2AF18}">
      <dgm:prSet/>
      <dgm:spPr/>
      <dgm:t>
        <a:bodyPr/>
        <a:lstStyle/>
        <a:p>
          <a:endParaRPr lang="en-US" sz="2000"/>
        </a:p>
      </dgm:t>
    </dgm:pt>
    <dgm:pt modelId="{1B015092-3831-4D6D-AD8F-258D77FBAEE5}">
      <dgm:prSet phldrT="[Text]" custT="1"/>
      <dgm:spPr/>
      <dgm:t>
        <a:bodyPr/>
        <a:lstStyle/>
        <a:p>
          <a:r>
            <a:rPr lang="en-US" sz="1600" dirty="0" smtClean="0"/>
            <a:t>Targets</a:t>
          </a:r>
          <a:endParaRPr lang="en-US" sz="1600" dirty="0"/>
        </a:p>
      </dgm:t>
    </dgm:pt>
    <dgm:pt modelId="{627E316D-DFAA-4341-B525-0CF8CDE0681E}" type="parTrans" cxnId="{A06AB402-4C8A-460B-A5CE-2489AA0A72C3}">
      <dgm:prSet/>
      <dgm:spPr/>
      <dgm:t>
        <a:bodyPr/>
        <a:lstStyle/>
        <a:p>
          <a:endParaRPr lang="en-US" sz="2000"/>
        </a:p>
      </dgm:t>
    </dgm:pt>
    <dgm:pt modelId="{41DB3605-E18B-45FF-A713-D808F070B1AD}" type="sibTrans" cxnId="{A06AB402-4C8A-460B-A5CE-2489AA0A72C3}">
      <dgm:prSet/>
      <dgm:spPr/>
      <dgm:t>
        <a:bodyPr/>
        <a:lstStyle/>
        <a:p>
          <a:endParaRPr lang="en-US" sz="2000"/>
        </a:p>
      </dgm:t>
    </dgm:pt>
    <dgm:pt modelId="{86D0746A-E326-4E74-A1DF-AC12857E4F73}">
      <dgm:prSet phldrT="[Text]" custT="1"/>
      <dgm:spPr/>
      <dgm:t>
        <a:bodyPr/>
        <a:lstStyle/>
        <a:p>
          <a:r>
            <a:rPr lang="en-US" sz="1400" b="1" dirty="0" smtClean="0"/>
            <a:t>Credit Card #s</a:t>
          </a:r>
          <a:endParaRPr lang="en-US" sz="1400" b="1" dirty="0"/>
        </a:p>
      </dgm:t>
    </dgm:pt>
    <dgm:pt modelId="{F1ADE789-9B53-43E8-A701-8B34A2E4BD3E}" type="parTrans" cxnId="{1935CB21-0CD1-421A-88E2-70B86DA8B5E1}">
      <dgm:prSet/>
      <dgm:spPr/>
      <dgm:t>
        <a:bodyPr/>
        <a:lstStyle/>
        <a:p>
          <a:endParaRPr lang="en-US" sz="2000"/>
        </a:p>
      </dgm:t>
    </dgm:pt>
    <dgm:pt modelId="{12CF6E7B-BB4C-4DD4-A505-A66B29FE7EA2}" type="sibTrans" cxnId="{1935CB21-0CD1-421A-88E2-70B86DA8B5E1}">
      <dgm:prSet/>
      <dgm:spPr/>
      <dgm:t>
        <a:bodyPr/>
        <a:lstStyle/>
        <a:p>
          <a:endParaRPr lang="en-US" sz="2000"/>
        </a:p>
      </dgm:t>
    </dgm:pt>
    <dgm:pt modelId="{82363824-56C8-4F6A-8BD6-2F7AC9B6021C}">
      <dgm:prSet phldrT="[Text]" custT="1"/>
      <dgm:spPr/>
      <dgm:t>
        <a:bodyPr/>
        <a:lstStyle/>
        <a:p>
          <a:r>
            <a:rPr lang="en-US" sz="1400" b="1" dirty="0" smtClean="0"/>
            <a:t>Cyber Infrastructure</a:t>
          </a:r>
          <a:endParaRPr lang="en-US" sz="1400" b="1" dirty="0"/>
        </a:p>
      </dgm:t>
    </dgm:pt>
    <dgm:pt modelId="{8EE1DFC2-9030-4796-8981-01732C5E16CF}" type="parTrans" cxnId="{74E57CCF-BFB3-4541-9432-A1BAD490C493}">
      <dgm:prSet/>
      <dgm:spPr/>
      <dgm:t>
        <a:bodyPr/>
        <a:lstStyle/>
        <a:p>
          <a:endParaRPr lang="en-US" sz="2000"/>
        </a:p>
      </dgm:t>
    </dgm:pt>
    <dgm:pt modelId="{52142EFD-1D02-441A-98CE-AF7D38BB48AB}" type="sibTrans" cxnId="{74E57CCF-BFB3-4541-9432-A1BAD490C493}">
      <dgm:prSet/>
      <dgm:spPr/>
      <dgm:t>
        <a:bodyPr/>
        <a:lstStyle/>
        <a:p>
          <a:endParaRPr lang="en-US" sz="2000"/>
        </a:p>
      </dgm:t>
    </dgm:pt>
    <dgm:pt modelId="{13AF4D25-DBAC-4D1A-BE50-45151C03A4BC}">
      <dgm:prSet phldrT="[Text]" custT="1"/>
      <dgm:spPr/>
      <dgm:t>
        <a:bodyPr/>
        <a:lstStyle/>
        <a:p>
          <a:r>
            <a:rPr lang="en-US" sz="1400" b="1" dirty="0" smtClean="0"/>
            <a:t>Core Business Processes</a:t>
          </a:r>
          <a:endParaRPr lang="en-US" sz="1400" b="1" dirty="0"/>
        </a:p>
      </dgm:t>
    </dgm:pt>
    <dgm:pt modelId="{550A9DA1-D108-4D9A-AF94-2202C215B694}" type="parTrans" cxnId="{35BD84CE-C48A-433F-A481-6E8BDCE4C256}">
      <dgm:prSet/>
      <dgm:spPr/>
      <dgm:t>
        <a:bodyPr/>
        <a:lstStyle/>
        <a:p>
          <a:endParaRPr lang="en-US" sz="2000"/>
        </a:p>
      </dgm:t>
    </dgm:pt>
    <dgm:pt modelId="{21404247-51BD-4554-AA60-5665DB5808A8}" type="sibTrans" cxnId="{35BD84CE-C48A-433F-A481-6E8BDCE4C256}">
      <dgm:prSet/>
      <dgm:spPr/>
      <dgm:t>
        <a:bodyPr/>
        <a:lstStyle/>
        <a:p>
          <a:endParaRPr lang="en-US" sz="2000"/>
        </a:p>
      </dgm:t>
    </dgm:pt>
    <dgm:pt modelId="{8B90C15E-62BB-4088-A7BD-1E8B3F14F6CF}">
      <dgm:prSet phldrT="[Text]" custT="1"/>
      <dgm:spPr/>
      <dgm:t>
        <a:bodyPr/>
        <a:lstStyle/>
        <a:p>
          <a:r>
            <a:rPr lang="en-US" sz="1400" b="1" dirty="0" smtClean="0"/>
            <a:t>Intellectual Property</a:t>
          </a:r>
          <a:endParaRPr lang="en-US" sz="1400" b="1" dirty="0"/>
        </a:p>
      </dgm:t>
    </dgm:pt>
    <dgm:pt modelId="{8C1735E7-29A6-4DE4-9D3C-AEE52CA9778B}" type="parTrans" cxnId="{262A82F4-07E1-4891-ADF5-BFC4FC3491C9}">
      <dgm:prSet/>
      <dgm:spPr/>
      <dgm:t>
        <a:bodyPr/>
        <a:lstStyle/>
        <a:p>
          <a:endParaRPr lang="en-US" sz="2000"/>
        </a:p>
      </dgm:t>
    </dgm:pt>
    <dgm:pt modelId="{7A03DEAA-AF39-4FC5-AF94-A26294797863}" type="sibTrans" cxnId="{262A82F4-07E1-4891-ADF5-BFC4FC3491C9}">
      <dgm:prSet/>
      <dgm:spPr/>
      <dgm:t>
        <a:bodyPr/>
        <a:lstStyle/>
        <a:p>
          <a:endParaRPr lang="en-US" sz="2000"/>
        </a:p>
      </dgm:t>
    </dgm:pt>
    <dgm:pt modelId="{223EEA99-37DC-41F1-9464-F61E8CFBAC5B}">
      <dgm:prSet phldrT="[Text]" custT="1"/>
      <dgm:spPr/>
      <dgm:t>
        <a:bodyPr/>
        <a:lstStyle/>
        <a:p>
          <a:r>
            <a:rPr lang="en-US" sz="1400" b="1" dirty="0" smtClean="0"/>
            <a:t>PII / Identity</a:t>
          </a:r>
          <a:endParaRPr lang="en-US" sz="1400" b="1" dirty="0"/>
        </a:p>
      </dgm:t>
    </dgm:pt>
    <dgm:pt modelId="{E55DADC4-3334-4F6D-A100-3533DE5DB30D}" type="parTrans" cxnId="{7B867A48-741A-45FA-A3EC-08963EA92226}">
      <dgm:prSet/>
      <dgm:spPr/>
      <dgm:t>
        <a:bodyPr/>
        <a:lstStyle/>
        <a:p>
          <a:endParaRPr lang="en-US" sz="2000"/>
        </a:p>
      </dgm:t>
    </dgm:pt>
    <dgm:pt modelId="{5C3B7B04-0E28-4CFA-8552-C8A46171BE1E}" type="sibTrans" cxnId="{7B867A48-741A-45FA-A3EC-08963EA92226}">
      <dgm:prSet/>
      <dgm:spPr/>
      <dgm:t>
        <a:bodyPr/>
        <a:lstStyle/>
        <a:p>
          <a:endParaRPr lang="en-US" sz="2000"/>
        </a:p>
      </dgm:t>
    </dgm:pt>
    <dgm:pt modelId="{571E2C93-7C4C-4450-92B5-97400EA3F64A}">
      <dgm:prSet phldrT="[Text]" custT="1"/>
      <dgm:spPr/>
      <dgm:t>
        <a:bodyPr/>
        <a:lstStyle/>
        <a:p>
          <a:r>
            <a:rPr lang="en-US" sz="1400" b="1" dirty="0" smtClean="0"/>
            <a:t>Auditors</a:t>
          </a:r>
          <a:endParaRPr lang="en-US" sz="1400" b="1" dirty="0"/>
        </a:p>
      </dgm:t>
    </dgm:pt>
    <dgm:pt modelId="{0DFEFE56-4F21-410E-9AEA-ADF5DEDFBC3B}" type="parTrans" cxnId="{894C1426-6201-4E5B-9A0C-E98FC457F2F6}">
      <dgm:prSet/>
      <dgm:spPr/>
      <dgm:t>
        <a:bodyPr/>
        <a:lstStyle/>
        <a:p>
          <a:endParaRPr lang="en-US" sz="2000"/>
        </a:p>
      </dgm:t>
    </dgm:pt>
    <dgm:pt modelId="{D1307538-FFE4-4068-9A1B-E6ADBADB8E6F}" type="sibTrans" cxnId="{894C1426-6201-4E5B-9A0C-E98FC457F2F6}">
      <dgm:prSet/>
      <dgm:spPr/>
      <dgm:t>
        <a:bodyPr/>
        <a:lstStyle/>
        <a:p>
          <a:endParaRPr lang="en-US" sz="2000"/>
        </a:p>
      </dgm:t>
    </dgm:pt>
    <dgm:pt modelId="{456C7416-67D7-4EBC-B396-DA16C324808F}">
      <dgm:prSet phldrT="[Text]" custT="1"/>
      <dgm:spPr/>
      <dgm:t>
        <a:bodyPr/>
        <a:lstStyle/>
        <a:p>
          <a:r>
            <a:rPr lang="en-US" sz="1400" b="1" dirty="0" smtClean="0"/>
            <a:t>Script Kiddies</a:t>
          </a:r>
          <a:endParaRPr lang="en-US" sz="1400" b="1" dirty="0"/>
        </a:p>
      </dgm:t>
    </dgm:pt>
    <dgm:pt modelId="{65C69B15-E797-41EB-B7A1-B327885C956D}" type="parTrans" cxnId="{C91F24B3-82B8-409A-942E-E5501C74800C}">
      <dgm:prSet/>
      <dgm:spPr/>
      <dgm:t>
        <a:bodyPr/>
        <a:lstStyle/>
        <a:p>
          <a:endParaRPr lang="en-US"/>
        </a:p>
      </dgm:t>
    </dgm:pt>
    <dgm:pt modelId="{0A07E878-C387-48C6-9986-E7D99FB318A4}" type="sibTrans" cxnId="{C91F24B3-82B8-409A-942E-E5501C74800C}">
      <dgm:prSet/>
      <dgm:spPr/>
      <dgm:t>
        <a:bodyPr/>
        <a:lstStyle/>
        <a:p>
          <a:endParaRPr lang="en-US"/>
        </a:p>
      </dgm:t>
    </dgm:pt>
    <dgm:pt modelId="{DC363FA7-C7C1-8346-975F-C0EB260DA624}">
      <dgm:prSet phldrT="[Text]" custT="1"/>
      <dgm:spPr/>
      <dgm:t>
        <a:bodyPr/>
        <a:lstStyle/>
        <a:p>
          <a:r>
            <a:rPr lang="en-US" sz="1400" b="1" dirty="0" smtClean="0"/>
            <a:t>Personal</a:t>
          </a:r>
          <a:endParaRPr lang="en-US" sz="1400" b="1" dirty="0"/>
        </a:p>
      </dgm:t>
    </dgm:pt>
    <dgm:pt modelId="{6183D05C-699F-BD44-B6FF-41069C441226}" type="parTrans" cxnId="{8C40B95A-9681-7043-B6EA-5B2ACBB9AAC4}">
      <dgm:prSet/>
      <dgm:spPr/>
      <dgm:t>
        <a:bodyPr/>
        <a:lstStyle/>
        <a:p>
          <a:endParaRPr lang="en-US"/>
        </a:p>
      </dgm:t>
    </dgm:pt>
    <dgm:pt modelId="{34911443-7E58-5845-9901-27154AE832C7}" type="sibTrans" cxnId="{8C40B95A-9681-7043-B6EA-5B2ACBB9AAC4}">
      <dgm:prSet/>
      <dgm:spPr/>
      <dgm:t>
        <a:bodyPr/>
        <a:lstStyle/>
        <a:p>
          <a:endParaRPr lang="en-US"/>
        </a:p>
      </dgm:t>
    </dgm:pt>
    <dgm:pt modelId="{6B7C2989-CC28-8147-9B4C-D825FDF95F11}">
      <dgm:prSet phldrT="[Text]" custT="1"/>
      <dgm:spPr/>
      <dgm:t>
        <a:bodyPr/>
        <a:lstStyle/>
        <a:p>
          <a:r>
            <a:rPr lang="en-US" sz="1400" b="1" dirty="0" smtClean="0"/>
            <a:t>Confidentiality</a:t>
          </a:r>
          <a:endParaRPr lang="en-US" sz="1400" b="1" dirty="0"/>
        </a:p>
      </dgm:t>
    </dgm:pt>
    <dgm:pt modelId="{0FC58D07-2C4F-CA41-B83E-858F061A343D}" type="parTrans" cxnId="{78E69C76-992F-9241-A5CD-82EE73B8CDF4}">
      <dgm:prSet/>
      <dgm:spPr/>
      <dgm:t>
        <a:bodyPr/>
        <a:lstStyle/>
        <a:p>
          <a:endParaRPr lang="en-US"/>
        </a:p>
      </dgm:t>
    </dgm:pt>
    <dgm:pt modelId="{2B6B188B-B613-E54B-B417-2BF674FCA64D}" type="sibTrans" cxnId="{78E69C76-992F-9241-A5CD-82EE73B8CDF4}">
      <dgm:prSet/>
      <dgm:spPr/>
      <dgm:t>
        <a:bodyPr/>
        <a:lstStyle/>
        <a:p>
          <a:endParaRPr lang="en-US"/>
        </a:p>
      </dgm:t>
    </dgm:pt>
    <dgm:pt modelId="{6DC8237B-979A-A040-825C-599F133B7AE5}">
      <dgm:prSet phldrT="[Text]" custT="1"/>
      <dgm:spPr/>
      <dgm:t>
        <a:bodyPr/>
        <a:lstStyle/>
        <a:p>
          <a:r>
            <a:rPr lang="en-US" sz="1400" b="1" dirty="0" smtClean="0"/>
            <a:t>Web Properties</a:t>
          </a:r>
          <a:endParaRPr lang="en-US" sz="1400" b="1" dirty="0"/>
        </a:p>
      </dgm:t>
    </dgm:pt>
    <dgm:pt modelId="{945E7111-2787-9349-8B42-F05E9CD9E52E}" type="parTrans" cxnId="{B95D9FC2-6384-B94E-B733-07E2A5F72EAF}">
      <dgm:prSet/>
      <dgm:spPr/>
      <dgm:t>
        <a:bodyPr/>
        <a:lstStyle/>
        <a:p>
          <a:endParaRPr lang="en-US"/>
        </a:p>
      </dgm:t>
    </dgm:pt>
    <dgm:pt modelId="{8CFCF394-137E-4745-A04C-074808BBA5BA}" type="sibTrans" cxnId="{B95D9FC2-6384-B94E-B733-07E2A5F72EAF}">
      <dgm:prSet/>
      <dgm:spPr/>
      <dgm:t>
        <a:bodyPr/>
        <a:lstStyle/>
        <a:p>
          <a:endParaRPr lang="en-US"/>
        </a:p>
      </dgm:t>
    </dgm:pt>
    <dgm:pt modelId="{6E4FDD7E-C350-4F21-9E29-529FFE1DD14E}" type="pres">
      <dgm:prSet presAssocID="{00C27539-D875-41A6-9F4C-30DFFEC8A524}" presName="Name0" presStyleCnt="0">
        <dgm:presLayoutVars>
          <dgm:dir/>
          <dgm:animLvl val="lvl"/>
          <dgm:resizeHandles val="exact"/>
        </dgm:presLayoutVars>
      </dgm:prSet>
      <dgm:spPr/>
      <dgm:t>
        <a:bodyPr/>
        <a:lstStyle/>
        <a:p>
          <a:endParaRPr lang="en-US"/>
        </a:p>
      </dgm:t>
    </dgm:pt>
    <dgm:pt modelId="{798327A2-B902-4E0E-BB88-E33ABE00EFBF}" type="pres">
      <dgm:prSet presAssocID="{1B015092-3831-4D6D-AD8F-258D77FBAEE5}" presName="boxAndChildren" presStyleCnt="0"/>
      <dgm:spPr/>
      <dgm:t>
        <a:bodyPr/>
        <a:lstStyle/>
        <a:p>
          <a:endParaRPr lang="en-US"/>
        </a:p>
      </dgm:t>
    </dgm:pt>
    <dgm:pt modelId="{31B60F6C-DDAF-464C-A77B-84D38BC6E121}" type="pres">
      <dgm:prSet presAssocID="{1B015092-3831-4D6D-AD8F-258D77FBAEE5}" presName="parentTextBox" presStyleLbl="node1" presStyleIdx="0" presStyleCnt="4"/>
      <dgm:spPr/>
      <dgm:t>
        <a:bodyPr/>
        <a:lstStyle/>
        <a:p>
          <a:endParaRPr lang="en-US"/>
        </a:p>
      </dgm:t>
    </dgm:pt>
    <dgm:pt modelId="{5C4A43C5-2226-4756-B753-7D56996B5CE0}" type="pres">
      <dgm:prSet presAssocID="{1B015092-3831-4D6D-AD8F-258D77FBAEE5}" presName="entireBox" presStyleLbl="node1" presStyleIdx="0" presStyleCnt="4"/>
      <dgm:spPr/>
      <dgm:t>
        <a:bodyPr/>
        <a:lstStyle/>
        <a:p>
          <a:endParaRPr lang="en-US"/>
        </a:p>
      </dgm:t>
    </dgm:pt>
    <dgm:pt modelId="{67C9EE66-9504-4FDF-8C34-AB4D22B5EC06}" type="pres">
      <dgm:prSet presAssocID="{1B015092-3831-4D6D-AD8F-258D77FBAEE5}" presName="descendantBox" presStyleCnt="0"/>
      <dgm:spPr/>
      <dgm:t>
        <a:bodyPr/>
        <a:lstStyle/>
        <a:p>
          <a:endParaRPr lang="en-US"/>
        </a:p>
      </dgm:t>
    </dgm:pt>
    <dgm:pt modelId="{554C1DC1-2087-4E89-A060-4102FC7DB61A}" type="pres">
      <dgm:prSet presAssocID="{86D0746A-E326-4E74-A1DF-AC12857E4F73}" presName="childTextBox" presStyleLbl="fgAccFollowNode1" presStyleIdx="0" presStyleCnt="25">
        <dgm:presLayoutVars>
          <dgm:bulletEnabled val="1"/>
        </dgm:presLayoutVars>
      </dgm:prSet>
      <dgm:spPr/>
      <dgm:t>
        <a:bodyPr/>
        <a:lstStyle/>
        <a:p>
          <a:endParaRPr lang="en-US"/>
        </a:p>
      </dgm:t>
    </dgm:pt>
    <dgm:pt modelId="{AE6A8090-433E-324E-BA19-60CB50791766}" type="pres">
      <dgm:prSet presAssocID="{6DC8237B-979A-A040-825C-599F133B7AE5}" presName="childTextBox" presStyleLbl="fgAccFollowNode1" presStyleIdx="1" presStyleCnt="25">
        <dgm:presLayoutVars>
          <dgm:bulletEnabled val="1"/>
        </dgm:presLayoutVars>
      </dgm:prSet>
      <dgm:spPr/>
      <dgm:t>
        <a:bodyPr/>
        <a:lstStyle/>
        <a:p>
          <a:endParaRPr lang="en-US"/>
        </a:p>
      </dgm:t>
    </dgm:pt>
    <dgm:pt modelId="{00AC83CE-4626-4CBB-A403-1B512E0393A7}" type="pres">
      <dgm:prSet presAssocID="{8B90C15E-62BB-4088-A7BD-1E8B3F14F6CF}" presName="childTextBox" presStyleLbl="fgAccFollowNode1" presStyleIdx="2" presStyleCnt="25">
        <dgm:presLayoutVars>
          <dgm:bulletEnabled val="1"/>
        </dgm:presLayoutVars>
      </dgm:prSet>
      <dgm:spPr/>
      <dgm:t>
        <a:bodyPr/>
        <a:lstStyle/>
        <a:p>
          <a:endParaRPr lang="en-US"/>
        </a:p>
      </dgm:t>
    </dgm:pt>
    <dgm:pt modelId="{BF748C98-C446-4F5C-B629-1950F80E2DD5}" type="pres">
      <dgm:prSet presAssocID="{223EEA99-37DC-41F1-9464-F61E8CFBAC5B}" presName="childTextBox" presStyleLbl="fgAccFollowNode1" presStyleIdx="3" presStyleCnt="25">
        <dgm:presLayoutVars>
          <dgm:bulletEnabled val="1"/>
        </dgm:presLayoutVars>
      </dgm:prSet>
      <dgm:spPr/>
      <dgm:t>
        <a:bodyPr/>
        <a:lstStyle/>
        <a:p>
          <a:endParaRPr lang="en-US"/>
        </a:p>
      </dgm:t>
    </dgm:pt>
    <dgm:pt modelId="{5DC1A33C-030B-47CB-BA6D-BF8F0CDE4D1A}" type="pres">
      <dgm:prSet presAssocID="{82363824-56C8-4F6A-8BD6-2F7AC9B6021C}" presName="childTextBox" presStyleLbl="fgAccFollowNode1" presStyleIdx="4" presStyleCnt="25">
        <dgm:presLayoutVars>
          <dgm:bulletEnabled val="1"/>
        </dgm:presLayoutVars>
      </dgm:prSet>
      <dgm:spPr/>
      <dgm:t>
        <a:bodyPr/>
        <a:lstStyle/>
        <a:p>
          <a:endParaRPr lang="en-US"/>
        </a:p>
      </dgm:t>
    </dgm:pt>
    <dgm:pt modelId="{A520358E-0BD5-44B3-8DBE-9854FFA815A5}" type="pres">
      <dgm:prSet presAssocID="{13AF4D25-DBAC-4D1A-BE50-45151C03A4BC}" presName="childTextBox" presStyleLbl="fgAccFollowNode1" presStyleIdx="5" presStyleCnt="25">
        <dgm:presLayoutVars>
          <dgm:bulletEnabled val="1"/>
        </dgm:presLayoutVars>
      </dgm:prSet>
      <dgm:spPr/>
      <dgm:t>
        <a:bodyPr/>
        <a:lstStyle/>
        <a:p>
          <a:endParaRPr lang="en-US"/>
        </a:p>
      </dgm:t>
    </dgm:pt>
    <dgm:pt modelId="{94F01B1A-3B72-487D-B944-72A0D505160A}" type="pres">
      <dgm:prSet presAssocID="{ABDFC627-7729-4E8B-A948-41010B399A85}" presName="sp" presStyleCnt="0"/>
      <dgm:spPr/>
      <dgm:t>
        <a:bodyPr/>
        <a:lstStyle/>
        <a:p>
          <a:endParaRPr lang="en-US"/>
        </a:p>
      </dgm:t>
    </dgm:pt>
    <dgm:pt modelId="{55E9EABA-EBD0-4BF1-99FA-172875F64064}" type="pres">
      <dgm:prSet presAssocID="{3F544C78-937D-400E-9936-93E923F25674}" presName="arrowAndChildren" presStyleCnt="0"/>
      <dgm:spPr/>
      <dgm:t>
        <a:bodyPr/>
        <a:lstStyle/>
        <a:p>
          <a:endParaRPr lang="en-US"/>
        </a:p>
      </dgm:t>
    </dgm:pt>
    <dgm:pt modelId="{AA4B24DB-A693-4EC7-820A-5AEF60F3D8CD}" type="pres">
      <dgm:prSet presAssocID="{3F544C78-937D-400E-9936-93E923F25674}" presName="parentTextArrow" presStyleLbl="node1" presStyleIdx="0" presStyleCnt="4"/>
      <dgm:spPr/>
      <dgm:t>
        <a:bodyPr/>
        <a:lstStyle/>
        <a:p>
          <a:endParaRPr lang="en-US"/>
        </a:p>
      </dgm:t>
    </dgm:pt>
    <dgm:pt modelId="{92A5458E-2155-49FF-84DD-3CBE70CF2B17}" type="pres">
      <dgm:prSet presAssocID="{3F544C78-937D-400E-9936-93E923F25674}" presName="arrow" presStyleLbl="node1" presStyleIdx="1" presStyleCnt="4"/>
      <dgm:spPr/>
      <dgm:t>
        <a:bodyPr/>
        <a:lstStyle/>
        <a:p>
          <a:endParaRPr lang="en-US"/>
        </a:p>
      </dgm:t>
    </dgm:pt>
    <dgm:pt modelId="{20358D11-0036-4365-BC07-159CDF54C451}" type="pres">
      <dgm:prSet presAssocID="{3F544C78-937D-400E-9936-93E923F25674}" presName="descendantArrow" presStyleCnt="0"/>
      <dgm:spPr/>
      <dgm:t>
        <a:bodyPr/>
        <a:lstStyle/>
        <a:p>
          <a:endParaRPr lang="en-US"/>
        </a:p>
      </dgm:t>
    </dgm:pt>
    <dgm:pt modelId="{6B63F1F6-48FE-4397-BCF0-CF69D4D71EC7}" type="pres">
      <dgm:prSet presAssocID="{DBDE9EEE-3B60-4061-81DA-AE3BD52BD3DC}" presName="childTextArrow" presStyleLbl="fgAccFollowNode1" presStyleIdx="6" presStyleCnt="25">
        <dgm:presLayoutVars>
          <dgm:bulletEnabled val="1"/>
        </dgm:presLayoutVars>
      </dgm:prSet>
      <dgm:spPr/>
      <dgm:t>
        <a:bodyPr/>
        <a:lstStyle/>
        <a:p>
          <a:endParaRPr lang="en-US"/>
        </a:p>
      </dgm:t>
    </dgm:pt>
    <dgm:pt modelId="{2131F0B2-E753-674E-A750-4D6ECD4C014E}" type="pres">
      <dgm:prSet presAssocID="{DC363FA7-C7C1-8346-975F-C0EB260DA624}" presName="childTextArrow" presStyleLbl="fgAccFollowNode1" presStyleIdx="7" presStyleCnt="25">
        <dgm:presLayoutVars>
          <dgm:bulletEnabled val="1"/>
        </dgm:presLayoutVars>
      </dgm:prSet>
      <dgm:spPr/>
      <dgm:t>
        <a:bodyPr/>
        <a:lstStyle/>
        <a:p>
          <a:endParaRPr lang="en-US"/>
        </a:p>
      </dgm:t>
    </dgm:pt>
    <dgm:pt modelId="{67B5A724-33DA-684A-89F0-6D94D012F39B}" type="pres">
      <dgm:prSet presAssocID="{6B7C2989-CC28-8147-9B4C-D825FDF95F11}" presName="childTextArrow" presStyleLbl="fgAccFollowNode1" presStyleIdx="8" presStyleCnt="25">
        <dgm:presLayoutVars>
          <dgm:bulletEnabled val="1"/>
        </dgm:presLayoutVars>
      </dgm:prSet>
      <dgm:spPr/>
      <dgm:t>
        <a:bodyPr/>
        <a:lstStyle/>
        <a:p>
          <a:endParaRPr lang="en-US"/>
        </a:p>
      </dgm:t>
    </dgm:pt>
    <dgm:pt modelId="{AC9CB93F-9E5D-42FA-A646-D596CB584185}" type="pres">
      <dgm:prSet presAssocID="{7EFCF32D-F235-45CA-A1BD-0B9CE9EEDA57}" presName="childTextArrow" presStyleLbl="fgAccFollowNode1" presStyleIdx="9" presStyleCnt="25">
        <dgm:presLayoutVars>
          <dgm:bulletEnabled val="1"/>
        </dgm:presLayoutVars>
      </dgm:prSet>
      <dgm:spPr/>
      <dgm:t>
        <a:bodyPr/>
        <a:lstStyle/>
        <a:p>
          <a:endParaRPr lang="en-US"/>
        </a:p>
      </dgm:t>
    </dgm:pt>
    <dgm:pt modelId="{30DFA5CD-DC41-4D37-B750-A1261F987E7C}" type="pres">
      <dgm:prSet presAssocID="{37F5773B-6100-4DB8-87B5-990F35C4B684}" presName="childTextArrow" presStyleLbl="fgAccFollowNode1" presStyleIdx="10" presStyleCnt="25">
        <dgm:presLayoutVars>
          <dgm:bulletEnabled val="1"/>
        </dgm:presLayoutVars>
      </dgm:prSet>
      <dgm:spPr/>
      <dgm:t>
        <a:bodyPr/>
        <a:lstStyle/>
        <a:p>
          <a:endParaRPr lang="en-US"/>
        </a:p>
      </dgm:t>
    </dgm:pt>
    <dgm:pt modelId="{9E283087-7043-4FE7-B26A-74B93EBC2D6C}" type="pres">
      <dgm:prSet presAssocID="{C3E4A0BF-0193-41A5-822F-0722E322E69A}" presName="sp" presStyleCnt="0"/>
      <dgm:spPr/>
      <dgm:t>
        <a:bodyPr/>
        <a:lstStyle/>
        <a:p>
          <a:endParaRPr lang="en-US"/>
        </a:p>
      </dgm:t>
    </dgm:pt>
    <dgm:pt modelId="{E8ACF59F-981D-4B45-8D6E-DA4EB3FA20AB}" type="pres">
      <dgm:prSet presAssocID="{DAD4CB01-558E-4DDD-B4A9-2716D7B83F81}" presName="arrowAndChildren" presStyleCnt="0"/>
      <dgm:spPr/>
      <dgm:t>
        <a:bodyPr/>
        <a:lstStyle/>
        <a:p>
          <a:endParaRPr lang="en-US"/>
        </a:p>
      </dgm:t>
    </dgm:pt>
    <dgm:pt modelId="{3E878467-A489-4733-9361-A4F58DFBB186}" type="pres">
      <dgm:prSet presAssocID="{DAD4CB01-558E-4DDD-B4A9-2716D7B83F81}" presName="parentTextArrow" presStyleLbl="node1" presStyleIdx="1" presStyleCnt="4"/>
      <dgm:spPr/>
      <dgm:t>
        <a:bodyPr/>
        <a:lstStyle/>
        <a:p>
          <a:endParaRPr lang="en-US"/>
        </a:p>
      </dgm:t>
    </dgm:pt>
    <dgm:pt modelId="{312DF6A5-7340-48AE-85D9-22D14135FE52}" type="pres">
      <dgm:prSet presAssocID="{DAD4CB01-558E-4DDD-B4A9-2716D7B83F81}" presName="arrow" presStyleLbl="node1" presStyleIdx="2" presStyleCnt="4"/>
      <dgm:spPr/>
      <dgm:t>
        <a:bodyPr/>
        <a:lstStyle/>
        <a:p>
          <a:endParaRPr lang="en-US"/>
        </a:p>
      </dgm:t>
    </dgm:pt>
    <dgm:pt modelId="{88E6377E-AC5A-403B-9D62-B36C067158AD}" type="pres">
      <dgm:prSet presAssocID="{DAD4CB01-558E-4DDD-B4A9-2716D7B83F81}" presName="descendantArrow" presStyleCnt="0"/>
      <dgm:spPr/>
      <dgm:t>
        <a:bodyPr/>
        <a:lstStyle/>
        <a:p>
          <a:endParaRPr lang="en-US"/>
        </a:p>
      </dgm:t>
    </dgm:pt>
    <dgm:pt modelId="{9167029D-3591-458E-ABBB-00772AA7361D}" type="pres">
      <dgm:prSet presAssocID="{D6D7090C-40A9-4160-91F4-EA407FF0F930}" presName="childTextArrow" presStyleLbl="fgAccFollowNode1" presStyleIdx="11" presStyleCnt="25">
        <dgm:presLayoutVars>
          <dgm:bulletEnabled val="1"/>
        </dgm:presLayoutVars>
      </dgm:prSet>
      <dgm:spPr/>
      <dgm:t>
        <a:bodyPr/>
        <a:lstStyle/>
        <a:p>
          <a:endParaRPr lang="en-US"/>
        </a:p>
      </dgm:t>
    </dgm:pt>
    <dgm:pt modelId="{3DB218C3-3315-44BA-AA86-52BE4795E945}" type="pres">
      <dgm:prSet presAssocID="{3C492F7A-64C1-4009-9A35-A9AFE7DF53BF}" presName="childTextArrow" presStyleLbl="fgAccFollowNode1" presStyleIdx="12" presStyleCnt="25">
        <dgm:presLayoutVars>
          <dgm:bulletEnabled val="1"/>
        </dgm:presLayoutVars>
      </dgm:prSet>
      <dgm:spPr/>
      <dgm:t>
        <a:bodyPr/>
        <a:lstStyle/>
        <a:p>
          <a:endParaRPr lang="en-US"/>
        </a:p>
      </dgm:t>
    </dgm:pt>
    <dgm:pt modelId="{827E91D5-9679-4087-B577-FA95E6EAE72B}" type="pres">
      <dgm:prSet presAssocID="{2305FB6A-250C-41FA-BDFB-8BAE285DE274}" presName="childTextArrow" presStyleLbl="fgAccFollowNode1" presStyleIdx="13" presStyleCnt="25">
        <dgm:presLayoutVars>
          <dgm:bulletEnabled val="1"/>
        </dgm:presLayoutVars>
      </dgm:prSet>
      <dgm:spPr/>
      <dgm:t>
        <a:bodyPr/>
        <a:lstStyle/>
        <a:p>
          <a:endParaRPr lang="en-US"/>
        </a:p>
      </dgm:t>
    </dgm:pt>
    <dgm:pt modelId="{A6AF06FA-71A4-4230-9E5F-C75A621A1255}" type="pres">
      <dgm:prSet presAssocID="{CA4DB7B3-23DF-470F-ADFD-3C6C69D505F2}" presName="childTextArrow" presStyleLbl="fgAccFollowNode1" presStyleIdx="14" presStyleCnt="25">
        <dgm:presLayoutVars>
          <dgm:bulletEnabled val="1"/>
        </dgm:presLayoutVars>
      </dgm:prSet>
      <dgm:spPr/>
      <dgm:t>
        <a:bodyPr/>
        <a:lstStyle/>
        <a:p>
          <a:endParaRPr lang="en-US"/>
        </a:p>
      </dgm:t>
    </dgm:pt>
    <dgm:pt modelId="{68D686ED-B5E6-4412-942F-9C657DEFB9C9}" type="pres">
      <dgm:prSet presAssocID="{DC5B1E3F-D4E1-4140-B008-30585B33353E}" presName="childTextArrow" presStyleLbl="fgAccFollowNode1" presStyleIdx="15" presStyleCnt="25">
        <dgm:presLayoutVars>
          <dgm:bulletEnabled val="1"/>
        </dgm:presLayoutVars>
      </dgm:prSet>
      <dgm:spPr/>
      <dgm:t>
        <a:bodyPr/>
        <a:lstStyle/>
        <a:p>
          <a:endParaRPr lang="en-US"/>
        </a:p>
      </dgm:t>
    </dgm:pt>
    <dgm:pt modelId="{81A99BFA-621C-4AF8-8CC2-0AD0BE165392}" type="pres">
      <dgm:prSet presAssocID="{856FEC41-B7E2-460C-9988-2B87BB902228}" presName="childTextArrow" presStyleLbl="fgAccFollowNode1" presStyleIdx="16" presStyleCnt="25">
        <dgm:presLayoutVars>
          <dgm:bulletEnabled val="1"/>
        </dgm:presLayoutVars>
      </dgm:prSet>
      <dgm:spPr/>
      <dgm:t>
        <a:bodyPr/>
        <a:lstStyle/>
        <a:p>
          <a:endParaRPr lang="en-US"/>
        </a:p>
      </dgm:t>
    </dgm:pt>
    <dgm:pt modelId="{97E4147B-3BFF-49A1-86BD-B68F2D57250D}" type="pres">
      <dgm:prSet presAssocID="{A4563A8A-443B-456D-89BC-EFB8A0F980C8}" presName="sp" presStyleCnt="0"/>
      <dgm:spPr/>
      <dgm:t>
        <a:bodyPr/>
        <a:lstStyle/>
        <a:p>
          <a:endParaRPr lang="en-US"/>
        </a:p>
      </dgm:t>
    </dgm:pt>
    <dgm:pt modelId="{C55223F4-26B8-4814-87BA-D1BE97F4DE15}" type="pres">
      <dgm:prSet presAssocID="{1BDEBDE1-ABD7-4472-8EC9-6C5BB778AE12}" presName="arrowAndChildren" presStyleCnt="0"/>
      <dgm:spPr/>
      <dgm:t>
        <a:bodyPr/>
        <a:lstStyle/>
        <a:p>
          <a:endParaRPr lang="en-US"/>
        </a:p>
      </dgm:t>
    </dgm:pt>
    <dgm:pt modelId="{00ECA2AF-5E4E-4BE3-B37F-E92B270ED10F}" type="pres">
      <dgm:prSet presAssocID="{1BDEBDE1-ABD7-4472-8EC9-6C5BB778AE12}" presName="parentTextArrow" presStyleLbl="node1" presStyleIdx="2" presStyleCnt="4"/>
      <dgm:spPr/>
      <dgm:t>
        <a:bodyPr/>
        <a:lstStyle/>
        <a:p>
          <a:endParaRPr lang="en-US"/>
        </a:p>
      </dgm:t>
    </dgm:pt>
    <dgm:pt modelId="{D0DD2AEB-60F7-45F9-8EE8-EC279DEEC24F}" type="pres">
      <dgm:prSet presAssocID="{1BDEBDE1-ABD7-4472-8EC9-6C5BB778AE12}" presName="arrow" presStyleLbl="node1" presStyleIdx="3" presStyleCnt="4" custLinFactNeighborY="-42206"/>
      <dgm:spPr/>
      <dgm:t>
        <a:bodyPr/>
        <a:lstStyle/>
        <a:p>
          <a:endParaRPr lang="en-US"/>
        </a:p>
      </dgm:t>
    </dgm:pt>
    <dgm:pt modelId="{87BD1846-C1BA-49A3-A50F-4D75EDE670CA}" type="pres">
      <dgm:prSet presAssocID="{1BDEBDE1-ABD7-4472-8EC9-6C5BB778AE12}" presName="descendantArrow" presStyleCnt="0"/>
      <dgm:spPr/>
      <dgm:t>
        <a:bodyPr/>
        <a:lstStyle/>
        <a:p>
          <a:endParaRPr lang="en-US"/>
        </a:p>
      </dgm:t>
    </dgm:pt>
    <dgm:pt modelId="{5509F3E8-9304-4C80-B764-F3B31C93DC7E}" type="pres">
      <dgm:prSet presAssocID="{512B9474-976C-4949-9F3F-8C21527A916E}" presName="childTextArrow" presStyleLbl="fgAccFollowNode1" presStyleIdx="17" presStyleCnt="25">
        <dgm:presLayoutVars>
          <dgm:bulletEnabled val="1"/>
        </dgm:presLayoutVars>
      </dgm:prSet>
      <dgm:spPr/>
      <dgm:t>
        <a:bodyPr/>
        <a:lstStyle/>
        <a:p>
          <a:endParaRPr lang="en-US"/>
        </a:p>
      </dgm:t>
    </dgm:pt>
    <dgm:pt modelId="{CB85164F-A3DB-4A74-B94E-13478E4ACA83}" type="pres">
      <dgm:prSet presAssocID="{06A2A156-FC20-4218-BF4A-AD18880DC7D9}" presName="childTextArrow" presStyleLbl="fgAccFollowNode1" presStyleIdx="18" presStyleCnt="25">
        <dgm:presLayoutVars>
          <dgm:bulletEnabled val="1"/>
        </dgm:presLayoutVars>
      </dgm:prSet>
      <dgm:spPr/>
      <dgm:t>
        <a:bodyPr/>
        <a:lstStyle/>
        <a:p>
          <a:endParaRPr lang="en-US"/>
        </a:p>
      </dgm:t>
    </dgm:pt>
    <dgm:pt modelId="{04F65463-DD9A-4BD5-816F-AE8B1A61917F}" type="pres">
      <dgm:prSet presAssocID="{7150CE1F-5F6E-491A-8B49-E5B51494B2C6}" presName="childTextArrow" presStyleLbl="fgAccFollowNode1" presStyleIdx="19" presStyleCnt="25">
        <dgm:presLayoutVars>
          <dgm:bulletEnabled val="1"/>
        </dgm:presLayoutVars>
      </dgm:prSet>
      <dgm:spPr/>
      <dgm:t>
        <a:bodyPr/>
        <a:lstStyle/>
        <a:p>
          <a:endParaRPr lang="en-US"/>
        </a:p>
      </dgm:t>
    </dgm:pt>
    <dgm:pt modelId="{5FD6BCE2-436E-43DD-B93E-2F0C13A30D45}" type="pres">
      <dgm:prSet presAssocID="{456C7416-67D7-4EBC-B396-DA16C324808F}" presName="childTextArrow" presStyleLbl="fgAccFollowNode1" presStyleIdx="20" presStyleCnt="25">
        <dgm:presLayoutVars>
          <dgm:bulletEnabled val="1"/>
        </dgm:presLayoutVars>
      </dgm:prSet>
      <dgm:spPr/>
      <dgm:t>
        <a:bodyPr/>
        <a:lstStyle/>
        <a:p>
          <a:endParaRPr lang="en-US"/>
        </a:p>
      </dgm:t>
    </dgm:pt>
    <dgm:pt modelId="{7826B7A8-49CF-4DE9-9E73-A6865E6F64F2}" type="pres">
      <dgm:prSet presAssocID="{46EDDBC2-6EF8-4597-8BE8-C673DA826E89}" presName="childTextArrow" presStyleLbl="fgAccFollowNode1" presStyleIdx="21" presStyleCnt="25">
        <dgm:presLayoutVars>
          <dgm:bulletEnabled val="1"/>
        </dgm:presLayoutVars>
      </dgm:prSet>
      <dgm:spPr/>
      <dgm:t>
        <a:bodyPr/>
        <a:lstStyle/>
        <a:p>
          <a:endParaRPr lang="en-US"/>
        </a:p>
      </dgm:t>
    </dgm:pt>
    <dgm:pt modelId="{960FE4B8-7B44-41C0-ADDE-28B57EADBDD4}" type="pres">
      <dgm:prSet presAssocID="{9AFA63A3-A02C-4808-88EB-B0A8BFB36C9C}" presName="childTextArrow" presStyleLbl="fgAccFollowNode1" presStyleIdx="22" presStyleCnt="25">
        <dgm:presLayoutVars>
          <dgm:bulletEnabled val="1"/>
        </dgm:presLayoutVars>
      </dgm:prSet>
      <dgm:spPr/>
      <dgm:t>
        <a:bodyPr/>
        <a:lstStyle/>
        <a:p>
          <a:endParaRPr lang="en-US"/>
        </a:p>
      </dgm:t>
    </dgm:pt>
    <dgm:pt modelId="{6141D138-7D4F-4E55-AA1C-DD15E802CE48}" type="pres">
      <dgm:prSet presAssocID="{3F5BD4B0-2596-4C13-A1C3-9C91CCF0FF12}" presName="childTextArrow" presStyleLbl="fgAccFollowNode1" presStyleIdx="23" presStyleCnt="25">
        <dgm:presLayoutVars>
          <dgm:bulletEnabled val="1"/>
        </dgm:presLayoutVars>
      </dgm:prSet>
      <dgm:spPr/>
      <dgm:t>
        <a:bodyPr/>
        <a:lstStyle/>
        <a:p>
          <a:endParaRPr lang="en-US"/>
        </a:p>
      </dgm:t>
    </dgm:pt>
    <dgm:pt modelId="{EB3C511C-D226-42C1-96FE-DBFD0A4AF0B9}" type="pres">
      <dgm:prSet presAssocID="{571E2C93-7C4C-4450-92B5-97400EA3F64A}" presName="childTextArrow" presStyleLbl="fgAccFollowNode1" presStyleIdx="24" presStyleCnt="25">
        <dgm:presLayoutVars>
          <dgm:bulletEnabled val="1"/>
        </dgm:presLayoutVars>
      </dgm:prSet>
      <dgm:spPr/>
      <dgm:t>
        <a:bodyPr/>
        <a:lstStyle/>
        <a:p>
          <a:endParaRPr lang="en-US"/>
        </a:p>
      </dgm:t>
    </dgm:pt>
  </dgm:ptLst>
  <dgm:cxnLst>
    <dgm:cxn modelId="{1CD58573-63B9-4693-8C0F-51EC6FF043CD}" srcId="{DAD4CB01-558E-4DDD-B4A9-2716D7B83F81}" destId="{3C492F7A-64C1-4009-9A35-A9AFE7DF53BF}" srcOrd="1" destOrd="0" parTransId="{099419BA-FE00-4614-A4E8-D3E9EC0A7C46}" sibTransId="{45FB470E-7A05-4F7A-AAF0-F28A54710DAE}"/>
    <dgm:cxn modelId="{EE8BC77B-C9E5-F646-BA0F-A1AEFB0ACCB9}" type="presOf" srcId="{571E2C93-7C4C-4450-92B5-97400EA3F64A}" destId="{EB3C511C-D226-42C1-96FE-DBFD0A4AF0B9}" srcOrd="0" destOrd="0" presId="urn:microsoft.com/office/officeart/2005/8/layout/process4"/>
    <dgm:cxn modelId="{25C919E6-3DA8-4020-982A-A356AE8DC427}" srcId="{00C27539-D875-41A6-9F4C-30DFFEC8A524}" destId="{DAD4CB01-558E-4DDD-B4A9-2716D7B83F81}" srcOrd="1" destOrd="0" parTransId="{116F43E1-4362-40D9-B483-7AA2E414D1CF}" sibTransId="{C3E4A0BF-0193-41A5-822F-0722E322E69A}"/>
    <dgm:cxn modelId="{2CB74123-AD51-A44B-88D4-DC1811D999A6}" type="presOf" srcId="{86D0746A-E326-4E74-A1DF-AC12857E4F73}" destId="{554C1DC1-2087-4E89-A060-4102FC7DB61A}" srcOrd="0" destOrd="0" presId="urn:microsoft.com/office/officeart/2005/8/layout/process4"/>
    <dgm:cxn modelId="{B43F952B-FAE6-524D-93DA-B8A3F7BE4870}" type="presOf" srcId="{82363824-56C8-4F6A-8BD6-2F7AC9B6021C}" destId="{5DC1A33C-030B-47CB-BA6D-BF8F0CDE4D1A}" srcOrd="0" destOrd="0" presId="urn:microsoft.com/office/officeart/2005/8/layout/process4"/>
    <dgm:cxn modelId="{25D0DA29-44BF-F84E-9C79-6AFBE14C2904}" type="presOf" srcId="{DC363FA7-C7C1-8346-975F-C0EB260DA624}" destId="{2131F0B2-E753-674E-A750-4D6ECD4C014E}" srcOrd="0" destOrd="0" presId="urn:microsoft.com/office/officeart/2005/8/layout/process4"/>
    <dgm:cxn modelId="{F2DFD969-DD5A-4084-8F98-8C08771A6E76}" srcId="{1BDEBDE1-ABD7-4472-8EC9-6C5BB778AE12}" destId="{3F5BD4B0-2596-4C13-A1C3-9C91CCF0FF12}" srcOrd="6" destOrd="0" parTransId="{5E4130D3-135B-4E29-863A-D42247B1E04E}" sibTransId="{7960D95A-D547-461E-88EF-80D4C89273AC}"/>
    <dgm:cxn modelId="{A06AB402-4C8A-460B-A5CE-2489AA0A72C3}" srcId="{00C27539-D875-41A6-9F4C-30DFFEC8A524}" destId="{1B015092-3831-4D6D-AD8F-258D77FBAEE5}" srcOrd="3" destOrd="0" parTransId="{627E316D-DFAA-4341-B525-0CF8CDE0681E}" sibTransId="{41DB3605-E18B-45FF-A713-D808F070B1AD}"/>
    <dgm:cxn modelId="{10E8F5D7-AFA3-8843-B9BF-2AC2874D6345}" type="presOf" srcId="{46EDDBC2-6EF8-4597-8BE8-C673DA826E89}" destId="{7826B7A8-49CF-4DE9-9E73-A6865E6F64F2}" srcOrd="0" destOrd="0" presId="urn:microsoft.com/office/officeart/2005/8/layout/process4"/>
    <dgm:cxn modelId="{7B867A48-741A-45FA-A3EC-08963EA92226}" srcId="{1B015092-3831-4D6D-AD8F-258D77FBAEE5}" destId="{223EEA99-37DC-41F1-9464-F61E8CFBAC5B}" srcOrd="3" destOrd="0" parTransId="{E55DADC4-3334-4F6D-A100-3533DE5DB30D}" sibTransId="{5C3B7B04-0E28-4CFA-8552-C8A46171BE1E}"/>
    <dgm:cxn modelId="{FA84DFFC-6477-AC48-9937-FB0B1F252015}" type="presOf" srcId="{D6D7090C-40A9-4160-91F4-EA407FF0F930}" destId="{9167029D-3591-458E-ABBB-00772AA7361D}" srcOrd="0" destOrd="0" presId="urn:microsoft.com/office/officeart/2005/8/layout/process4"/>
    <dgm:cxn modelId="{C91F24B3-82B8-409A-942E-E5501C74800C}" srcId="{1BDEBDE1-ABD7-4472-8EC9-6C5BB778AE12}" destId="{456C7416-67D7-4EBC-B396-DA16C324808F}" srcOrd="3" destOrd="0" parTransId="{65C69B15-E797-41EB-B7A1-B327885C956D}" sibTransId="{0A07E878-C387-48C6-9986-E7D99FB318A4}"/>
    <dgm:cxn modelId="{78E69C76-992F-9241-A5CD-82EE73B8CDF4}" srcId="{3F544C78-937D-400E-9936-93E923F25674}" destId="{6B7C2989-CC28-8147-9B4C-D825FDF95F11}" srcOrd="2" destOrd="0" parTransId="{0FC58D07-2C4F-CA41-B83E-858F061A343D}" sibTransId="{2B6B188B-B613-E54B-B417-2BF674FCA64D}"/>
    <dgm:cxn modelId="{72B8688C-D116-9F45-B14F-4FDD00B37DD2}" type="presOf" srcId="{8B90C15E-62BB-4088-A7BD-1E8B3F14F6CF}" destId="{00AC83CE-4626-4CBB-A403-1B512E0393A7}" srcOrd="0" destOrd="0" presId="urn:microsoft.com/office/officeart/2005/8/layout/process4"/>
    <dgm:cxn modelId="{F6F6123B-0194-4FF7-94A8-A22F4361CBE6}" srcId="{DAD4CB01-558E-4DDD-B4A9-2716D7B83F81}" destId="{CA4DB7B3-23DF-470F-ADFD-3C6C69D505F2}" srcOrd="3" destOrd="0" parTransId="{44DC87D8-3CBD-4647-A949-E038CFCE099B}" sibTransId="{B1C34A4D-5467-471A-ADCA-9C68AFF7D542}"/>
    <dgm:cxn modelId="{72361835-FC63-B243-842C-EEBB41E0508D}" type="presOf" srcId="{7EFCF32D-F235-45CA-A1BD-0B9CE9EEDA57}" destId="{AC9CB93F-9E5D-42FA-A646-D596CB584185}" srcOrd="0" destOrd="0" presId="urn:microsoft.com/office/officeart/2005/8/layout/process4"/>
    <dgm:cxn modelId="{6D53C854-CD9D-491A-94A5-12CBD55D25D6}" srcId="{1BDEBDE1-ABD7-4472-8EC9-6C5BB778AE12}" destId="{46EDDBC2-6EF8-4597-8BE8-C673DA826E89}" srcOrd="4" destOrd="0" parTransId="{0D694834-A00C-4F98-B7B9-4E974A458189}" sibTransId="{87F37DDD-E5B7-40C3-B816-2421E5637FBA}"/>
    <dgm:cxn modelId="{0449BDCF-BF9C-4828-92FD-62B442FEBA94}" srcId="{1BDEBDE1-ABD7-4472-8EC9-6C5BB778AE12}" destId="{9AFA63A3-A02C-4808-88EB-B0A8BFB36C9C}" srcOrd="5" destOrd="0" parTransId="{4A02CD8D-7F29-473D-A964-97BDA0D7E298}" sibTransId="{2C6433BF-2146-4D2D-A040-14AE0F05ED2A}"/>
    <dgm:cxn modelId="{35BD84CE-C48A-433F-A481-6E8BDCE4C256}" srcId="{1B015092-3831-4D6D-AD8F-258D77FBAEE5}" destId="{13AF4D25-DBAC-4D1A-BE50-45151C03A4BC}" srcOrd="5" destOrd="0" parTransId="{550A9DA1-D108-4D9A-AF94-2202C215B694}" sibTransId="{21404247-51BD-4554-AA60-5665DB5808A8}"/>
    <dgm:cxn modelId="{ECB1263A-8652-AC44-9776-0F656D2DF29B}" type="presOf" srcId="{DAD4CB01-558E-4DDD-B4A9-2716D7B83F81}" destId="{312DF6A5-7340-48AE-85D9-22D14135FE52}" srcOrd="1" destOrd="0" presId="urn:microsoft.com/office/officeart/2005/8/layout/process4"/>
    <dgm:cxn modelId="{B95D9FC2-6384-B94E-B733-07E2A5F72EAF}" srcId="{1B015092-3831-4D6D-AD8F-258D77FBAEE5}" destId="{6DC8237B-979A-A040-825C-599F133B7AE5}" srcOrd="1" destOrd="0" parTransId="{945E7111-2787-9349-8B42-F05E9CD9E52E}" sibTransId="{8CFCF394-137E-4745-A04C-074808BBA5BA}"/>
    <dgm:cxn modelId="{BE25E95D-5885-E944-8178-488273784EF2}" type="presOf" srcId="{3C492F7A-64C1-4009-9A35-A9AFE7DF53BF}" destId="{3DB218C3-3315-44BA-AA86-52BE4795E945}" srcOrd="0" destOrd="0" presId="urn:microsoft.com/office/officeart/2005/8/layout/process4"/>
    <dgm:cxn modelId="{201E412C-4BC3-3341-A59C-4C4FDFA702C7}" type="presOf" srcId="{6B7C2989-CC28-8147-9B4C-D825FDF95F11}" destId="{67B5A724-33DA-684A-89F0-6D94D012F39B}" srcOrd="0" destOrd="0" presId="urn:microsoft.com/office/officeart/2005/8/layout/process4"/>
    <dgm:cxn modelId="{B032DC97-E30E-E14D-A59B-1ACB5FD3EA65}" type="presOf" srcId="{456C7416-67D7-4EBC-B396-DA16C324808F}" destId="{5FD6BCE2-436E-43DD-B93E-2F0C13A30D45}" srcOrd="0" destOrd="0" presId="urn:microsoft.com/office/officeart/2005/8/layout/process4"/>
    <dgm:cxn modelId="{262A82F4-07E1-4891-ADF5-BFC4FC3491C9}" srcId="{1B015092-3831-4D6D-AD8F-258D77FBAEE5}" destId="{8B90C15E-62BB-4088-A7BD-1E8B3F14F6CF}" srcOrd="2" destOrd="0" parTransId="{8C1735E7-29A6-4DE4-9D3C-AEE52CA9778B}" sibTransId="{7A03DEAA-AF39-4FC5-AF94-A26294797863}"/>
    <dgm:cxn modelId="{FADB4876-9887-694C-89D6-89B5D31C2A76}" type="presOf" srcId="{06A2A156-FC20-4218-BF4A-AD18880DC7D9}" destId="{CB85164F-A3DB-4A74-B94E-13478E4ACA83}" srcOrd="0" destOrd="0" presId="urn:microsoft.com/office/officeart/2005/8/layout/process4"/>
    <dgm:cxn modelId="{97D7962D-5EDC-A743-B7F0-AA0B965FEA0A}" type="presOf" srcId="{856FEC41-B7E2-460C-9988-2B87BB902228}" destId="{81A99BFA-621C-4AF8-8CC2-0AD0BE165392}" srcOrd="0" destOrd="0" presId="urn:microsoft.com/office/officeart/2005/8/layout/process4"/>
    <dgm:cxn modelId="{2D950540-D570-874E-A8DC-7090111590A2}" type="presOf" srcId="{3F544C78-937D-400E-9936-93E923F25674}" destId="{92A5458E-2155-49FF-84DD-3CBE70CF2B17}" srcOrd="1" destOrd="0" presId="urn:microsoft.com/office/officeart/2005/8/layout/process4"/>
    <dgm:cxn modelId="{381F056A-59F0-4510-9FAD-79629BB22F4C}" srcId="{1BDEBDE1-ABD7-4472-8EC9-6C5BB778AE12}" destId="{7150CE1F-5F6E-491A-8B49-E5B51494B2C6}" srcOrd="2" destOrd="0" parTransId="{C4A40E13-5359-4CBF-AB8C-C0AF99D7054C}" sibTransId="{3124E45B-5B72-471F-B5CC-76FD94436279}"/>
    <dgm:cxn modelId="{7EEA296C-B411-4D09-9D86-C406B2FA5BFD}" srcId="{DAD4CB01-558E-4DDD-B4A9-2716D7B83F81}" destId="{DC5B1E3F-D4E1-4140-B008-30585B33353E}" srcOrd="4" destOrd="0" parTransId="{F5069AC0-6AEF-4139-BCC1-4EDB4DCEB8A1}" sibTransId="{ECB59215-E9A3-4778-A85B-C12B505A068E}"/>
    <dgm:cxn modelId="{1521599F-8C75-41C6-BE8F-2EE4456433A9}" srcId="{00C27539-D875-41A6-9F4C-30DFFEC8A524}" destId="{3F544C78-937D-400E-9936-93E923F25674}" srcOrd="2" destOrd="0" parTransId="{4B0EBD63-FD6C-4E09-9368-8D0155A490C8}" sibTransId="{ABDFC627-7729-4E8B-A948-41010B399A85}"/>
    <dgm:cxn modelId="{D36334FE-C8A1-459E-B050-C0C32C35DB65}" srcId="{3F544C78-937D-400E-9936-93E923F25674}" destId="{7EFCF32D-F235-45CA-A1BD-0B9CE9EEDA57}" srcOrd="3" destOrd="0" parTransId="{13D9526C-7C74-45FE-990A-4DDC3D21DCA5}" sibTransId="{04DBAE7E-9855-41BC-A600-BD1D7A886224}"/>
    <dgm:cxn modelId="{0EFFF1B1-03E4-004C-A55C-4857963E073A}" type="presOf" srcId="{9AFA63A3-A02C-4808-88EB-B0A8BFB36C9C}" destId="{960FE4B8-7B44-41C0-ADDE-28B57EADBDD4}" srcOrd="0" destOrd="0" presId="urn:microsoft.com/office/officeart/2005/8/layout/process4"/>
    <dgm:cxn modelId="{207C7931-9BCE-C646-BFF8-000015E36DFD}" type="presOf" srcId="{00C27539-D875-41A6-9F4C-30DFFEC8A524}" destId="{6E4FDD7E-C350-4F21-9E29-529FFE1DD14E}" srcOrd="0" destOrd="0" presId="urn:microsoft.com/office/officeart/2005/8/layout/process4"/>
    <dgm:cxn modelId="{1A0AA1D2-FF03-1145-9FC5-A87314D51158}" type="presOf" srcId="{223EEA99-37DC-41F1-9464-F61E8CFBAC5B}" destId="{BF748C98-C446-4F5C-B629-1950F80E2DD5}" srcOrd="0" destOrd="0" presId="urn:microsoft.com/office/officeart/2005/8/layout/process4"/>
    <dgm:cxn modelId="{9359F7C0-8645-4672-B87E-A61AE44D6D78}" srcId="{3F544C78-937D-400E-9936-93E923F25674}" destId="{DBDE9EEE-3B60-4061-81DA-AE3BD52BD3DC}" srcOrd="0" destOrd="0" parTransId="{EC1162B7-080F-44AD-A009-F47F8BECBDEB}" sibTransId="{3AD5E8B8-E026-46F5-A59C-984F75357C92}"/>
    <dgm:cxn modelId="{E855CC04-EBEE-BC45-B8C5-2E403CFC6432}" type="presOf" srcId="{1BDEBDE1-ABD7-4472-8EC9-6C5BB778AE12}" destId="{00ECA2AF-5E4E-4BE3-B37F-E92B270ED10F}" srcOrd="0" destOrd="0" presId="urn:microsoft.com/office/officeart/2005/8/layout/process4"/>
    <dgm:cxn modelId="{33E7E5D9-FA84-D54A-B56E-5A87D411120C}" type="presOf" srcId="{37F5773B-6100-4DB8-87B5-990F35C4B684}" destId="{30DFA5CD-DC41-4D37-B750-A1261F987E7C}" srcOrd="0" destOrd="0" presId="urn:microsoft.com/office/officeart/2005/8/layout/process4"/>
    <dgm:cxn modelId="{894C1426-6201-4E5B-9A0C-E98FC457F2F6}" srcId="{1BDEBDE1-ABD7-4472-8EC9-6C5BB778AE12}" destId="{571E2C93-7C4C-4450-92B5-97400EA3F64A}" srcOrd="7" destOrd="0" parTransId="{0DFEFE56-4F21-410E-9AEA-ADF5DEDFBC3B}" sibTransId="{D1307538-FFE4-4068-9A1B-E6ADBADB8E6F}"/>
    <dgm:cxn modelId="{31990343-C288-0B48-A4D4-6A519F6E88CB}" type="presOf" srcId="{DAD4CB01-558E-4DDD-B4A9-2716D7B83F81}" destId="{3E878467-A489-4733-9361-A4F58DFBB186}" srcOrd="0" destOrd="0" presId="urn:microsoft.com/office/officeart/2005/8/layout/process4"/>
    <dgm:cxn modelId="{C224E0FB-216E-824A-985A-3EFEAB4CC21E}" type="presOf" srcId="{DC5B1E3F-D4E1-4140-B008-30585B33353E}" destId="{68D686ED-B5E6-4412-942F-9C657DEFB9C9}" srcOrd="0" destOrd="0" presId="urn:microsoft.com/office/officeart/2005/8/layout/process4"/>
    <dgm:cxn modelId="{BCCDBF6E-2B79-F44D-B820-4C2176FA47F8}" type="presOf" srcId="{7150CE1F-5F6E-491A-8B49-E5B51494B2C6}" destId="{04F65463-DD9A-4BD5-816F-AE8B1A61917F}" srcOrd="0" destOrd="0" presId="urn:microsoft.com/office/officeart/2005/8/layout/process4"/>
    <dgm:cxn modelId="{AD06F019-10A4-4C2A-A178-74236BDC017D}" srcId="{DAD4CB01-558E-4DDD-B4A9-2716D7B83F81}" destId="{856FEC41-B7E2-460C-9988-2B87BB902228}" srcOrd="5" destOrd="0" parTransId="{8FFC03D5-4D30-462D-907F-919458030A99}" sibTransId="{B0B845D4-87E4-4942-9D0F-BE1FE2FDA6B2}"/>
    <dgm:cxn modelId="{55678B4D-293F-4EDD-94EB-E88910C43345}" srcId="{00C27539-D875-41A6-9F4C-30DFFEC8A524}" destId="{1BDEBDE1-ABD7-4472-8EC9-6C5BB778AE12}" srcOrd="0" destOrd="0" parTransId="{CA1B3FF2-C52D-4B96-9F1C-B7D0C6B0B85C}" sibTransId="{A4563A8A-443B-456D-89BC-EFB8A0F980C8}"/>
    <dgm:cxn modelId="{250D731B-7177-E245-B045-94DC252D161F}" type="presOf" srcId="{2305FB6A-250C-41FA-BDFB-8BAE285DE274}" destId="{827E91D5-9679-4087-B577-FA95E6EAE72B}" srcOrd="0" destOrd="0" presId="urn:microsoft.com/office/officeart/2005/8/layout/process4"/>
    <dgm:cxn modelId="{8C40B95A-9681-7043-B6EA-5B2ACBB9AAC4}" srcId="{3F544C78-937D-400E-9936-93E923F25674}" destId="{DC363FA7-C7C1-8346-975F-C0EB260DA624}" srcOrd="1" destOrd="0" parTransId="{6183D05C-699F-BD44-B6FF-41069C441226}" sibTransId="{34911443-7E58-5845-9901-27154AE832C7}"/>
    <dgm:cxn modelId="{ED6D6C62-A209-F745-BD7F-F0E1196CFFBB}" type="presOf" srcId="{13AF4D25-DBAC-4D1A-BE50-45151C03A4BC}" destId="{A520358E-0BD5-44B3-8DBE-9854FFA815A5}" srcOrd="0" destOrd="0" presId="urn:microsoft.com/office/officeart/2005/8/layout/process4"/>
    <dgm:cxn modelId="{930D0D17-2863-4CDB-9929-A7CDC13EE9F9}" srcId="{1BDEBDE1-ABD7-4472-8EC9-6C5BB778AE12}" destId="{512B9474-976C-4949-9F3F-8C21527A916E}" srcOrd="0" destOrd="0" parTransId="{2CA7EC6C-723A-4365-A2B8-D055057476F5}" sibTransId="{7EE8213A-C4C8-4561-92AE-70D8AE4B39F5}"/>
    <dgm:cxn modelId="{3BED12A9-F229-1343-BD99-31388EC4A56C}" type="presOf" srcId="{1B015092-3831-4D6D-AD8F-258D77FBAEE5}" destId="{31B60F6C-DDAF-464C-A77B-84D38BC6E121}" srcOrd="0" destOrd="0" presId="urn:microsoft.com/office/officeart/2005/8/layout/process4"/>
    <dgm:cxn modelId="{247F01D1-B0D1-4F2F-A85D-6BE8A9A2AF18}" srcId="{3F544C78-937D-400E-9936-93E923F25674}" destId="{37F5773B-6100-4DB8-87B5-990F35C4B684}" srcOrd="4" destOrd="0" parTransId="{867F1583-985F-4EA0-96E5-A27AEFFB00D8}" sibTransId="{6E71CCAF-D008-4843-AAC2-4551A3AED87C}"/>
    <dgm:cxn modelId="{A11D54AB-3CBE-224A-ACC4-C593AD8702E1}" type="presOf" srcId="{512B9474-976C-4949-9F3F-8C21527A916E}" destId="{5509F3E8-9304-4C80-B764-F3B31C93DC7E}" srcOrd="0" destOrd="0" presId="urn:microsoft.com/office/officeart/2005/8/layout/process4"/>
    <dgm:cxn modelId="{AFBCD90B-5A8E-3540-AA4F-46612366C710}" type="presOf" srcId="{6DC8237B-979A-A040-825C-599F133B7AE5}" destId="{AE6A8090-433E-324E-BA19-60CB50791766}" srcOrd="0" destOrd="0" presId="urn:microsoft.com/office/officeart/2005/8/layout/process4"/>
    <dgm:cxn modelId="{CF3952B3-1AF1-4C14-8E81-5E336CD8D867}" srcId="{DAD4CB01-558E-4DDD-B4A9-2716D7B83F81}" destId="{D6D7090C-40A9-4160-91F4-EA407FF0F930}" srcOrd="0" destOrd="0" parTransId="{768FABAE-34F9-46CF-98B5-935A5DFE87D8}" sibTransId="{C5455F17-F1BF-4F6D-A955-8B06595828CC}"/>
    <dgm:cxn modelId="{1935CB21-0CD1-421A-88E2-70B86DA8B5E1}" srcId="{1B015092-3831-4D6D-AD8F-258D77FBAEE5}" destId="{86D0746A-E326-4E74-A1DF-AC12857E4F73}" srcOrd="0" destOrd="0" parTransId="{F1ADE789-9B53-43E8-A701-8B34A2E4BD3E}" sibTransId="{12CF6E7B-BB4C-4DD4-A505-A66B29FE7EA2}"/>
    <dgm:cxn modelId="{CB9BD11E-DDC3-4942-8FB8-174A851865B0}" type="presOf" srcId="{DBDE9EEE-3B60-4061-81DA-AE3BD52BD3DC}" destId="{6B63F1F6-48FE-4397-BCF0-CF69D4D71EC7}" srcOrd="0" destOrd="0" presId="urn:microsoft.com/office/officeart/2005/8/layout/process4"/>
    <dgm:cxn modelId="{EF3078DA-D78A-43EA-B704-3D16F2982FB5}" srcId="{1BDEBDE1-ABD7-4472-8EC9-6C5BB778AE12}" destId="{06A2A156-FC20-4218-BF4A-AD18880DC7D9}" srcOrd="1" destOrd="0" parTransId="{CEB886CB-6A71-42B2-91C3-935038504D37}" sibTransId="{16214585-8DEC-4261-A5CD-6786D75E6963}"/>
    <dgm:cxn modelId="{B428E905-7D2E-4540-96DF-B719DE6D947D}" type="presOf" srcId="{1BDEBDE1-ABD7-4472-8EC9-6C5BB778AE12}" destId="{D0DD2AEB-60F7-45F9-8EE8-EC279DEEC24F}" srcOrd="1" destOrd="0" presId="urn:microsoft.com/office/officeart/2005/8/layout/process4"/>
    <dgm:cxn modelId="{1AC9C89F-45DA-0344-A6A1-E15EDF6FD31C}" type="presOf" srcId="{CA4DB7B3-23DF-470F-ADFD-3C6C69D505F2}" destId="{A6AF06FA-71A4-4230-9E5F-C75A621A1255}" srcOrd="0" destOrd="0" presId="urn:microsoft.com/office/officeart/2005/8/layout/process4"/>
    <dgm:cxn modelId="{ADCDC563-BEC0-5644-AD4D-1066B4C5F8DC}" type="presOf" srcId="{1B015092-3831-4D6D-AD8F-258D77FBAEE5}" destId="{5C4A43C5-2226-4756-B753-7D56996B5CE0}" srcOrd="1" destOrd="0" presId="urn:microsoft.com/office/officeart/2005/8/layout/process4"/>
    <dgm:cxn modelId="{74E57CCF-BFB3-4541-9432-A1BAD490C493}" srcId="{1B015092-3831-4D6D-AD8F-258D77FBAEE5}" destId="{82363824-56C8-4F6A-8BD6-2F7AC9B6021C}" srcOrd="4" destOrd="0" parTransId="{8EE1DFC2-9030-4796-8981-01732C5E16CF}" sibTransId="{52142EFD-1D02-441A-98CE-AF7D38BB48AB}"/>
    <dgm:cxn modelId="{30BE291A-192F-1F4B-84FD-A20028F4D49F}" type="presOf" srcId="{3F5BD4B0-2596-4C13-A1C3-9C91CCF0FF12}" destId="{6141D138-7D4F-4E55-AA1C-DD15E802CE48}" srcOrd="0" destOrd="0" presId="urn:microsoft.com/office/officeart/2005/8/layout/process4"/>
    <dgm:cxn modelId="{F4CA392F-AE1F-455F-ACE2-D3892E4E37DC}" srcId="{DAD4CB01-558E-4DDD-B4A9-2716D7B83F81}" destId="{2305FB6A-250C-41FA-BDFB-8BAE285DE274}" srcOrd="2" destOrd="0" parTransId="{B097E1D7-144D-4F88-A283-2CA61556618E}" sibTransId="{66511338-B832-4BBF-A74F-B3FC7AC144A6}"/>
    <dgm:cxn modelId="{1D1A6AEF-92A7-7C47-90C5-32E5EEFC4321}" type="presOf" srcId="{3F544C78-937D-400E-9936-93E923F25674}" destId="{AA4B24DB-A693-4EC7-820A-5AEF60F3D8CD}" srcOrd="0" destOrd="0" presId="urn:microsoft.com/office/officeart/2005/8/layout/process4"/>
    <dgm:cxn modelId="{63034B89-AF91-1346-BB5E-7CED53405254}" type="presParOf" srcId="{6E4FDD7E-C350-4F21-9E29-529FFE1DD14E}" destId="{798327A2-B902-4E0E-BB88-E33ABE00EFBF}" srcOrd="0" destOrd="0" presId="urn:microsoft.com/office/officeart/2005/8/layout/process4"/>
    <dgm:cxn modelId="{04D21C35-BAF5-494A-96F5-A92F965BA17E}" type="presParOf" srcId="{798327A2-B902-4E0E-BB88-E33ABE00EFBF}" destId="{31B60F6C-DDAF-464C-A77B-84D38BC6E121}" srcOrd="0" destOrd="0" presId="urn:microsoft.com/office/officeart/2005/8/layout/process4"/>
    <dgm:cxn modelId="{E310BD26-574F-BB45-8FF2-38847A8221B6}" type="presParOf" srcId="{798327A2-B902-4E0E-BB88-E33ABE00EFBF}" destId="{5C4A43C5-2226-4756-B753-7D56996B5CE0}" srcOrd="1" destOrd="0" presId="urn:microsoft.com/office/officeart/2005/8/layout/process4"/>
    <dgm:cxn modelId="{0B09AD76-29B7-F54C-B648-44ECFB9BE062}" type="presParOf" srcId="{798327A2-B902-4E0E-BB88-E33ABE00EFBF}" destId="{67C9EE66-9504-4FDF-8C34-AB4D22B5EC06}" srcOrd="2" destOrd="0" presId="urn:microsoft.com/office/officeart/2005/8/layout/process4"/>
    <dgm:cxn modelId="{0726EA59-2DEB-C94D-99B9-7C097C7FFF65}" type="presParOf" srcId="{67C9EE66-9504-4FDF-8C34-AB4D22B5EC06}" destId="{554C1DC1-2087-4E89-A060-4102FC7DB61A}" srcOrd="0" destOrd="0" presId="urn:microsoft.com/office/officeart/2005/8/layout/process4"/>
    <dgm:cxn modelId="{F18E1655-E722-E04D-ACC7-C76852181F48}" type="presParOf" srcId="{67C9EE66-9504-4FDF-8C34-AB4D22B5EC06}" destId="{AE6A8090-433E-324E-BA19-60CB50791766}" srcOrd="1" destOrd="0" presId="urn:microsoft.com/office/officeart/2005/8/layout/process4"/>
    <dgm:cxn modelId="{3F19324D-E89B-154B-A869-3E589B752B6D}" type="presParOf" srcId="{67C9EE66-9504-4FDF-8C34-AB4D22B5EC06}" destId="{00AC83CE-4626-4CBB-A403-1B512E0393A7}" srcOrd="2" destOrd="0" presId="urn:microsoft.com/office/officeart/2005/8/layout/process4"/>
    <dgm:cxn modelId="{3D326D0E-E221-0949-A589-09141DECD455}" type="presParOf" srcId="{67C9EE66-9504-4FDF-8C34-AB4D22B5EC06}" destId="{BF748C98-C446-4F5C-B629-1950F80E2DD5}" srcOrd="3" destOrd="0" presId="urn:microsoft.com/office/officeart/2005/8/layout/process4"/>
    <dgm:cxn modelId="{8182663D-F9A7-B344-9030-9843D77AE4D7}" type="presParOf" srcId="{67C9EE66-9504-4FDF-8C34-AB4D22B5EC06}" destId="{5DC1A33C-030B-47CB-BA6D-BF8F0CDE4D1A}" srcOrd="4" destOrd="0" presId="urn:microsoft.com/office/officeart/2005/8/layout/process4"/>
    <dgm:cxn modelId="{7870AD9E-168A-DB48-9AB3-F3801AFB3FDE}" type="presParOf" srcId="{67C9EE66-9504-4FDF-8C34-AB4D22B5EC06}" destId="{A520358E-0BD5-44B3-8DBE-9854FFA815A5}" srcOrd="5" destOrd="0" presId="urn:microsoft.com/office/officeart/2005/8/layout/process4"/>
    <dgm:cxn modelId="{7B0EDA04-4011-9E4D-8B84-DEFF4541CFA6}" type="presParOf" srcId="{6E4FDD7E-C350-4F21-9E29-529FFE1DD14E}" destId="{94F01B1A-3B72-487D-B944-72A0D505160A}" srcOrd="1" destOrd="0" presId="urn:microsoft.com/office/officeart/2005/8/layout/process4"/>
    <dgm:cxn modelId="{88AA5C41-106B-D749-998B-3E3E90FF217C}" type="presParOf" srcId="{6E4FDD7E-C350-4F21-9E29-529FFE1DD14E}" destId="{55E9EABA-EBD0-4BF1-99FA-172875F64064}" srcOrd="2" destOrd="0" presId="urn:microsoft.com/office/officeart/2005/8/layout/process4"/>
    <dgm:cxn modelId="{C5DAD647-D95C-D44F-848F-AC98FFE55D23}" type="presParOf" srcId="{55E9EABA-EBD0-4BF1-99FA-172875F64064}" destId="{AA4B24DB-A693-4EC7-820A-5AEF60F3D8CD}" srcOrd="0" destOrd="0" presId="urn:microsoft.com/office/officeart/2005/8/layout/process4"/>
    <dgm:cxn modelId="{9DFA44D8-7618-324C-8B2E-2A22D54E75FD}" type="presParOf" srcId="{55E9EABA-EBD0-4BF1-99FA-172875F64064}" destId="{92A5458E-2155-49FF-84DD-3CBE70CF2B17}" srcOrd="1" destOrd="0" presId="urn:microsoft.com/office/officeart/2005/8/layout/process4"/>
    <dgm:cxn modelId="{626EAD40-24F9-754F-AE28-623A602D3E5D}" type="presParOf" srcId="{55E9EABA-EBD0-4BF1-99FA-172875F64064}" destId="{20358D11-0036-4365-BC07-159CDF54C451}" srcOrd="2" destOrd="0" presId="urn:microsoft.com/office/officeart/2005/8/layout/process4"/>
    <dgm:cxn modelId="{E3733787-FBBF-1847-9013-65CB5B9484DC}" type="presParOf" srcId="{20358D11-0036-4365-BC07-159CDF54C451}" destId="{6B63F1F6-48FE-4397-BCF0-CF69D4D71EC7}" srcOrd="0" destOrd="0" presId="urn:microsoft.com/office/officeart/2005/8/layout/process4"/>
    <dgm:cxn modelId="{A4881407-5C8A-5C43-8B1D-DDE0E95B747A}" type="presParOf" srcId="{20358D11-0036-4365-BC07-159CDF54C451}" destId="{2131F0B2-E753-674E-A750-4D6ECD4C014E}" srcOrd="1" destOrd="0" presId="urn:microsoft.com/office/officeart/2005/8/layout/process4"/>
    <dgm:cxn modelId="{F0804671-C473-0141-B035-D549A2E7C2FF}" type="presParOf" srcId="{20358D11-0036-4365-BC07-159CDF54C451}" destId="{67B5A724-33DA-684A-89F0-6D94D012F39B}" srcOrd="2" destOrd="0" presId="urn:microsoft.com/office/officeart/2005/8/layout/process4"/>
    <dgm:cxn modelId="{7106A359-A759-7440-BAC8-DE05F815FFA7}" type="presParOf" srcId="{20358D11-0036-4365-BC07-159CDF54C451}" destId="{AC9CB93F-9E5D-42FA-A646-D596CB584185}" srcOrd="3" destOrd="0" presId="urn:microsoft.com/office/officeart/2005/8/layout/process4"/>
    <dgm:cxn modelId="{B283CABB-2AC0-0B44-9FC7-225A2207D38E}" type="presParOf" srcId="{20358D11-0036-4365-BC07-159CDF54C451}" destId="{30DFA5CD-DC41-4D37-B750-A1261F987E7C}" srcOrd="4" destOrd="0" presId="urn:microsoft.com/office/officeart/2005/8/layout/process4"/>
    <dgm:cxn modelId="{16666AE1-677E-AA4F-A7D7-3342A7DE5F11}" type="presParOf" srcId="{6E4FDD7E-C350-4F21-9E29-529FFE1DD14E}" destId="{9E283087-7043-4FE7-B26A-74B93EBC2D6C}" srcOrd="3" destOrd="0" presId="urn:microsoft.com/office/officeart/2005/8/layout/process4"/>
    <dgm:cxn modelId="{B418EBA8-0E35-6641-8D18-9426D50CB8A3}" type="presParOf" srcId="{6E4FDD7E-C350-4F21-9E29-529FFE1DD14E}" destId="{E8ACF59F-981D-4B45-8D6E-DA4EB3FA20AB}" srcOrd="4" destOrd="0" presId="urn:microsoft.com/office/officeart/2005/8/layout/process4"/>
    <dgm:cxn modelId="{C03B9658-6C00-CD4D-B5DF-12CC3EA6D73E}" type="presParOf" srcId="{E8ACF59F-981D-4B45-8D6E-DA4EB3FA20AB}" destId="{3E878467-A489-4733-9361-A4F58DFBB186}" srcOrd="0" destOrd="0" presId="urn:microsoft.com/office/officeart/2005/8/layout/process4"/>
    <dgm:cxn modelId="{0272F39F-7CD5-A341-9C87-E72E3B3BF385}" type="presParOf" srcId="{E8ACF59F-981D-4B45-8D6E-DA4EB3FA20AB}" destId="{312DF6A5-7340-48AE-85D9-22D14135FE52}" srcOrd="1" destOrd="0" presId="urn:microsoft.com/office/officeart/2005/8/layout/process4"/>
    <dgm:cxn modelId="{83B5A0C9-854E-3341-AB11-7450BF1E2EB0}" type="presParOf" srcId="{E8ACF59F-981D-4B45-8D6E-DA4EB3FA20AB}" destId="{88E6377E-AC5A-403B-9D62-B36C067158AD}" srcOrd="2" destOrd="0" presId="urn:microsoft.com/office/officeart/2005/8/layout/process4"/>
    <dgm:cxn modelId="{238097B4-D711-FE42-BAB0-4BDDC8037D0F}" type="presParOf" srcId="{88E6377E-AC5A-403B-9D62-B36C067158AD}" destId="{9167029D-3591-458E-ABBB-00772AA7361D}" srcOrd="0" destOrd="0" presId="urn:microsoft.com/office/officeart/2005/8/layout/process4"/>
    <dgm:cxn modelId="{6F541B11-3D2F-E946-96EE-D738D9055FBF}" type="presParOf" srcId="{88E6377E-AC5A-403B-9D62-B36C067158AD}" destId="{3DB218C3-3315-44BA-AA86-52BE4795E945}" srcOrd="1" destOrd="0" presId="urn:microsoft.com/office/officeart/2005/8/layout/process4"/>
    <dgm:cxn modelId="{3F7BC839-27B0-884C-9C1A-C5639922559E}" type="presParOf" srcId="{88E6377E-AC5A-403B-9D62-B36C067158AD}" destId="{827E91D5-9679-4087-B577-FA95E6EAE72B}" srcOrd="2" destOrd="0" presId="urn:microsoft.com/office/officeart/2005/8/layout/process4"/>
    <dgm:cxn modelId="{186BF1D2-91A4-BF47-9128-B5D511764E95}" type="presParOf" srcId="{88E6377E-AC5A-403B-9D62-B36C067158AD}" destId="{A6AF06FA-71A4-4230-9E5F-C75A621A1255}" srcOrd="3" destOrd="0" presId="urn:microsoft.com/office/officeart/2005/8/layout/process4"/>
    <dgm:cxn modelId="{5172EAD4-DA8E-644F-AA6F-2CD89061F1E2}" type="presParOf" srcId="{88E6377E-AC5A-403B-9D62-B36C067158AD}" destId="{68D686ED-B5E6-4412-942F-9C657DEFB9C9}" srcOrd="4" destOrd="0" presId="urn:microsoft.com/office/officeart/2005/8/layout/process4"/>
    <dgm:cxn modelId="{DF317381-4FBC-4448-AB9A-73A904C4CA27}" type="presParOf" srcId="{88E6377E-AC5A-403B-9D62-B36C067158AD}" destId="{81A99BFA-621C-4AF8-8CC2-0AD0BE165392}" srcOrd="5" destOrd="0" presId="urn:microsoft.com/office/officeart/2005/8/layout/process4"/>
    <dgm:cxn modelId="{42B5FEE4-1569-9C4B-9B33-AB22BC56A3D9}" type="presParOf" srcId="{6E4FDD7E-C350-4F21-9E29-529FFE1DD14E}" destId="{97E4147B-3BFF-49A1-86BD-B68F2D57250D}" srcOrd="5" destOrd="0" presId="urn:microsoft.com/office/officeart/2005/8/layout/process4"/>
    <dgm:cxn modelId="{DC935CF3-8177-8B43-874A-918A6CD69316}" type="presParOf" srcId="{6E4FDD7E-C350-4F21-9E29-529FFE1DD14E}" destId="{C55223F4-26B8-4814-87BA-D1BE97F4DE15}" srcOrd="6" destOrd="0" presId="urn:microsoft.com/office/officeart/2005/8/layout/process4"/>
    <dgm:cxn modelId="{930DB086-F1DD-5843-BB4E-06DC960FD615}" type="presParOf" srcId="{C55223F4-26B8-4814-87BA-D1BE97F4DE15}" destId="{00ECA2AF-5E4E-4BE3-B37F-E92B270ED10F}" srcOrd="0" destOrd="0" presId="urn:microsoft.com/office/officeart/2005/8/layout/process4"/>
    <dgm:cxn modelId="{C5D5808D-0FDC-4843-935C-77854AD335BD}" type="presParOf" srcId="{C55223F4-26B8-4814-87BA-D1BE97F4DE15}" destId="{D0DD2AEB-60F7-45F9-8EE8-EC279DEEC24F}" srcOrd="1" destOrd="0" presId="urn:microsoft.com/office/officeart/2005/8/layout/process4"/>
    <dgm:cxn modelId="{4CB947BD-5A66-2049-9C05-5CBB00CCAEFD}" type="presParOf" srcId="{C55223F4-26B8-4814-87BA-D1BE97F4DE15}" destId="{87BD1846-C1BA-49A3-A50F-4D75EDE670CA}" srcOrd="2" destOrd="0" presId="urn:microsoft.com/office/officeart/2005/8/layout/process4"/>
    <dgm:cxn modelId="{4AE5B607-45C6-3642-8BE2-C2B489A26B06}" type="presParOf" srcId="{87BD1846-C1BA-49A3-A50F-4D75EDE670CA}" destId="{5509F3E8-9304-4C80-B764-F3B31C93DC7E}" srcOrd="0" destOrd="0" presId="urn:microsoft.com/office/officeart/2005/8/layout/process4"/>
    <dgm:cxn modelId="{22C233A7-5100-DF41-B3A7-99950E55FCAD}" type="presParOf" srcId="{87BD1846-C1BA-49A3-A50F-4D75EDE670CA}" destId="{CB85164F-A3DB-4A74-B94E-13478E4ACA83}" srcOrd="1" destOrd="0" presId="urn:microsoft.com/office/officeart/2005/8/layout/process4"/>
    <dgm:cxn modelId="{B6A93C7D-C32D-8742-91F2-2DD7A19A3BB5}" type="presParOf" srcId="{87BD1846-C1BA-49A3-A50F-4D75EDE670CA}" destId="{04F65463-DD9A-4BD5-816F-AE8B1A61917F}" srcOrd="2" destOrd="0" presId="urn:microsoft.com/office/officeart/2005/8/layout/process4"/>
    <dgm:cxn modelId="{3580FAB8-DFB7-4542-9FF2-D584955947CF}" type="presParOf" srcId="{87BD1846-C1BA-49A3-A50F-4D75EDE670CA}" destId="{5FD6BCE2-436E-43DD-B93E-2F0C13A30D45}" srcOrd="3" destOrd="0" presId="urn:microsoft.com/office/officeart/2005/8/layout/process4"/>
    <dgm:cxn modelId="{4CEE9E26-569C-2745-9707-8294B6FFA25F}" type="presParOf" srcId="{87BD1846-C1BA-49A3-A50F-4D75EDE670CA}" destId="{7826B7A8-49CF-4DE9-9E73-A6865E6F64F2}" srcOrd="4" destOrd="0" presId="urn:microsoft.com/office/officeart/2005/8/layout/process4"/>
    <dgm:cxn modelId="{95E23CB2-F4DE-1C4C-81C3-AD71325FF837}" type="presParOf" srcId="{87BD1846-C1BA-49A3-A50F-4D75EDE670CA}" destId="{960FE4B8-7B44-41C0-ADDE-28B57EADBDD4}" srcOrd="5" destOrd="0" presId="urn:microsoft.com/office/officeart/2005/8/layout/process4"/>
    <dgm:cxn modelId="{F46CA737-F84E-A048-BC92-EC99AA57230A}" type="presParOf" srcId="{87BD1846-C1BA-49A3-A50F-4D75EDE670CA}" destId="{6141D138-7D4F-4E55-AA1C-DD15E802CE48}" srcOrd="6" destOrd="0" presId="urn:microsoft.com/office/officeart/2005/8/layout/process4"/>
    <dgm:cxn modelId="{478CDD91-CA87-4A4A-B1CE-A68D179F7281}" type="presParOf" srcId="{87BD1846-C1BA-49A3-A50F-4D75EDE670CA}" destId="{EB3C511C-D226-42C1-96FE-DBFD0A4AF0B9}" srcOrd="7"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1032" y="499954"/>
          <a:ext cx="1691227" cy="676490"/>
        </a:xfrm>
        <a:prstGeom prst="homePlate">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Obtain Uranium</a:t>
          </a:r>
          <a:endParaRPr lang="en-US" sz="1300" kern="1200" dirty="0">
            <a:solidFill>
              <a:srgbClr val="000000"/>
            </a:solidFill>
          </a:endParaRPr>
        </a:p>
      </dsp:txBody>
      <dsp:txXfrm>
        <a:off x="1032" y="499954"/>
        <a:ext cx="1522105" cy="676490"/>
      </dsp:txXfrm>
    </dsp:sp>
    <dsp:sp modelId="{FD759053-96D5-064B-9652-91E13096F1F7}">
      <dsp:nvSpPr>
        <dsp:cNvPr id="0" name=""/>
        <dsp:cNvSpPr/>
      </dsp:nvSpPr>
      <dsp:spPr>
        <a:xfrm>
          <a:off x="1354014"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Enrich Uranium</a:t>
          </a:r>
          <a:endParaRPr lang="en-US" sz="1300" kern="1200" dirty="0">
            <a:solidFill>
              <a:srgbClr val="000000"/>
            </a:solidFill>
          </a:endParaRPr>
        </a:p>
      </dsp:txBody>
      <dsp:txXfrm>
        <a:off x="1692259" y="499954"/>
        <a:ext cx="1014737" cy="676490"/>
      </dsp:txXfrm>
    </dsp:sp>
    <dsp:sp modelId="{FFCA61B6-F3E9-EC49-AD1F-329675B6C923}">
      <dsp:nvSpPr>
        <dsp:cNvPr id="0" name=""/>
        <dsp:cNvSpPr/>
      </dsp:nvSpPr>
      <dsp:spPr>
        <a:xfrm>
          <a:off x="2706995"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Develop Warhead</a:t>
          </a:r>
          <a:endParaRPr lang="en-US" sz="1300" kern="1200" dirty="0">
            <a:solidFill>
              <a:srgbClr val="000000"/>
            </a:solidFill>
          </a:endParaRPr>
        </a:p>
      </dsp:txBody>
      <dsp:txXfrm>
        <a:off x="3045240" y="499954"/>
        <a:ext cx="1014737" cy="676490"/>
      </dsp:txXfrm>
    </dsp:sp>
    <dsp:sp modelId="{2DBC3FE3-F0E8-3549-9777-C3E37F244BA1}">
      <dsp:nvSpPr>
        <dsp:cNvPr id="0" name=""/>
        <dsp:cNvSpPr/>
      </dsp:nvSpPr>
      <dsp:spPr>
        <a:xfrm>
          <a:off x="4059977" y="499954"/>
          <a:ext cx="1691227" cy="67649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Test Warhead Successfully</a:t>
          </a:r>
          <a:endParaRPr lang="en-US" sz="1300" kern="1200" dirty="0">
            <a:solidFill>
              <a:srgbClr val="000000"/>
            </a:solidFill>
          </a:endParaRPr>
        </a:p>
      </dsp:txBody>
      <dsp:txXfrm>
        <a:off x="4398222" y="499954"/>
        <a:ext cx="1014737" cy="676490"/>
      </dsp:txXfrm>
    </dsp:sp>
    <dsp:sp modelId="{6B0D8BB2-9CFD-4742-B0F7-8FDB0C6941BF}">
      <dsp:nvSpPr>
        <dsp:cNvPr id="0" name=""/>
        <dsp:cNvSpPr/>
      </dsp:nvSpPr>
      <dsp:spPr>
        <a:xfrm>
          <a:off x="5412958" y="499954"/>
          <a:ext cx="1691227" cy="676490"/>
        </a:xfrm>
        <a:prstGeom prst="chevron">
          <a:avLst/>
        </a:prstGeom>
        <a:gradFill flip="none" rotWithShape="1">
          <a:gsLst>
            <a:gs pos="26000">
              <a:srgbClr val="FF0000"/>
            </a:gs>
            <a:gs pos="100000">
              <a:srgbClr val="FFFFFF"/>
            </a:gs>
            <a:gs pos="99000">
              <a:srgbClr val="FFFF00"/>
            </a:gs>
          </a:gsLst>
          <a:lin ang="5400000" scaled="0"/>
          <a:tileRect/>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Obtain ICB or </a:t>
          </a:r>
        </a:p>
        <a:p>
          <a:pPr lvl="0" algn="ctr" defTabSz="577850">
            <a:lnSpc>
              <a:spcPct val="90000"/>
            </a:lnSpc>
            <a:spcBef>
              <a:spcPct val="0"/>
            </a:spcBef>
            <a:spcAft>
              <a:spcPct val="35000"/>
            </a:spcAft>
          </a:pPr>
          <a:r>
            <a:rPr lang="en-US" sz="1300" kern="1200" dirty="0" smtClean="0">
              <a:solidFill>
                <a:srgbClr val="000000"/>
              </a:solidFill>
            </a:rPr>
            <a:t>Suitcase</a:t>
          </a:r>
          <a:endParaRPr lang="en-US" sz="1300" kern="1200" dirty="0">
            <a:solidFill>
              <a:srgbClr val="000000"/>
            </a:solidFill>
          </a:endParaRPr>
        </a:p>
      </dsp:txBody>
      <dsp:txXfrm>
        <a:off x="5751203" y="499954"/>
        <a:ext cx="1014737" cy="676490"/>
      </dsp:txXfrm>
    </dsp:sp>
    <dsp:sp modelId="{EA9B0D2A-6615-2342-A865-71F324DB269D}">
      <dsp:nvSpPr>
        <dsp:cNvPr id="0" name=""/>
        <dsp:cNvSpPr/>
      </dsp:nvSpPr>
      <dsp:spPr>
        <a:xfrm>
          <a:off x="6765940" y="499954"/>
          <a:ext cx="1691227" cy="67649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7104185" y="499954"/>
        <a:ext cx="1014737" cy="67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1032" y="0"/>
          <a:ext cx="2013365" cy="762000"/>
        </a:xfrm>
        <a:prstGeom prst="homePlate">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Buy Netbook</a:t>
          </a:r>
          <a:endParaRPr lang="en-US" sz="1300" kern="1200" dirty="0">
            <a:solidFill>
              <a:srgbClr val="000000"/>
            </a:solidFill>
          </a:endParaRPr>
        </a:p>
      </dsp:txBody>
      <dsp:txXfrm>
        <a:off x="1032" y="0"/>
        <a:ext cx="1822865" cy="762000"/>
      </dsp:txXfrm>
    </dsp:sp>
    <dsp:sp modelId="{FD759053-96D5-064B-9652-91E13096F1F7}">
      <dsp:nvSpPr>
        <dsp:cNvPr id="0" name=""/>
        <dsp:cNvSpPr/>
      </dsp:nvSpPr>
      <dsp:spPr>
        <a:xfrm>
          <a:off x="1611724" y="0"/>
          <a:ext cx="2013365" cy="762000"/>
        </a:xfrm>
        <a:prstGeom prst="chevron">
          <a:avLst/>
        </a:prstGeom>
        <a:solidFill>
          <a:srgbClr val="FF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Learn to hack</a:t>
          </a:r>
          <a:endParaRPr lang="en-US" sz="1300" kern="1200" dirty="0">
            <a:solidFill>
              <a:srgbClr val="000000"/>
            </a:solidFill>
          </a:endParaRPr>
        </a:p>
      </dsp:txBody>
      <dsp:txXfrm>
        <a:off x="1992724" y="0"/>
        <a:ext cx="1251365" cy="762000"/>
      </dsp:txXfrm>
    </dsp:sp>
    <dsp:sp modelId="{FFCA61B6-F3E9-EC49-AD1F-329675B6C923}">
      <dsp:nvSpPr>
        <dsp:cNvPr id="0" name=""/>
        <dsp:cNvSpPr/>
      </dsp:nvSpPr>
      <dsp:spPr>
        <a:xfrm>
          <a:off x="3222417" y="0"/>
          <a:ext cx="2013365" cy="762000"/>
        </a:xfrm>
        <a:prstGeom prst="chevron">
          <a:avLst/>
        </a:prstGeom>
        <a:solidFill>
          <a:srgbClr val="FF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Find a 0day</a:t>
          </a:r>
          <a:endParaRPr lang="en-US" sz="1300" kern="1200" dirty="0">
            <a:solidFill>
              <a:srgbClr val="000000"/>
            </a:solidFill>
          </a:endParaRPr>
        </a:p>
      </dsp:txBody>
      <dsp:txXfrm>
        <a:off x="3603417" y="0"/>
        <a:ext cx="1251365" cy="762000"/>
      </dsp:txXfrm>
    </dsp:sp>
    <dsp:sp modelId="{2DBC3FE3-F0E8-3549-9777-C3E37F244BA1}">
      <dsp:nvSpPr>
        <dsp:cNvPr id="0" name=""/>
        <dsp:cNvSpPr/>
      </dsp:nvSpPr>
      <dsp:spPr>
        <a:xfrm>
          <a:off x="4833109" y="0"/>
          <a:ext cx="2013365" cy="762000"/>
        </a:xfrm>
        <a:prstGeom prst="chevron">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Develop Reliable Exploit</a:t>
          </a:r>
          <a:endParaRPr lang="en-US" sz="1300" kern="1200" dirty="0">
            <a:solidFill>
              <a:srgbClr val="000000"/>
            </a:solidFill>
          </a:endParaRPr>
        </a:p>
      </dsp:txBody>
      <dsp:txXfrm>
        <a:off x="5214109" y="0"/>
        <a:ext cx="1251365" cy="762000"/>
      </dsp:txXfrm>
    </dsp:sp>
    <dsp:sp modelId="{EA9B0D2A-6615-2342-A865-71F324DB269D}">
      <dsp:nvSpPr>
        <dsp:cNvPr id="0" name=""/>
        <dsp:cNvSpPr/>
      </dsp:nvSpPr>
      <dsp:spPr>
        <a:xfrm>
          <a:off x="6443802" y="0"/>
          <a:ext cx="2013365" cy="76200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6824802" y="0"/>
        <a:ext cx="1251365" cy="76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B77E7-3149-5043-B632-45C9C2F54374}">
      <dsp:nvSpPr>
        <dsp:cNvPr id="0" name=""/>
        <dsp:cNvSpPr/>
      </dsp:nvSpPr>
      <dsp:spPr>
        <a:xfrm>
          <a:off x="3716" y="0"/>
          <a:ext cx="3250294" cy="609600"/>
        </a:xfrm>
        <a:prstGeom prst="homePlate">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342"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Buy Netbook</a:t>
          </a:r>
          <a:endParaRPr lang="en-US" sz="1300" kern="1200" dirty="0">
            <a:solidFill>
              <a:srgbClr val="000000"/>
            </a:solidFill>
          </a:endParaRPr>
        </a:p>
      </dsp:txBody>
      <dsp:txXfrm>
        <a:off x="3716" y="0"/>
        <a:ext cx="3097894" cy="609600"/>
      </dsp:txXfrm>
    </dsp:sp>
    <dsp:sp modelId="{FD759053-96D5-064B-9652-91E13096F1F7}">
      <dsp:nvSpPr>
        <dsp:cNvPr id="0" name=""/>
        <dsp:cNvSpPr/>
      </dsp:nvSpPr>
      <dsp:spPr>
        <a:xfrm>
          <a:off x="2603952" y="0"/>
          <a:ext cx="3250294" cy="609600"/>
        </a:xfrm>
        <a:prstGeom prst="chevron">
          <a:avLst/>
        </a:prstGeom>
        <a:solidFill>
          <a:srgbClr val="FFFF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Use </a:t>
          </a:r>
          <a:r>
            <a:rPr lang="en-US" sz="1300" kern="1200" dirty="0" err="1" smtClean="0">
              <a:solidFill>
                <a:srgbClr val="000000"/>
              </a:solidFill>
            </a:rPr>
            <a:t>MetaSploit</a:t>
          </a:r>
          <a:r>
            <a:rPr lang="en-US" sz="1300" kern="1200" dirty="0" smtClean="0">
              <a:solidFill>
                <a:srgbClr val="000000"/>
              </a:solidFill>
            </a:rPr>
            <a:t>/SHODAN or </a:t>
          </a:r>
          <a:r>
            <a:rPr lang="en-US" sz="1300" kern="1200" dirty="0" err="1" smtClean="0">
              <a:solidFill>
                <a:srgbClr val="000000"/>
              </a:solidFill>
            </a:rPr>
            <a:t>LoIC</a:t>
          </a:r>
          <a:endParaRPr lang="en-US" sz="1300" kern="1200" dirty="0">
            <a:solidFill>
              <a:srgbClr val="000000"/>
            </a:solidFill>
          </a:endParaRPr>
        </a:p>
      </dsp:txBody>
      <dsp:txXfrm>
        <a:off x="2908752" y="0"/>
        <a:ext cx="2640694" cy="609600"/>
      </dsp:txXfrm>
    </dsp:sp>
    <dsp:sp modelId="{EA9B0D2A-6615-2342-A865-71F324DB269D}">
      <dsp:nvSpPr>
        <dsp:cNvPr id="0" name=""/>
        <dsp:cNvSpPr/>
      </dsp:nvSpPr>
      <dsp:spPr>
        <a:xfrm>
          <a:off x="5204188" y="0"/>
          <a:ext cx="3250294" cy="609600"/>
        </a:xfrm>
        <a:prstGeom prst="chevron">
          <a:avLst/>
        </a:prstGeom>
        <a:solidFill>
          <a:srgbClr val="008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007" tIns="34671" rIns="17336" bIns="34671" numCol="1" spcCol="1270" anchor="ctr" anchorCtr="0">
          <a:noAutofit/>
        </a:bodyPr>
        <a:lstStyle/>
        <a:p>
          <a:pPr lvl="0" algn="ctr" defTabSz="577850">
            <a:lnSpc>
              <a:spcPct val="90000"/>
            </a:lnSpc>
            <a:spcBef>
              <a:spcPct val="0"/>
            </a:spcBef>
            <a:spcAft>
              <a:spcPct val="35000"/>
            </a:spcAft>
          </a:pPr>
          <a:r>
            <a:rPr lang="en-US" sz="1300" kern="1200" dirty="0" smtClean="0">
              <a:solidFill>
                <a:srgbClr val="000000"/>
              </a:solidFill>
            </a:rPr>
            <a:t>Muster the will to use it</a:t>
          </a:r>
          <a:endParaRPr lang="en-US" sz="1300" kern="1200" dirty="0">
            <a:solidFill>
              <a:srgbClr val="000000"/>
            </a:solidFill>
          </a:endParaRPr>
        </a:p>
      </dsp:txBody>
      <dsp:txXfrm>
        <a:off x="5508988" y="0"/>
        <a:ext cx="2640694" cy="609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A43C5-2226-4756-B753-7D56996B5CE0}">
      <dsp:nvSpPr>
        <dsp:cNvPr id="0" name=""/>
        <dsp:cNvSpPr/>
      </dsp:nvSpPr>
      <dsp:spPr>
        <a:xfrm>
          <a:off x="0" y="3712269"/>
          <a:ext cx="8229600" cy="812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Targets</a:t>
          </a:r>
          <a:endParaRPr lang="en-US" sz="1600" kern="1200" dirty="0"/>
        </a:p>
      </dsp:txBody>
      <dsp:txXfrm>
        <a:off x="0" y="3712269"/>
        <a:ext cx="8229600" cy="438563"/>
      </dsp:txXfrm>
    </dsp:sp>
    <dsp:sp modelId="{554C1DC1-2087-4E89-A060-4102FC7DB61A}">
      <dsp:nvSpPr>
        <dsp:cNvPr id="0" name=""/>
        <dsp:cNvSpPr/>
      </dsp:nvSpPr>
      <dsp:spPr>
        <a:xfrm>
          <a:off x="4018" y="4134589"/>
          <a:ext cx="1370260" cy="37359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Credit Card #s</a:t>
          </a:r>
          <a:endParaRPr lang="en-US" sz="1400" b="1" kern="1200" dirty="0"/>
        </a:p>
      </dsp:txBody>
      <dsp:txXfrm>
        <a:off x="4018" y="4134589"/>
        <a:ext cx="1370260" cy="373590"/>
      </dsp:txXfrm>
    </dsp:sp>
    <dsp:sp modelId="{AE6A8090-433E-324E-BA19-60CB50791766}">
      <dsp:nvSpPr>
        <dsp:cNvPr id="0" name=""/>
        <dsp:cNvSpPr/>
      </dsp:nvSpPr>
      <dsp:spPr>
        <a:xfrm>
          <a:off x="1374278" y="4134589"/>
          <a:ext cx="1370260" cy="373590"/>
        </a:xfrm>
        <a:prstGeom prst="rect">
          <a:avLst/>
        </a:prstGeom>
        <a:solidFill>
          <a:schemeClr val="accent3">
            <a:tint val="40000"/>
            <a:alpha val="90000"/>
            <a:hueOff val="446536"/>
            <a:satOff val="-575"/>
            <a:lumOff val="-45"/>
            <a:alphaOff val="0"/>
          </a:schemeClr>
        </a:solidFill>
        <a:ln w="25400" cap="flat" cmpd="sng" algn="ctr">
          <a:solidFill>
            <a:schemeClr val="accent3">
              <a:tint val="40000"/>
              <a:alpha val="90000"/>
              <a:hueOff val="446536"/>
              <a:satOff val="-575"/>
              <a:lumOff val="-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Web Properties</a:t>
          </a:r>
          <a:endParaRPr lang="en-US" sz="1400" b="1" kern="1200" dirty="0"/>
        </a:p>
      </dsp:txBody>
      <dsp:txXfrm>
        <a:off x="1374278" y="4134589"/>
        <a:ext cx="1370260" cy="373590"/>
      </dsp:txXfrm>
    </dsp:sp>
    <dsp:sp modelId="{00AC83CE-4626-4CBB-A403-1B512E0393A7}">
      <dsp:nvSpPr>
        <dsp:cNvPr id="0" name=""/>
        <dsp:cNvSpPr/>
      </dsp:nvSpPr>
      <dsp:spPr>
        <a:xfrm>
          <a:off x="2744539" y="4134589"/>
          <a:ext cx="1370260" cy="373590"/>
        </a:xfrm>
        <a:prstGeom prst="rect">
          <a:avLst/>
        </a:prstGeom>
        <a:solidFill>
          <a:schemeClr val="accent3">
            <a:tint val="40000"/>
            <a:alpha val="90000"/>
            <a:hueOff val="893071"/>
            <a:satOff val="-1149"/>
            <a:lumOff val="-90"/>
            <a:alphaOff val="0"/>
          </a:schemeClr>
        </a:solidFill>
        <a:ln w="25400" cap="flat" cmpd="sng" algn="ctr">
          <a:solidFill>
            <a:schemeClr val="accent3">
              <a:tint val="40000"/>
              <a:alpha val="90000"/>
              <a:hueOff val="893071"/>
              <a:satOff val="-1149"/>
              <a:lumOff val="-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Intellectual Property</a:t>
          </a:r>
          <a:endParaRPr lang="en-US" sz="1400" b="1" kern="1200" dirty="0"/>
        </a:p>
      </dsp:txBody>
      <dsp:txXfrm>
        <a:off x="2744539" y="4134589"/>
        <a:ext cx="1370260" cy="373590"/>
      </dsp:txXfrm>
    </dsp:sp>
    <dsp:sp modelId="{BF748C98-C446-4F5C-B629-1950F80E2DD5}">
      <dsp:nvSpPr>
        <dsp:cNvPr id="0" name=""/>
        <dsp:cNvSpPr/>
      </dsp:nvSpPr>
      <dsp:spPr>
        <a:xfrm>
          <a:off x="4114800" y="4134589"/>
          <a:ext cx="1370260" cy="373590"/>
        </a:xfrm>
        <a:prstGeom prst="rect">
          <a:avLst/>
        </a:prstGeom>
        <a:solidFill>
          <a:schemeClr val="accent3">
            <a:tint val="40000"/>
            <a:alpha val="90000"/>
            <a:hueOff val="1339606"/>
            <a:satOff val="-1724"/>
            <a:lumOff val="-134"/>
            <a:alphaOff val="0"/>
          </a:schemeClr>
        </a:solidFill>
        <a:ln w="25400" cap="flat" cmpd="sng" algn="ctr">
          <a:solidFill>
            <a:schemeClr val="accent3">
              <a:tint val="40000"/>
              <a:alpha val="90000"/>
              <a:hueOff val="1339606"/>
              <a:satOff val="-1724"/>
              <a:lumOff val="-1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PII / Identity</a:t>
          </a:r>
          <a:endParaRPr lang="en-US" sz="1400" b="1" kern="1200" dirty="0"/>
        </a:p>
      </dsp:txBody>
      <dsp:txXfrm>
        <a:off x="4114800" y="4134589"/>
        <a:ext cx="1370260" cy="373590"/>
      </dsp:txXfrm>
    </dsp:sp>
    <dsp:sp modelId="{5DC1A33C-030B-47CB-BA6D-BF8F0CDE4D1A}">
      <dsp:nvSpPr>
        <dsp:cNvPr id="0" name=""/>
        <dsp:cNvSpPr/>
      </dsp:nvSpPr>
      <dsp:spPr>
        <a:xfrm>
          <a:off x="5485060" y="4134589"/>
          <a:ext cx="1370260" cy="373590"/>
        </a:xfrm>
        <a:prstGeom prst="rect">
          <a:avLst/>
        </a:prstGeom>
        <a:solidFill>
          <a:schemeClr val="accent3">
            <a:tint val="40000"/>
            <a:alpha val="90000"/>
            <a:hueOff val="1786142"/>
            <a:satOff val="-2299"/>
            <a:lumOff val="-179"/>
            <a:alphaOff val="0"/>
          </a:schemeClr>
        </a:solidFill>
        <a:ln w="25400" cap="flat" cmpd="sng" algn="ctr">
          <a:solidFill>
            <a:schemeClr val="accent3">
              <a:tint val="40000"/>
              <a:alpha val="90000"/>
              <a:hueOff val="1786142"/>
              <a:satOff val="-2299"/>
              <a:lumOff val="-1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Cyber Infrastructure</a:t>
          </a:r>
          <a:endParaRPr lang="en-US" sz="1400" b="1" kern="1200" dirty="0"/>
        </a:p>
      </dsp:txBody>
      <dsp:txXfrm>
        <a:off x="5485060" y="4134589"/>
        <a:ext cx="1370260" cy="373590"/>
      </dsp:txXfrm>
    </dsp:sp>
    <dsp:sp modelId="{A520358E-0BD5-44B3-8DBE-9854FFA815A5}">
      <dsp:nvSpPr>
        <dsp:cNvPr id="0" name=""/>
        <dsp:cNvSpPr/>
      </dsp:nvSpPr>
      <dsp:spPr>
        <a:xfrm>
          <a:off x="6855321" y="4134589"/>
          <a:ext cx="1370260" cy="373590"/>
        </a:xfrm>
        <a:prstGeom prst="rect">
          <a:avLst/>
        </a:prstGeom>
        <a:solidFill>
          <a:schemeClr val="accent3">
            <a:tint val="40000"/>
            <a:alpha val="90000"/>
            <a:hueOff val="2232677"/>
            <a:satOff val="-2874"/>
            <a:lumOff val="-224"/>
            <a:alphaOff val="0"/>
          </a:schemeClr>
        </a:solidFill>
        <a:ln w="25400" cap="flat" cmpd="sng" algn="ctr">
          <a:solidFill>
            <a:schemeClr val="accent3">
              <a:tint val="40000"/>
              <a:alpha val="90000"/>
              <a:hueOff val="2232677"/>
              <a:satOff val="-287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Core Business Processes</a:t>
          </a:r>
          <a:endParaRPr lang="en-US" sz="1400" b="1" kern="1200" dirty="0"/>
        </a:p>
      </dsp:txBody>
      <dsp:txXfrm>
        <a:off x="6855321" y="4134589"/>
        <a:ext cx="1370260" cy="373590"/>
      </dsp:txXfrm>
    </dsp:sp>
    <dsp:sp modelId="{92A5458E-2155-49FF-84DD-3CBE70CF2B17}">
      <dsp:nvSpPr>
        <dsp:cNvPr id="0" name=""/>
        <dsp:cNvSpPr/>
      </dsp:nvSpPr>
      <dsp:spPr>
        <a:xfrm rot="10800000">
          <a:off x="0" y="2475359"/>
          <a:ext cx="8229600" cy="1249092"/>
        </a:xfrm>
        <a:prstGeom prst="upArrowCallout">
          <a:avLst/>
        </a:prstGeom>
        <a:solidFill>
          <a:schemeClr val="accent3">
            <a:hueOff val="3750089"/>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Impacts</a:t>
          </a:r>
          <a:endParaRPr lang="en-US" sz="1600" kern="1200" dirty="0"/>
        </a:p>
      </dsp:txBody>
      <dsp:txXfrm rot="-10800000">
        <a:off x="0" y="2475359"/>
        <a:ext cx="8229600" cy="438431"/>
      </dsp:txXfrm>
    </dsp:sp>
    <dsp:sp modelId="{6B63F1F6-48FE-4397-BCF0-CF69D4D71EC7}">
      <dsp:nvSpPr>
        <dsp:cNvPr id="0" name=""/>
        <dsp:cNvSpPr/>
      </dsp:nvSpPr>
      <dsp:spPr>
        <a:xfrm>
          <a:off x="1004" y="2913790"/>
          <a:ext cx="1645518" cy="373478"/>
        </a:xfrm>
        <a:prstGeom prst="rect">
          <a:avLst/>
        </a:prstGeom>
        <a:solidFill>
          <a:schemeClr val="accent3">
            <a:tint val="40000"/>
            <a:alpha val="90000"/>
            <a:hueOff val="2679213"/>
            <a:satOff val="-3448"/>
            <a:lumOff val="-269"/>
            <a:alphaOff val="0"/>
          </a:schemeClr>
        </a:solidFill>
        <a:ln w="25400" cap="flat" cmpd="sng" algn="ctr">
          <a:solidFill>
            <a:schemeClr val="accent3">
              <a:tint val="40000"/>
              <a:alpha val="90000"/>
              <a:hueOff val="2679213"/>
              <a:satOff val="-3448"/>
              <a:lumOff val="-2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Reputational</a:t>
          </a:r>
          <a:endParaRPr lang="en-US" sz="1400" b="1" kern="1200" dirty="0"/>
        </a:p>
      </dsp:txBody>
      <dsp:txXfrm>
        <a:off x="1004" y="2913790"/>
        <a:ext cx="1645518" cy="373478"/>
      </dsp:txXfrm>
    </dsp:sp>
    <dsp:sp modelId="{2131F0B2-E753-674E-A750-4D6ECD4C014E}">
      <dsp:nvSpPr>
        <dsp:cNvPr id="0" name=""/>
        <dsp:cNvSpPr/>
      </dsp:nvSpPr>
      <dsp:spPr>
        <a:xfrm>
          <a:off x="1646522" y="2913790"/>
          <a:ext cx="1645518" cy="373478"/>
        </a:xfrm>
        <a:prstGeom prst="rect">
          <a:avLst/>
        </a:prstGeom>
        <a:solidFill>
          <a:schemeClr val="accent3">
            <a:tint val="40000"/>
            <a:alpha val="90000"/>
            <a:hueOff val="3125748"/>
            <a:satOff val="-4023"/>
            <a:lumOff val="-314"/>
            <a:alphaOff val="0"/>
          </a:schemeClr>
        </a:solidFill>
        <a:ln w="25400" cap="flat" cmpd="sng" algn="ctr">
          <a:solidFill>
            <a:schemeClr val="accent3">
              <a:tint val="40000"/>
              <a:alpha val="90000"/>
              <a:hueOff val="3125748"/>
              <a:satOff val="-4023"/>
              <a:lumOff val="-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Personal</a:t>
          </a:r>
          <a:endParaRPr lang="en-US" sz="1400" b="1" kern="1200" dirty="0"/>
        </a:p>
      </dsp:txBody>
      <dsp:txXfrm>
        <a:off x="1646522" y="2913790"/>
        <a:ext cx="1645518" cy="373478"/>
      </dsp:txXfrm>
    </dsp:sp>
    <dsp:sp modelId="{67B5A724-33DA-684A-89F0-6D94D012F39B}">
      <dsp:nvSpPr>
        <dsp:cNvPr id="0" name=""/>
        <dsp:cNvSpPr/>
      </dsp:nvSpPr>
      <dsp:spPr>
        <a:xfrm>
          <a:off x="3292040" y="2913790"/>
          <a:ext cx="1645518" cy="373478"/>
        </a:xfrm>
        <a:prstGeom prst="rect">
          <a:avLst/>
        </a:prstGeom>
        <a:solidFill>
          <a:schemeClr val="accent3">
            <a:tint val="40000"/>
            <a:alpha val="90000"/>
            <a:hueOff val="3572284"/>
            <a:satOff val="-4598"/>
            <a:lumOff val="-358"/>
            <a:alphaOff val="0"/>
          </a:schemeClr>
        </a:solidFill>
        <a:ln w="25400" cap="flat" cmpd="sng" algn="ctr">
          <a:solidFill>
            <a:schemeClr val="accent3">
              <a:tint val="40000"/>
              <a:alpha val="90000"/>
              <a:hueOff val="3572284"/>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Confidentiality</a:t>
          </a:r>
          <a:endParaRPr lang="en-US" sz="1400" b="1" kern="1200" dirty="0"/>
        </a:p>
      </dsp:txBody>
      <dsp:txXfrm>
        <a:off x="3292040" y="2913790"/>
        <a:ext cx="1645518" cy="373478"/>
      </dsp:txXfrm>
    </dsp:sp>
    <dsp:sp modelId="{AC9CB93F-9E5D-42FA-A646-D596CB584185}">
      <dsp:nvSpPr>
        <dsp:cNvPr id="0" name=""/>
        <dsp:cNvSpPr/>
      </dsp:nvSpPr>
      <dsp:spPr>
        <a:xfrm>
          <a:off x="4937559" y="2913790"/>
          <a:ext cx="1645518" cy="373478"/>
        </a:xfrm>
        <a:prstGeom prst="rect">
          <a:avLst/>
        </a:prstGeom>
        <a:solidFill>
          <a:schemeClr val="accent3">
            <a:tint val="40000"/>
            <a:alpha val="90000"/>
            <a:hueOff val="4018819"/>
            <a:satOff val="-5172"/>
            <a:lumOff val="-403"/>
            <a:alphaOff val="0"/>
          </a:schemeClr>
        </a:solidFill>
        <a:ln w="25400" cap="flat" cmpd="sng" algn="ctr">
          <a:solidFill>
            <a:schemeClr val="accent3">
              <a:tint val="40000"/>
              <a:alpha val="90000"/>
              <a:hueOff val="4018819"/>
              <a:satOff val="-5172"/>
              <a:lumOff val="-4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Integrity</a:t>
          </a:r>
          <a:endParaRPr lang="en-US" sz="1400" b="1" kern="1200" dirty="0"/>
        </a:p>
      </dsp:txBody>
      <dsp:txXfrm>
        <a:off x="4937559" y="2913790"/>
        <a:ext cx="1645518" cy="373478"/>
      </dsp:txXfrm>
    </dsp:sp>
    <dsp:sp modelId="{30DFA5CD-DC41-4D37-B750-A1261F987E7C}">
      <dsp:nvSpPr>
        <dsp:cNvPr id="0" name=""/>
        <dsp:cNvSpPr/>
      </dsp:nvSpPr>
      <dsp:spPr>
        <a:xfrm>
          <a:off x="6583077" y="2913790"/>
          <a:ext cx="1645518" cy="373478"/>
        </a:xfrm>
        <a:prstGeom prst="rect">
          <a:avLst/>
        </a:prstGeom>
        <a:solidFill>
          <a:schemeClr val="accent3">
            <a:tint val="40000"/>
            <a:alpha val="90000"/>
            <a:hueOff val="4465355"/>
            <a:satOff val="-5747"/>
            <a:lumOff val="-448"/>
            <a:alphaOff val="0"/>
          </a:schemeClr>
        </a:solidFill>
        <a:ln w="25400" cap="flat" cmpd="sng" algn="ctr">
          <a:solidFill>
            <a:schemeClr val="accent3">
              <a:tint val="40000"/>
              <a:alpha val="90000"/>
              <a:hueOff val="4465355"/>
              <a:satOff val="-5747"/>
              <a:lumOff val="-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Availability</a:t>
          </a:r>
          <a:endParaRPr lang="en-US" sz="1400" b="1" kern="1200" dirty="0"/>
        </a:p>
      </dsp:txBody>
      <dsp:txXfrm>
        <a:off x="6583077" y="2913790"/>
        <a:ext cx="1645518" cy="373478"/>
      </dsp:txXfrm>
    </dsp:sp>
    <dsp:sp modelId="{312DF6A5-7340-48AE-85D9-22D14135FE52}">
      <dsp:nvSpPr>
        <dsp:cNvPr id="0" name=""/>
        <dsp:cNvSpPr/>
      </dsp:nvSpPr>
      <dsp:spPr>
        <a:xfrm rot="10800000">
          <a:off x="0" y="1238448"/>
          <a:ext cx="8229600" cy="1249092"/>
        </a:xfrm>
        <a:prstGeom prst="upArrowCallout">
          <a:avLst/>
        </a:prstGeom>
        <a:solidFill>
          <a:schemeClr val="accent3">
            <a:hueOff val="7500177"/>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Motivations</a:t>
          </a:r>
          <a:endParaRPr lang="en-US" sz="1600" kern="1200" dirty="0"/>
        </a:p>
      </dsp:txBody>
      <dsp:txXfrm rot="-10800000">
        <a:off x="0" y="1238448"/>
        <a:ext cx="8229600" cy="438431"/>
      </dsp:txXfrm>
    </dsp:sp>
    <dsp:sp modelId="{9167029D-3591-458E-ABBB-00772AA7361D}">
      <dsp:nvSpPr>
        <dsp:cNvPr id="0" name=""/>
        <dsp:cNvSpPr/>
      </dsp:nvSpPr>
      <dsp:spPr>
        <a:xfrm>
          <a:off x="4018" y="1676880"/>
          <a:ext cx="1370260" cy="373478"/>
        </a:xfrm>
        <a:prstGeom prst="rect">
          <a:avLst/>
        </a:prstGeom>
        <a:solidFill>
          <a:schemeClr val="accent3">
            <a:tint val="40000"/>
            <a:alpha val="90000"/>
            <a:hueOff val="4911891"/>
            <a:satOff val="-6322"/>
            <a:lumOff val="-493"/>
            <a:alphaOff val="0"/>
          </a:schemeClr>
        </a:solidFill>
        <a:ln w="25400" cap="flat" cmpd="sng" algn="ctr">
          <a:solidFill>
            <a:schemeClr val="accent3">
              <a:tint val="40000"/>
              <a:alpha val="90000"/>
              <a:hueOff val="4911891"/>
              <a:satOff val="-6322"/>
              <a:lumOff val="-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Financial</a:t>
          </a:r>
          <a:endParaRPr lang="en-US" sz="1400" b="1" kern="1200" dirty="0"/>
        </a:p>
      </dsp:txBody>
      <dsp:txXfrm>
        <a:off x="4018" y="1676880"/>
        <a:ext cx="1370260" cy="373478"/>
      </dsp:txXfrm>
    </dsp:sp>
    <dsp:sp modelId="{3DB218C3-3315-44BA-AA86-52BE4795E945}">
      <dsp:nvSpPr>
        <dsp:cNvPr id="0" name=""/>
        <dsp:cNvSpPr/>
      </dsp:nvSpPr>
      <dsp:spPr>
        <a:xfrm>
          <a:off x="1374278" y="1676880"/>
          <a:ext cx="1370260" cy="373478"/>
        </a:xfrm>
        <a:prstGeom prst="rect">
          <a:avLst/>
        </a:prstGeom>
        <a:solidFill>
          <a:schemeClr val="accent3">
            <a:tint val="40000"/>
            <a:alpha val="90000"/>
            <a:hueOff val="5358426"/>
            <a:satOff val="-6896"/>
            <a:lumOff val="-537"/>
            <a:alphaOff val="0"/>
          </a:schemeClr>
        </a:solidFill>
        <a:ln w="25400" cap="flat" cmpd="sng" algn="ctr">
          <a:solidFill>
            <a:schemeClr val="accent3">
              <a:tint val="40000"/>
              <a:alpha val="90000"/>
              <a:hueOff val="5358426"/>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Industrial</a:t>
          </a:r>
          <a:endParaRPr lang="en-US" sz="1400" b="1" kern="1200" dirty="0"/>
        </a:p>
      </dsp:txBody>
      <dsp:txXfrm>
        <a:off x="1374278" y="1676880"/>
        <a:ext cx="1370260" cy="373478"/>
      </dsp:txXfrm>
    </dsp:sp>
    <dsp:sp modelId="{827E91D5-9679-4087-B577-FA95E6EAE72B}">
      <dsp:nvSpPr>
        <dsp:cNvPr id="0" name=""/>
        <dsp:cNvSpPr/>
      </dsp:nvSpPr>
      <dsp:spPr>
        <a:xfrm>
          <a:off x="2744539" y="1676880"/>
          <a:ext cx="1370260" cy="373478"/>
        </a:xfrm>
        <a:prstGeom prst="rect">
          <a:avLst/>
        </a:prstGeom>
        <a:solidFill>
          <a:schemeClr val="accent3">
            <a:tint val="40000"/>
            <a:alpha val="90000"/>
            <a:hueOff val="5804962"/>
            <a:satOff val="-7471"/>
            <a:lumOff val="-582"/>
            <a:alphaOff val="0"/>
          </a:schemeClr>
        </a:solidFill>
        <a:ln w="25400" cap="flat" cmpd="sng" algn="ctr">
          <a:solidFill>
            <a:schemeClr val="accent3">
              <a:tint val="40000"/>
              <a:alpha val="90000"/>
              <a:hueOff val="5804962"/>
              <a:satOff val="-7471"/>
              <a:lumOff val="-5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Military</a:t>
          </a:r>
          <a:endParaRPr lang="en-US" sz="1400" b="1" kern="1200" dirty="0"/>
        </a:p>
      </dsp:txBody>
      <dsp:txXfrm>
        <a:off x="2744539" y="1676880"/>
        <a:ext cx="1370260" cy="373478"/>
      </dsp:txXfrm>
    </dsp:sp>
    <dsp:sp modelId="{A6AF06FA-71A4-4230-9E5F-C75A621A1255}">
      <dsp:nvSpPr>
        <dsp:cNvPr id="0" name=""/>
        <dsp:cNvSpPr/>
      </dsp:nvSpPr>
      <dsp:spPr>
        <a:xfrm>
          <a:off x="4114800" y="1676880"/>
          <a:ext cx="1370260" cy="373478"/>
        </a:xfrm>
        <a:prstGeom prst="rect">
          <a:avLst/>
        </a:prstGeom>
        <a:solidFill>
          <a:schemeClr val="accent3">
            <a:tint val="40000"/>
            <a:alpha val="90000"/>
            <a:hueOff val="6251497"/>
            <a:satOff val="-8046"/>
            <a:lumOff val="-627"/>
            <a:alphaOff val="0"/>
          </a:schemeClr>
        </a:solidFill>
        <a:ln w="25400" cap="flat" cmpd="sng" algn="ctr">
          <a:solidFill>
            <a:schemeClr val="accent3">
              <a:tint val="40000"/>
              <a:alpha val="90000"/>
              <a:hueOff val="6251497"/>
              <a:satOff val="-8046"/>
              <a:lumOff val="-6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Ideological</a:t>
          </a:r>
          <a:endParaRPr lang="en-US" sz="1400" b="1" kern="1200" dirty="0"/>
        </a:p>
      </dsp:txBody>
      <dsp:txXfrm>
        <a:off x="4114800" y="1676880"/>
        <a:ext cx="1370260" cy="373478"/>
      </dsp:txXfrm>
    </dsp:sp>
    <dsp:sp modelId="{68D686ED-B5E6-4412-942F-9C657DEFB9C9}">
      <dsp:nvSpPr>
        <dsp:cNvPr id="0" name=""/>
        <dsp:cNvSpPr/>
      </dsp:nvSpPr>
      <dsp:spPr>
        <a:xfrm>
          <a:off x="5485060" y="1676880"/>
          <a:ext cx="1370260" cy="373478"/>
        </a:xfrm>
        <a:prstGeom prst="rect">
          <a:avLst/>
        </a:prstGeom>
        <a:solidFill>
          <a:schemeClr val="accent3">
            <a:tint val="40000"/>
            <a:alpha val="90000"/>
            <a:hueOff val="6698032"/>
            <a:satOff val="-8621"/>
            <a:lumOff val="-672"/>
            <a:alphaOff val="0"/>
          </a:schemeClr>
        </a:solidFill>
        <a:ln w="25400" cap="flat" cmpd="sng" algn="ctr">
          <a:solidFill>
            <a:schemeClr val="accent3">
              <a:tint val="40000"/>
              <a:alpha val="90000"/>
              <a:hueOff val="6698032"/>
              <a:satOff val="-8621"/>
              <a:lumOff val="-6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Political</a:t>
          </a:r>
          <a:endParaRPr lang="en-US" sz="1400" b="1" kern="1200" dirty="0"/>
        </a:p>
      </dsp:txBody>
      <dsp:txXfrm>
        <a:off x="5485060" y="1676880"/>
        <a:ext cx="1370260" cy="373478"/>
      </dsp:txXfrm>
    </dsp:sp>
    <dsp:sp modelId="{81A99BFA-621C-4AF8-8CC2-0AD0BE165392}">
      <dsp:nvSpPr>
        <dsp:cNvPr id="0" name=""/>
        <dsp:cNvSpPr/>
      </dsp:nvSpPr>
      <dsp:spPr>
        <a:xfrm>
          <a:off x="6855321" y="1676880"/>
          <a:ext cx="1370260" cy="373478"/>
        </a:xfrm>
        <a:prstGeom prst="rect">
          <a:avLst/>
        </a:prstGeom>
        <a:solidFill>
          <a:schemeClr val="accent3">
            <a:tint val="40000"/>
            <a:alpha val="90000"/>
            <a:hueOff val="7144568"/>
            <a:satOff val="-9195"/>
            <a:lumOff val="-717"/>
            <a:alphaOff val="0"/>
          </a:schemeClr>
        </a:solidFill>
        <a:ln w="25400" cap="flat" cmpd="sng" algn="ctr">
          <a:solidFill>
            <a:schemeClr val="accent3">
              <a:tint val="40000"/>
              <a:alpha val="90000"/>
              <a:hueOff val="7144568"/>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Prestige</a:t>
          </a:r>
          <a:endParaRPr lang="en-US" sz="1400" b="1" kern="1200" dirty="0"/>
        </a:p>
      </dsp:txBody>
      <dsp:txXfrm>
        <a:off x="6855321" y="1676880"/>
        <a:ext cx="1370260" cy="373478"/>
      </dsp:txXfrm>
    </dsp:sp>
    <dsp:sp modelId="{D0DD2AEB-60F7-45F9-8EE8-EC279DEEC24F}">
      <dsp:nvSpPr>
        <dsp:cNvPr id="0" name=""/>
        <dsp:cNvSpPr/>
      </dsp:nvSpPr>
      <dsp:spPr>
        <a:xfrm rot="10800000">
          <a:off x="0" y="0"/>
          <a:ext cx="8229600" cy="1249092"/>
        </a:xfrm>
        <a:prstGeom prst="upArrowCallout">
          <a:avLst/>
        </a:prstGeom>
        <a:solidFill>
          <a:schemeClr val="accent3">
            <a:hueOff val="11250266"/>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t>Actors</a:t>
          </a:r>
          <a:endParaRPr lang="en-US" sz="1600" b="0" kern="1200" dirty="0"/>
        </a:p>
      </dsp:txBody>
      <dsp:txXfrm rot="-10800000">
        <a:off x="0" y="0"/>
        <a:ext cx="8229600" cy="438431"/>
      </dsp:txXfrm>
    </dsp:sp>
    <dsp:sp modelId="{5509F3E8-9304-4C80-B764-F3B31C93DC7E}">
      <dsp:nvSpPr>
        <dsp:cNvPr id="0" name=""/>
        <dsp:cNvSpPr/>
      </dsp:nvSpPr>
      <dsp:spPr>
        <a:xfrm>
          <a:off x="0" y="439970"/>
          <a:ext cx="1028699" cy="373478"/>
        </a:xfrm>
        <a:prstGeom prst="rect">
          <a:avLst/>
        </a:prstGeom>
        <a:solidFill>
          <a:schemeClr val="accent3">
            <a:tint val="40000"/>
            <a:alpha val="90000"/>
            <a:hueOff val="7591103"/>
            <a:satOff val="-9770"/>
            <a:lumOff val="-761"/>
            <a:alphaOff val="0"/>
          </a:schemeClr>
        </a:solidFill>
        <a:ln w="25400" cap="flat" cmpd="sng" algn="ctr">
          <a:solidFill>
            <a:schemeClr val="accent3">
              <a:tint val="40000"/>
              <a:alpha val="90000"/>
              <a:hueOff val="7591103"/>
              <a:satOff val="-9770"/>
              <a:lumOff val="-7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States</a:t>
          </a:r>
          <a:endParaRPr lang="en-US" sz="1400" b="1" kern="1200" dirty="0"/>
        </a:p>
      </dsp:txBody>
      <dsp:txXfrm>
        <a:off x="0" y="439970"/>
        <a:ext cx="1028699" cy="373478"/>
      </dsp:txXfrm>
    </dsp:sp>
    <dsp:sp modelId="{CB85164F-A3DB-4A74-B94E-13478E4ACA83}">
      <dsp:nvSpPr>
        <dsp:cNvPr id="0" name=""/>
        <dsp:cNvSpPr/>
      </dsp:nvSpPr>
      <dsp:spPr>
        <a:xfrm>
          <a:off x="1028700" y="439970"/>
          <a:ext cx="1028699" cy="373478"/>
        </a:xfrm>
        <a:prstGeom prst="rect">
          <a:avLst/>
        </a:prstGeom>
        <a:solidFill>
          <a:schemeClr val="accent3">
            <a:tint val="40000"/>
            <a:alpha val="90000"/>
            <a:hueOff val="8037639"/>
            <a:satOff val="-10345"/>
            <a:lumOff val="-806"/>
            <a:alphaOff val="0"/>
          </a:schemeClr>
        </a:solidFill>
        <a:ln w="25400" cap="flat" cmpd="sng" algn="ctr">
          <a:solidFill>
            <a:schemeClr val="accent3">
              <a:tint val="40000"/>
              <a:alpha val="90000"/>
              <a:hueOff val="8037639"/>
              <a:satOff val="-10345"/>
              <a:lumOff val="-8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Competitors</a:t>
          </a:r>
          <a:endParaRPr lang="en-US" sz="1200" b="1" kern="1200" dirty="0"/>
        </a:p>
      </dsp:txBody>
      <dsp:txXfrm>
        <a:off x="1028700" y="439970"/>
        <a:ext cx="1028699" cy="373478"/>
      </dsp:txXfrm>
    </dsp:sp>
    <dsp:sp modelId="{04F65463-DD9A-4BD5-816F-AE8B1A61917F}">
      <dsp:nvSpPr>
        <dsp:cNvPr id="0" name=""/>
        <dsp:cNvSpPr/>
      </dsp:nvSpPr>
      <dsp:spPr>
        <a:xfrm>
          <a:off x="2057400" y="439970"/>
          <a:ext cx="1028699" cy="373478"/>
        </a:xfrm>
        <a:prstGeom prst="rect">
          <a:avLst/>
        </a:prstGeom>
        <a:solidFill>
          <a:schemeClr val="accent3">
            <a:tint val="40000"/>
            <a:alpha val="90000"/>
            <a:hueOff val="8484174"/>
            <a:satOff val="-10919"/>
            <a:lumOff val="-851"/>
            <a:alphaOff val="0"/>
          </a:schemeClr>
        </a:solidFill>
        <a:ln w="25400" cap="flat" cmpd="sng" algn="ctr">
          <a:solidFill>
            <a:schemeClr val="accent3">
              <a:tint val="40000"/>
              <a:alpha val="90000"/>
              <a:hueOff val="8484174"/>
              <a:satOff val="-10919"/>
              <a:lumOff val="-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Organized Crime</a:t>
          </a:r>
          <a:endParaRPr lang="en-US" sz="1400" b="1" kern="1200" dirty="0"/>
        </a:p>
      </dsp:txBody>
      <dsp:txXfrm>
        <a:off x="2057400" y="439970"/>
        <a:ext cx="1028699" cy="373478"/>
      </dsp:txXfrm>
    </dsp:sp>
    <dsp:sp modelId="{5FD6BCE2-436E-43DD-B93E-2F0C13A30D45}">
      <dsp:nvSpPr>
        <dsp:cNvPr id="0" name=""/>
        <dsp:cNvSpPr/>
      </dsp:nvSpPr>
      <dsp:spPr>
        <a:xfrm>
          <a:off x="3086100" y="439970"/>
          <a:ext cx="1028699" cy="373478"/>
        </a:xfrm>
        <a:prstGeom prst="rect">
          <a:avLst/>
        </a:prstGeom>
        <a:solidFill>
          <a:schemeClr val="accent3">
            <a:tint val="40000"/>
            <a:alpha val="90000"/>
            <a:hueOff val="8930709"/>
            <a:satOff val="-11494"/>
            <a:lumOff val="-896"/>
            <a:alphaOff val="0"/>
          </a:schemeClr>
        </a:solidFill>
        <a:ln w="25400" cap="flat" cmpd="sng" algn="ctr">
          <a:solidFill>
            <a:schemeClr val="accent3">
              <a:tint val="40000"/>
              <a:alpha val="90000"/>
              <a:hueOff val="8930709"/>
              <a:satOff val="-11494"/>
              <a:lumOff val="-8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Script Kiddies</a:t>
          </a:r>
          <a:endParaRPr lang="en-US" sz="1400" b="1" kern="1200" dirty="0"/>
        </a:p>
      </dsp:txBody>
      <dsp:txXfrm>
        <a:off x="3086100" y="439970"/>
        <a:ext cx="1028699" cy="373478"/>
      </dsp:txXfrm>
    </dsp:sp>
    <dsp:sp modelId="{7826B7A8-49CF-4DE9-9E73-A6865E6F64F2}">
      <dsp:nvSpPr>
        <dsp:cNvPr id="0" name=""/>
        <dsp:cNvSpPr/>
      </dsp:nvSpPr>
      <dsp:spPr>
        <a:xfrm>
          <a:off x="4114800" y="439970"/>
          <a:ext cx="1028699" cy="373478"/>
        </a:xfrm>
        <a:prstGeom prst="rect">
          <a:avLst/>
        </a:prstGeom>
        <a:solidFill>
          <a:schemeClr val="accent3">
            <a:tint val="40000"/>
            <a:alpha val="90000"/>
            <a:hueOff val="9377245"/>
            <a:satOff val="-12069"/>
            <a:lumOff val="-941"/>
            <a:alphaOff val="0"/>
          </a:schemeClr>
        </a:solidFill>
        <a:ln w="25400" cap="flat" cmpd="sng" algn="ctr">
          <a:solidFill>
            <a:schemeClr val="accent3">
              <a:tint val="40000"/>
              <a:alpha val="90000"/>
              <a:hueOff val="9377245"/>
              <a:satOff val="-12069"/>
              <a:lumOff val="-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Terrorists</a:t>
          </a:r>
          <a:endParaRPr lang="en-US" sz="1400" b="1" kern="1200" dirty="0"/>
        </a:p>
      </dsp:txBody>
      <dsp:txXfrm>
        <a:off x="4114800" y="439970"/>
        <a:ext cx="1028699" cy="373478"/>
      </dsp:txXfrm>
    </dsp:sp>
    <dsp:sp modelId="{960FE4B8-7B44-41C0-ADDE-28B57EADBDD4}">
      <dsp:nvSpPr>
        <dsp:cNvPr id="0" name=""/>
        <dsp:cNvSpPr/>
      </dsp:nvSpPr>
      <dsp:spPr>
        <a:xfrm>
          <a:off x="5143500" y="439970"/>
          <a:ext cx="1028699" cy="373478"/>
        </a:xfrm>
        <a:prstGeom prst="rect">
          <a:avLst/>
        </a:prstGeom>
        <a:solidFill>
          <a:schemeClr val="accent3">
            <a:tint val="40000"/>
            <a:alpha val="90000"/>
            <a:hueOff val="9823781"/>
            <a:satOff val="-12644"/>
            <a:lumOff val="-985"/>
            <a:alphaOff val="0"/>
          </a:schemeClr>
        </a:solidFill>
        <a:ln w="25400" cap="flat" cmpd="sng" algn="ctr">
          <a:solidFill>
            <a:schemeClr val="accent3">
              <a:tint val="40000"/>
              <a:alpha val="90000"/>
              <a:hueOff val="9823781"/>
              <a:satOff val="-12644"/>
              <a:lumOff val="-9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err="1" smtClean="0"/>
            <a:t>Hacktivists</a:t>
          </a:r>
          <a:r>
            <a:rPr lang="en-US" sz="1400" b="1" kern="1200" dirty="0" smtClean="0"/>
            <a:t> </a:t>
          </a:r>
          <a:endParaRPr lang="en-US" sz="1400" b="1" kern="1200" dirty="0"/>
        </a:p>
      </dsp:txBody>
      <dsp:txXfrm>
        <a:off x="5143500" y="439970"/>
        <a:ext cx="1028699" cy="373478"/>
      </dsp:txXfrm>
    </dsp:sp>
    <dsp:sp modelId="{6141D138-7D4F-4E55-AA1C-DD15E802CE48}">
      <dsp:nvSpPr>
        <dsp:cNvPr id="0" name=""/>
        <dsp:cNvSpPr/>
      </dsp:nvSpPr>
      <dsp:spPr>
        <a:xfrm>
          <a:off x="6172199" y="439970"/>
          <a:ext cx="1028699" cy="373478"/>
        </a:xfrm>
        <a:prstGeom prst="rect">
          <a:avLst/>
        </a:prstGeom>
        <a:solidFill>
          <a:schemeClr val="accent3">
            <a:tint val="40000"/>
            <a:alpha val="90000"/>
            <a:hueOff val="10270316"/>
            <a:satOff val="-13218"/>
            <a:lumOff val="-1030"/>
            <a:alphaOff val="0"/>
          </a:schemeClr>
        </a:solidFill>
        <a:ln w="25400" cap="flat" cmpd="sng" algn="ctr">
          <a:solidFill>
            <a:schemeClr val="accent3">
              <a:tint val="40000"/>
              <a:alpha val="90000"/>
              <a:hueOff val="10270316"/>
              <a:satOff val="-13218"/>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Insiders</a:t>
          </a:r>
          <a:endParaRPr lang="en-US" sz="1400" b="1" kern="1200" dirty="0"/>
        </a:p>
      </dsp:txBody>
      <dsp:txXfrm>
        <a:off x="6172199" y="439970"/>
        <a:ext cx="1028699" cy="373478"/>
      </dsp:txXfrm>
    </dsp:sp>
    <dsp:sp modelId="{EB3C511C-D226-42C1-96FE-DBFD0A4AF0B9}">
      <dsp:nvSpPr>
        <dsp:cNvPr id="0" name=""/>
        <dsp:cNvSpPr/>
      </dsp:nvSpPr>
      <dsp:spPr>
        <a:xfrm>
          <a:off x="7200899" y="439970"/>
          <a:ext cx="1028699" cy="373478"/>
        </a:xfrm>
        <a:prstGeom prst="rect">
          <a:avLst/>
        </a:prstGeom>
        <a:solidFill>
          <a:schemeClr val="accent3">
            <a:tint val="40000"/>
            <a:alpha val="90000"/>
            <a:hueOff val="10716852"/>
            <a:satOff val="-13793"/>
            <a:lumOff val="-1075"/>
            <a:alphaOff val="0"/>
          </a:schemeClr>
        </a:solidFill>
        <a:ln w="25400" cap="flat" cmpd="sng" algn="ctr">
          <a:solidFill>
            <a:schemeClr val="accent3">
              <a:tint val="40000"/>
              <a:alpha val="90000"/>
              <a:hueOff val="10716852"/>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Auditors</a:t>
          </a:r>
          <a:endParaRPr lang="en-US" sz="1400" b="1" kern="1200" dirty="0"/>
        </a:p>
      </dsp:txBody>
      <dsp:txXfrm>
        <a:off x="7200899" y="439970"/>
        <a:ext cx="1028699" cy="37347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8FCA5-C192-4564-9150-3B5753A471B8}" type="datetimeFigureOut">
              <a:rPr lang="en-US" smtClean="0"/>
              <a:pPr/>
              <a:t>9/22/12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C46A4-C786-47A1-976E-94DD6A248F19}" type="slidenum">
              <a:rPr lang="en-US" smtClean="0"/>
              <a:pPr/>
              <a:t>‹#›</a:t>
            </a:fld>
            <a:endParaRPr lang="en-US"/>
          </a:p>
        </p:txBody>
      </p:sp>
    </p:spTree>
    <p:extLst>
      <p:ext uri="{BB962C8B-B14F-4D97-AF65-F5344CB8AC3E}">
        <p14:creationId xmlns:p14="http://schemas.microsoft.com/office/powerpoint/2010/main" val="260317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youtube.com/watch?v=iO2z3ttlpi4&amp;feature=player_embedded"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blog.level3.com/2011/08/04/the-10-most-bizarre-and-annoying-causes-of-fiber-cuts/"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telegraph.co.uk/news/uknews/terrorism-in-the-uk/8553366/MI6-attacks-al-Qaeda-in-Operation-Cupcake.html" TargetMode="External"/><Relationship Id="rId4" Type="http://schemas.openxmlformats.org/officeDocument/2006/relationships/hyperlink" Target="http://en.wikipedia.org/wiki/Internet_Haganah" TargetMode="External"/><Relationship Id="rId5" Type="http://schemas.openxmlformats.org/officeDocument/2006/relationships/hyperlink" Target="http://en.wikipedia.org/wiki/Younes_Tsouli" TargetMode="External"/><Relationship Id="rId6" Type="http://schemas.openxmlformats.org/officeDocument/2006/relationships/hyperlink" Target="http://forum.prisonplanet.com/index.php?topic=22570.0"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textfiles.com/magazines/COTNO/" TargetMode="External"/><Relationship Id="rId4" Type="http://schemas.openxmlformats.org/officeDocument/2006/relationships/hyperlink" Target="http://www.textfiles.com/magazines/GWD/" TargetMode="External"/><Relationship Id="rId5" Type="http://schemas.openxmlformats.org/officeDocument/2006/relationships/hyperlink" Target="http://en.wikipedia.org/wiki/TESO" TargetMode="External"/><Relationship Id="rId6" Type="http://schemas.openxmlformats.org/officeDocument/2006/relationships/hyperlink" Target="http://packetstormsecurity.org/groups/ADM/" TargetMode="External"/><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Weapon" TargetMode="External"/><Relationship Id="rId4" Type="http://schemas.openxmlformats.org/officeDocument/2006/relationships/hyperlink" Target="http://en.wikipedia.org/wiki/Biosphere"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Cyberwar</a:t>
            </a:r>
            <a:r>
              <a:rPr lang="en-US" dirty="0" smtClean="0"/>
              <a:t>: Not what we were expecting.</a:t>
            </a:r>
          </a:p>
          <a:p>
            <a:endParaRPr lang="en-US" dirty="0" smtClean="0"/>
          </a:p>
          <a:p>
            <a:r>
              <a:rPr lang="en-US" dirty="0" smtClean="0"/>
              <a:t>Would we know </a:t>
            </a:r>
            <a:r>
              <a:rPr lang="en-US" dirty="0" err="1" smtClean="0"/>
              <a:t>Cyberwar</a:t>
            </a:r>
            <a:r>
              <a:rPr lang="en-US" dirty="0" smtClean="0"/>
              <a:t> if we saw it?</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References. Note: Examples based on </a:t>
            </a:r>
            <a:r>
              <a:rPr lang="en-US" baseline="0" dirty="0" err="1" smtClean="0"/>
              <a:t>cyberwar</a:t>
            </a:r>
            <a:r>
              <a:rPr lang="en-US" baseline="0" dirty="0" smtClean="0"/>
              <a:t>/attack, *not* Y2K which introduced some of these terms, or cyber terrorism (since terrorism typically takes place outside of war).</a:t>
            </a:r>
          </a:p>
          <a:p>
            <a:endParaRPr lang="en-US" baseline="0" dirty="0" smtClean="0"/>
          </a:p>
          <a:p>
            <a:r>
              <a:rPr lang="en-US" baseline="0" dirty="0" smtClean="0"/>
              <a:t>Hiroshima:</a:t>
            </a:r>
          </a:p>
          <a:p>
            <a:r>
              <a:rPr lang="en-US" baseline="0" dirty="0" smtClean="0"/>
              <a:t>http://pqasb.pqarchiver.com/orlandosentinel/access/319393931.html?dids=319393931:319393931&amp;FMT=ABS&amp;FMTS=ABS:FT&amp;type=current&amp;date=Mar+29%2C+2003&amp;author=Sohail+Mamdani&amp;pub=Orlando+Sentinel&amp;desc=DIGITAL+PEARL+HARBOR%3F&amp;pqatl=google</a:t>
            </a:r>
          </a:p>
          <a:p>
            <a:r>
              <a:rPr lang="en-US" baseline="0" dirty="0" smtClean="0"/>
              <a:t>DIGITAL PEARL HARBOR?</a:t>
            </a:r>
          </a:p>
          <a:p>
            <a:r>
              <a:rPr lang="en-US" baseline="0" dirty="0" smtClean="0"/>
              <a:t>Mar 29, 2003: Orlando Sentinel - Orlando, Fla.</a:t>
            </a:r>
          </a:p>
          <a:p>
            <a:r>
              <a:rPr lang="en-US" baseline="0" dirty="0" err="1" smtClean="0"/>
              <a:t>Sohail</a:t>
            </a:r>
            <a:r>
              <a:rPr lang="en-US" baseline="0" dirty="0" smtClean="0"/>
              <a:t> </a:t>
            </a:r>
            <a:r>
              <a:rPr lang="en-US" baseline="0" dirty="0" err="1" smtClean="0"/>
              <a:t>Mamdani</a:t>
            </a:r>
            <a:endParaRPr lang="en-US" baseline="0" dirty="0" smtClean="0"/>
          </a:p>
          <a:p>
            <a:r>
              <a:rPr lang="en-US" baseline="0" dirty="0" smtClean="0"/>
              <a:t>"...the real impact of a concerted electronic attack on our infrastructure can just as easily resemble an electronic Hiroshima, all for the cost of an $899 laptop PC."</a:t>
            </a:r>
          </a:p>
          <a:p>
            <a:endParaRPr lang="en-US" baseline="0" dirty="0" smtClean="0"/>
          </a:p>
          <a:p>
            <a:r>
              <a:rPr lang="en-US" baseline="0" dirty="0" smtClean="0"/>
              <a:t>http://nl.newsbank.com/nl-search/we/Archives?p_product=NewsLibrary&amp;p_multi=BBAB&amp;d_place=BBAB&amp;p_theme=newslibrary2&amp;p_action=search&amp;p_maxdocs=200&amp;p_topdoc=1&amp;p_text_direct-0=135C35F95DAC5428&amp;p_field_direct-0=document_id&amp;p_perpage=10&amp;p_sort=YMD_date:D&amp;s_trackval=GooglePM</a:t>
            </a:r>
          </a:p>
          <a:p>
            <a:r>
              <a:rPr lang="en-US" baseline="0" dirty="0" smtClean="0"/>
              <a:t>BBC Archive - Mar 4, 2011</a:t>
            </a:r>
          </a:p>
          <a:p>
            <a:r>
              <a:rPr lang="en-US" baseline="0" dirty="0" smtClean="0"/>
              <a:t>"It is the US electronic Hiroshima in the Middle East. And it is the first time it is being done on such a large scale and so effectively."</a:t>
            </a:r>
          </a:p>
          <a:p>
            <a:endParaRPr lang="en-US" baseline="0" dirty="0" smtClean="0"/>
          </a:p>
          <a:p>
            <a:r>
              <a:rPr lang="en-US" baseline="0" dirty="0" smtClean="0"/>
              <a:t>http://www.zdnet.com/blog/government/special-report-stuxnet-may-be-the-hiroshima-of-our-time/9888</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 2011: </a:t>
            </a:r>
            <a:r>
              <a:rPr lang="en-US" b="0" dirty="0" smtClean="0"/>
              <a:t>Special Report: </a:t>
            </a:r>
            <a:r>
              <a:rPr lang="en-US" b="0" dirty="0" err="1" smtClean="0"/>
              <a:t>Stuxnet</a:t>
            </a:r>
            <a:r>
              <a:rPr lang="en-US" b="0" dirty="0" smtClean="0"/>
              <a:t> may be the Hiroshima of our time</a:t>
            </a:r>
          </a:p>
          <a:p>
            <a:endParaRPr lang="en-US" baseline="0" dirty="0" smtClean="0"/>
          </a:p>
          <a:p>
            <a:r>
              <a:rPr lang="en-US" baseline="0" dirty="0" smtClean="0"/>
              <a:t>http://www.vanityfair.com/culture/features/2011/04/stuxnet-201104</a:t>
            </a:r>
          </a:p>
          <a:p>
            <a:r>
              <a:rPr lang="en-US" baseline="0" dirty="0" smtClean="0"/>
              <a:t>Apr 2011: A Declaration of Cyber-War</a:t>
            </a:r>
          </a:p>
          <a:p>
            <a:r>
              <a:rPr lang="en-US" baseline="0" dirty="0" err="1" smtClean="0"/>
              <a:t>Stuxnet</a:t>
            </a:r>
            <a:r>
              <a:rPr lang="en-US" baseline="0" dirty="0" smtClean="0"/>
              <a:t> is the Hiroshima of cyber-war.</a:t>
            </a:r>
          </a:p>
          <a:p>
            <a:endParaRPr lang="en-US" baseline="0" dirty="0" smtClean="0"/>
          </a:p>
          <a:p>
            <a:r>
              <a:rPr lang="en-US" baseline="0" dirty="0" smtClean="0"/>
              <a:t>http://www.csmonitor.com/USA/2012/0106/Stuxnet-cyberweapon-looks-to-be-one-on-a-production-line-researchers-say</a:t>
            </a:r>
          </a:p>
          <a:p>
            <a:r>
              <a:rPr lang="en-US" baseline="0" dirty="0" err="1" smtClean="0"/>
              <a:t>Stuxnet</a:t>
            </a:r>
            <a:r>
              <a:rPr lang="en-US" baseline="0" dirty="0" smtClean="0"/>
              <a:t> </a:t>
            </a:r>
            <a:r>
              <a:rPr lang="en-US" baseline="0" dirty="0" err="1" smtClean="0"/>
              <a:t>cyberweapon</a:t>
            </a:r>
            <a:r>
              <a:rPr lang="en-US" baseline="0" dirty="0" smtClean="0"/>
              <a:t> looks to be one on a production line, researchers say</a:t>
            </a:r>
          </a:p>
          <a:p>
            <a:r>
              <a:rPr lang="en-US" baseline="0" dirty="0" smtClean="0"/>
              <a:t>By Mark Clayton, Staff writer / January 6, 2012 </a:t>
            </a:r>
          </a:p>
          <a:p>
            <a:r>
              <a:rPr lang="en-US" baseline="0" dirty="0" smtClean="0"/>
              <a:t>"</a:t>
            </a:r>
            <a:r>
              <a:rPr lang="en-US" baseline="0" dirty="0" err="1" smtClean="0"/>
              <a:t>Stuxnet</a:t>
            </a:r>
            <a:r>
              <a:rPr lang="en-US" baseline="0" dirty="0" smtClean="0"/>
              <a:t>, the first military-grade </a:t>
            </a:r>
            <a:r>
              <a:rPr lang="en-US" baseline="0" dirty="0" err="1" smtClean="0"/>
              <a:t>cyberweapon</a:t>
            </a:r>
            <a:r>
              <a:rPr lang="en-US" baseline="0" dirty="0" smtClean="0"/>
              <a:t> known to the world, has been called a digital missile and a cyber-Hiroshima bomb."</a:t>
            </a:r>
          </a:p>
          <a:p>
            <a:endParaRPr lang="en-US" baseline="0" dirty="0" smtClean="0"/>
          </a:p>
          <a:p>
            <a:r>
              <a:rPr lang="en-US" baseline="0" dirty="0" err="1" smtClean="0"/>
              <a:t>Cybershima</a:t>
            </a:r>
            <a:r>
              <a:rPr lang="en-US" baseline="0" dirty="0" smtClean="0"/>
              <a:t>:</a:t>
            </a:r>
          </a:p>
          <a:p>
            <a:r>
              <a:rPr lang="en-US" baseline="0" dirty="0" smtClean="0"/>
              <a:t>http://blogs.gartner.com/dan-blum/2012/02/20/proposing-an-international-cyber-weapons-control-protocol/</a:t>
            </a:r>
          </a:p>
          <a:p>
            <a:endParaRPr lang="en-US" baseline="0" dirty="0" smtClean="0"/>
          </a:p>
          <a:p>
            <a:r>
              <a:rPr lang="en-US" baseline="0" dirty="0" err="1" smtClean="0"/>
              <a:t>Cybergeddon</a:t>
            </a:r>
            <a:r>
              <a:rPr lang="en-US" baseline="0" dirty="0" smtClean="0"/>
              <a:t>:</a:t>
            </a:r>
          </a:p>
          <a:p>
            <a:r>
              <a:rPr lang="en-US" baseline="0" dirty="0" smtClean="0"/>
              <a:t>http://www.theregister.co.uk/2004/02/20/q_whats_the_av_industrys/</a:t>
            </a:r>
          </a:p>
          <a:p>
            <a:r>
              <a:rPr lang="en-US" baseline="0" dirty="0" smtClean="0"/>
              <a:t>Q: What's the AV industry's definition of happy?</a:t>
            </a:r>
          </a:p>
          <a:p>
            <a:r>
              <a:rPr lang="en-US" baseline="0" dirty="0" smtClean="0"/>
              <a:t>A: Debunking </a:t>
            </a:r>
            <a:r>
              <a:rPr lang="en-US" baseline="0" dirty="0" err="1" smtClean="0"/>
              <a:t>cybergeddonists</a:t>
            </a:r>
            <a:r>
              <a:rPr lang="en-US" baseline="0" dirty="0" smtClean="0"/>
              <a:t> during </a:t>
            </a:r>
            <a:r>
              <a:rPr lang="en-US" baseline="0" dirty="0" err="1" smtClean="0"/>
              <a:t>MyDoom</a:t>
            </a:r>
            <a:r>
              <a:rPr lang="en-US" baseline="0" dirty="0" smtClean="0"/>
              <a:t> viral pandemic</a:t>
            </a:r>
          </a:p>
          <a:p>
            <a:r>
              <a:rPr lang="en-US" baseline="0" dirty="0" smtClean="0"/>
              <a:t>20th February 2004 15:20 GMT</a:t>
            </a:r>
          </a:p>
          <a:p>
            <a:endParaRPr lang="en-US" baseline="0" dirty="0" smtClean="0"/>
          </a:p>
          <a:p>
            <a:r>
              <a:rPr lang="en-US" baseline="0" dirty="0" smtClean="0"/>
              <a:t>Cyber atomic bomb (legitimate):</a:t>
            </a:r>
          </a:p>
          <a:p>
            <a:r>
              <a:rPr lang="en-US" baseline="0" dirty="0" smtClean="0"/>
              <a:t>http://www.scmagazine.com/cyber-warfare-the-next-cold-war/article/232568/2/</a:t>
            </a:r>
          </a:p>
          <a:p>
            <a:r>
              <a:rPr lang="en-US" baseline="0" dirty="0" smtClean="0"/>
              <a:t>April 02, 2012</a:t>
            </a:r>
          </a:p>
          <a:p>
            <a:r>
              <a:rPr lang="en-US" baseline="0" dirty="0" smtClean="0"/>
              <a:t>Toney Jennings, CEO of </a:t>
            </a:r>
            <a:r>
              <a:rPr lang="en-US" baseline="0" dirty="0" err="1" smtClean="0"/>
              <a:t>CoreTrace</a:t>
            </a:r>
            <a:r>
              <a:rPr lang="en-US" baseline="0" dirty="0" smtClean="0"/>
              <a:t>, adds that companies might have the equivalent of a “cyber atomic bomb” in the server that “is not doing anything bad today.” That bomb could be set off by an intruder at a later date, well after the initial breach took place.</a:t>
            </a:r>
          </a:p>
          <a:p>
            <a:endParaRPr lang="en-US" baseline="0" dirty="0" smtClean="0"/>
          </a:p>
          <a:p>
            <a:r>
              <a:rPr lang="en-US" baseline="0" dirty="0" smtClean="0"/>
              <a:t>This term was used to make fun of people long before:</a:t>
            </a:r>
          </a:p>
          <a:p>
            <a:r>
              <a:rPr lang="en-US" baseline="0" dirty="0" smtClean="0"/>
              <a:t>http://forums.newdoom.com/archive/index.php/t-12727.html</a:t>
            </a:r>
          </a:p>
          <a:p>
            <a:r>
              <a:rPr lang="en-US" baseline="0" dirty="0" smtClean="0"/>
              <a:t>March 26th, 2001</a:t>
            </a:r>
          </a:p>
          <a:p>
            <a:r>
              <a:rPr lang="en-US" baseline="0" dirty="0" smtClean="0"/>
              <a:t>http://www.wilderssecurity.com/archive/index.php/t-160316.html</a:t>
            </a:r>
          </a:p>
          <a:p>
            <a:r>
              <a:rPr lang="en-US" baseline="0" dirty="0" smtClean="0"/>
              <a:t>January 4th, 2007</a:t>
            </a:r>
          </a:p>
          <a:p>
            <a:endParaRPr lang="en-US" baseline="0" dirty="0" smtClean="0"/>
          </a:p>
          <a:p>
            <a:endParaRPr lang="en-US" baseline="0" dirty="0" smtClean="0"/>
          </a:p>
          <a:p>
            <a:r>
              <a:rPr lang="en-US" baseline="0" dirty="0" smtClean="0"/>
              <a:t>Bonus: Not war, but disaster related terms.</a:t>
            </a:r>
          </a:p>
          <a:p>
            <a:endParaRPr lang="en-US" baseline="0" dirty="0" smtClean="0"/>
          </a:p>
          <a:p>
            <a:r>
              <a:rPr lang="en-US" baseline="0" dirty="0" smtClean="0"/>
              <a:t>Cyber-</a:t>
            </a:r>
            <a:r>
              <a:rPr lang="en-US" baseline="0" dirty="0" err="1" smtClean="0"/>
              <a:t>chernobyl</a:t>
            </a:r>
            <a:r>
              <a:rPr lang="en-US" baseline="0" dirty="0" smtClean="0"/>
              <a:t>:</a:t>
            </a:r>
          </a:p>
          <a:p>
            <a:r>
              <a:rPr lang="en-US" baseline="0" dirty="0" smtClean="0"/>
              <a:t>http://www.scmagazine.com.au/Feature/261987,do-we-need-a-cyber-chernobyl.aspx</a:t>
            </a:r>
          </a:p>
          <a:p>
            <a:r>
              <a:rPr lang="en-US" baseline="0" dirty="0" smtClean="0"/>
              <a:t>Do we need a cyber-Chernobyl?</a:t>
            </a:r>
          </a:p>
          <a:p>
            <a:r>
              <a:rPr lang="en-US" baseline="0" dirty="0" smtClean="0"/>
              <a:t>By Lisa Myers on Jun 28, 2011 4:23 PM</a:t>
            </a:r>
          </a:p>
          <a:p>
            <a:endParaRPr lang="en-US" baseline="0" dirty="0" smtClean="0"/>
          </a:p>
          <a:p>
            <a:r>
              <a:rPr lang="en-US" baseline="0" dirty="0" smtClean="0"/>
              <a:t>Cyber Katrina:</a:t>
            </a:r>
          </a:p>
          <a:p>
            <a:r>
              <a:rPr lang="en-US" baseline="0" dirty="0" smtClean="0"/>
              <a:t>http://www.pcmag.com/article2/0,2817,1920908,00.asp</a:t>
            </a:r>
          </a:p>
          <a:p>
            <a:r>
              <a:rPr lang="en-US" baseline="0" dirty="0" smtClean="0"/>
              <a:t>U.S. Government to Put 'Cyber Katrina' to the Test</a:t>
            </a:r>
          </a:p>
          <a:p>
            <a:r>
              <a:rPr lang="en-US" baseline="0" dirty="0" smtClean="0"/>
              <a:t>By Paul F. Roberts</a:t>
            </a:r>
          </a:p>
          <a:p>
            <a:r>
              <a:rPr lang="en-US" baseline="0" dirty="0" smtClean="0"/>
              <a:t>February 7, 2006</a:t>
            </a:r>
          </a:p>
          <a:p>
            <a:r>
              <a:rPr lang="en-US" baseline="0" dirty="0" smtClean="0"/>
              <a:t>U.S. Government agencies are conducting electronic war games this week to test the government's ability to respond to the digital equivalent of Hurricane Katrina.</a:t>
            </a:r>
          </a:p>
          <a:p>
            <a:endParaRPr lang="en-US" baseline="0" dirty="0" smtClean="0"/>
          </a:p>
          <a:p>
            <a:r>
              <a:rPr lang="en-US" baseline="0" dirty="0" smtClean="0"/>
              <a:t>http://www.crowell.com/documents/Cyber-Tsunami-Digital-Pearl-Harbors-Cyber-Riptides-Swirling-Cybersecurity-Standards_OOPS2010.pdf</a:t>
            </a:r>
          </a:p>
          <a:p>
            <a:r>
              <a:rPr lang="en-US" baseline="0" dirty="0" smtClean="0"/>
              <a:t>2010-05-26: Cyber Tsunami 2.0: Digital Pearl Harbors, Cyber Riptides, &amp; Swirling Cybersecurity Standards</a:t>
            </a:r>
          </a:p>
        </p:txBody>
      </p:sp>
      <p:sp>
        <p:nvSpPr>
          <p:cNvPr id="4" name="Slide Number Placeholder 3"/>
          <p:cNvSpPr>
            <a:spLocks noGrp="1"/>
          </p:cNvSpPr>
          <p:nvPr>
            <p:ph type="sldNum" sz="quarter" idx="10"/>
          </p:nvPr>
        </p:nvSpPr>
        <p:spPr/>
        <p:txBody>
          <a:bodyPr/>
          <a:lstStyle/>
          <a:p>
            <a:fld id="{B54C46A4-C786-47A1-976E-94DD6A248F19}"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Sources:</a:t>
            </a:r>
          </a:p>
          <a:p>
            <a:r>
              <a:rPr lang="en-US" dirty="0" smtClean="0"/>
              <a:t>http://www.english.illinois.edu/maps/poets/g_l/levine/bombing.htm</a:t>
            </a:r>
          </a:p>
          <a:p>
            <a:r>
              <a:rPr lang="en-US" dirty="0" smtClean="0"/>
              <a:t>http://www.britannica.com/EBchecked/media/87911/Aftermath-of-the-atomic-bomb-strike-on-Hiroshima-Japan-August</a:t>
            </a:r>
          </a:p>
          <a:p>
            <a:r>
              <a:rPr lang="en-US" dirty="0" smtClean="0"/>
              <a:t>http://izismile.com/2011/04/16/frightening_hiroshima_and_nagasaki_atomic_bomb_pictures_49_pics.html</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Jan 1992: http://dwightmurphey-collectedwritings.info/BR18-Mosher.htm</a:t>
            </a:r>
          </a:p>
          <a:p>
            <a:endParaRPr lang="en-US" dirty="0" smtClean="0"/>
          </a:p>
          <a:p>
            <a:r>
              <a:rPr lang="en-US" dirty="0" smtClean="0"/>
              <a:t>June 1994: http://www.dtic.mil/cgi-bin/GetTRDoc?AD=ADA361082	</a:t>
            </a:r>
          </a:p>
          <a:p>
            <a:r>
              <a:rPr lang="en-US" dirty="0" smtClean="0"/>
              <a:t>DESIGNING, TESTING, AND USING COMMAND, CONTROL, COMMUNICATIONS, COMPUTERS, AND INTELLIGENCE (C4I) SYSTEMS: WHAT CAUSES THE DISCONNECTS AND WHAT CAN BE DONE ABOUT THEM? </a:t>
            </a:r>
          </a:p>
          <a:p>
            <a:r>
              <a:rPr lang="en-US" dirty="0" smtClean="0"/>
              <a:t>by JAMES E. ARMSTRONG JR. </a:t>
            </a:r>
          </a:p>
          <a:p>
            <a:r>
              <a:rPr lang="en-US" dirty="0" smtClean="0"/>
              <a:t>Lieutenant Colonel, United States Army </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 1994: Dec 1http://www.ctheory.net/articles.aspx?id=62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Cyberwar</a:t>
            </a:r>
            <a:r>
              <a:rPr lang="en-US" dirty="0" smtClean="0"/>
              <a:t>, God And Television: Interview with Paul </a:t>
            </a:r>
            <a:r>
              <a:rPr lang="en-US" dirty="0" err="1" smtClean="0"/>
              <a:t>Virilio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Sep 1995: http://www.airpower.au.af.mil/airchronicles/battle/chp6.html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short, it</a:t>
            </a:r>
            <a:r>
              <a:rPr lang="en-US" baseline="0" dirty="0" smtClean="0"/>
              <a:t> appears we can blame RAND for the term “</a:t>
            </a:r>
            <a:r>
              <a:rPr lang="en-US" baseline="0" dirty="0" err="1" smtClean="0"/>
              <a:t>cyberwar</a:t>
            </a:r>
            <a:r>
              <a:rPr lang="en-US" baseline="0" dirty="0" smtClean="0"/>
              <a:t>” and the resulting hype? The 2009 paper certainly offers some level-headed perspective, but still gets many things wrong. The book version of the paper uses a nuclear mushroom cloud on the cover, perpetuating the hype.</a:t>
            </a:r>
            <a:endParaRPr lang="en-US" dirty="0" smtClean="0"/>
          </a:p>
          <a:p>
            <a:endParaRPr lang="en-US" dirty="0" smtClean="0"/>
          </a:p>
          <a:p>
            <a:r>
              <a:rPr lang="en-US" dirty="0" smtClean="0"/>
              <a:t>http://www.rand.org/pubs/reprints/RP223.html</a:t>
            </a:r>
          </a:p>
          <a:p>
            <a:r>
              <a:rPr lang="en-US" dirty="0" smtClean="0"/>
              <a:t>Cyberwar is Coming!</a:t>
            </a:r>
          </a:p>
          <a:p>
            <a:r>
              <a:rPr lang="en-US" dirty="0" smtClean="0"/>
              <a:t>By John </a:t>
            </a:r>
            <a:r>
              <a:rPr lang="en-US" dirty="0" err="1" smtClean="0"/>
              <a:t>Arquilla</a:t>
            </a:r>
            <a:r>
              <a:rPr lang="en-US" dirty="0" smtClean="0"/>
              <a:t>, David </a:t>
            </a:r>
            <a:r>
              <a:rPr lang="en-US" dirty="0" err="1" smtClean="0"/>
              <a:t>Ronfeldt</a:t>
            </a:r>
            <a:endParaRPr lang="en-US" dirty="0" smtClean="0"/>
          </a:p>
          <a:p>
            <a:r>
              <a:rPr lang="en-US" dirty="0" smtClean="0"/>
              <a:t>“We offer a distinction between what we call “</a:t>
            </a:r>
            <a:r>
              <a:rPr lang="en-US" dirty="0" err="1" smtClean="0"/>
              <a:t>netwar</a:t>
            </a:r>
            <a:r>
              <a:rPr lang="en-US" dirty="0" smtClean="0"/>
              <a:t>”—societal-level ideational conflicts waged in part through </a:t>
            </a:r>
            <a:r>
              <a:rPr lang="en-US" dirty="0" err="1" smtClean="0"/>
              <a:t>internetted</a:t>
            </a:r>
            <a:r>
              <a:rPr lang="en-US" dirty="0" smtClean="0"/>
              <a:t> modes of communication—and “</a:t>
            </a:r>
            <a:r>
              <a:rPr lang="en-US" dirty="0" err="1" smtClean="0"/>
              <a:t>cyberwar</a:t>
            </a:r>
            <a:r>
              <a:rPr lang="en-US" dirty="0" smtClean="0"/>
              <a:t>” at the military level.  These terms are admittedly novel, and better ones may yet be devised.”</a:t>
            </a:r>
          </a:p>
          <a:p>
            <a:r>
              <a:rPr lang="en-US" dirty="0" smtClean="0"/>
              <a:t>“While both </a:t>
            </a:r>
            <a:r>
              <a:rPr lang="en-US" dirty="0" err="1" smtClean="0"/>
              <a:t>netwar</a:t>
            </a:r>
            <a:r>
              <a:rPr lang="en-US" dirty="0" smtClean="0"/>
              <a:t> and </a:t>
            </a:r>
            <a:r>
              <a:rPr lang="en-US" dirty="0" err="1" smtClean="0"/>
              <a:t>cyberwar</a:t>
            </a:r>
            <a:r>
              <a:rPr lang="en-US" dirty="0" smtClean="0"/>
              <a:t> revolve around information and communications matters, at a deeper level they are forms of war about “knowledge”—about who knows what, when, where, and why, and about how secure a society or a military is regarding its knowledge of itself and its adversaries.”</a:t>
            </a:r>
          </a:p>
          <a:p>
            <a:endParaRPr lang="en-US" dirty="0" smtClean="0"/>
          </a:p>
          <a:p>
            <a:r>
              <a:rPr lang="en-US" dirty="0" smtClean="0"/>
              <a:t>http://www.rand.org/pubs/monographs/MG877.html</a:t>
            </a:r>
          </a:p>
          <a:p>
            <a:r>
              <a:rPr lang="en-US" dirty="0" err="1" smtClean="0"/>
              <a:t>Cyberdeterrence</a:t>
            </a:r>
            <a:r>
              <a:rPr lang="en-US" dirty="0" smtClean="0"/>
              <a:t> and Cyberwar</a:t>
            </a:r>
          </a:p>
          <a:p>
            <a:r>
              <a:rPr lang="en-US" dirty="0" smtClean="0"/>
              <a:t>By Martin C. </a:t>
            </a:r>
            <a:r>
              <a:rPr lang="en-US" dirty="0" err="1" smtClean="0"/>
              <a:t>Libicki</a:t>
            </a:r>
            <a:endParaRPr lang="en-US" dirty="0" smtClean="0"/>
          </a:p>
          <a:p>
            <a:endParaRPr lang="en-US" dirty="0" smtClean="0"/>
          </a:p>
          <a:p>
            <a:r>
              <a:rPr lang="en-US" dirty="0" smtClean="0"/>
              <a:t>Quote from:</a:t>
            </a:r>
          </a:p>
          <a:p>
            <a:r>
              <a:rPr lang="en-US" dirty="0" smtClean="0"/>
              <a:t>Cyberwar Is Already Upon Us</a:t>
            </a:r>
          </a:p>
          <a:p>
            <a:r>
              <a:rPr lang="en-US" dirty="0" smtClean="0"/>
              <a:t>http://www.foreignpolicy.com/articles/2012/02/27/cyberwar_is_already_upon_us</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incomplete list of “Cyberwar” books:</a:t>
            </a:r>
          </a:p>
          <a:p>
            <a:endParaRPr lang="en-US" dirty="0" smtClean="0"/>
          </a:p>
          <a:p>
            <a:r>
              <a:rPr lang="en-US" dirty="0" err="1" smtClean="0"/>
              <a:t>Cyberwars</a:t>
            </a:r>
            <a:r>
              <a:rPr lang="en-US" dirty="0" smtClean="0"/>
              <a:t>: Espionage on the Internet</a:t>
            </a:r>
          </a:p>
          <a:p>
            <a:r>
              <a:rPr lang="en-US" dirty="0" smtClean="0"/>
              <a:t>by Jean </a:t>
            </a:r>
            <a:r>
              <a:rPr lang="en-US" dirty="0" err="1" smtClean="0"/>
              <a:t>Guisnel</a:t>
            </a:r>
            <a:r>
              <a:rPr lang="en-US" dirty="0" smtClean="0"/>
              <a:t>, Winn </a:t>
            </a:r>
            <a:r>
              <a:rPr lang="en-US" dirty="0" err="1" smtClean="0"/>
              <a:t>Schwartau</a:t>
            </a:r>
            <a:r>
              <a:rPr lang="en-US" dirty="0" smtClean="0"/>
              <a:t> (Foreword by), </a:t>
            </a:r>
            <a:r>
              <a:rPr lang="en-US" dirty="0" err="1" smtClean="0"/>
              <a:t>Gui</a:t>
            </a:r>
            <a:r>
              <a:rPr lang="en-US" dirty="0" smtClean="0"/>
              <a:t> </a:t>
            </a:r>
            <a:r>
              <a:rPr lang="en-US" dirty="0" err="1" smtClean="0"/>
              <a:t>Masai</a:t>
            </a:r>
            <a:r>
              <a:rPr lang="en-US" dirty="0" smtClean="0"/>
              <a:t> (Translator)</a:t>
            </a:r>
          </a:p>
          <a:p>
            <a:endParaRPr lang="en-US" dirty="0" smtClean="0"/>
          </a:p>
          <a:p>
            <a:r>
              <a:rPr lang="en-US" dirty="0" smtClean="0"/>
              <a:t>Surviving Cyber War</a:t>
            </a:r>
          </a:p>
          <a:p>
            <a:r>
              <a:rPr lang="en-US" dirty="0" smtClean="0"/>
              <a:t>by Richard </a:t>
            </a:r>
            <a:r>
              <a:rPr lang="en-US" dirty="0" err="1" smtClean="0"/>
              <a:t>Stiennon</a:t>
            </a:r>
            <a:endParaRPr lang="en-US" dirty="0" smtClean="0"/>
          </a:p>
          <a:p>
            <a:endParaRPr lang="en-US" dirty="0" smtClean="0"/>
          </a:p>
          <a:p>
            <a:r>
              <a:rPr lang="en-US" dirty="0" err="1" smtClean="0"/>
              <a:t>Cyberdeterrence</a:t>
            </a:r>
            <a:r>
              <a:rPr lang="en-US" dirty="0" smtClean="0"/>
              <a:t> and Cyberwar </a:t>
            </a:r>
          </a:p>
          <a:p>
            <a:r>
              <a:rPr lang="en-US" dirty="0" smtClean="0"/>
              <a:t>by Martin C. </a:t>
            </a:r>
            <a:r>
              <a:rPr lang="en-US" dirty="0" err="1" smtClean="0"/>
              <a:t>Libicki</a:t>
            </a:r>
            <a:endParaRPr lang="en-US" dirty="0" smtClean="0"/>
          </a:p>
          <a:p>
            <a:endParaRPr lang="en-US" dirty="0" smtClean="0"/>
          </a:p>
          <a:p>
            <a:r>
              <a:rPr lang="en-US" dirty="0" smtClean="0"/>
              <a:t>Cyberwar and Information Warfare</a:t>
            </a:r>
          </a:p>
          <a:p>
            <a:r>
              <a:rPr lang="en-US" dirty="0" smtClean="0"/>
              <a:t>by Daniel </a:t>
            </a:r>
            <a:r>
              <a:rPr lang="en-US" dirty="0" err="1" smtClean="0"/>
              <a:t>Ventre</a:t>
            </a:r>
            <a:endParaRPr lang="en-US" dirty="0" smtClean="0"/>
          </a:p>
          <a:p>
            <a:endParaRPr lang="en-US" dirty="0" smtClean="0"/>
          </a:p>
          <a:p>
            <a:r>
              <a:rPr lang="en-US" dirty="0" err="1" smtClean="0"/>
              <a:t>Hacktivism</a:t>
            </a:r>
            <a:r>
              <a:rPr lang="en-US" dirty="0" smtClean="0"/>
              <a:t> and </a:t>
            </a:r>
            <a:r>
              <a:rPr lang="en-US" dirty="0" err="1" smtClean="0"/>
              <a:t>Cyberwars</a:t>
            </a:r>
            <a:endParaRPr lang="en-US" dirty="0" smtClean="0"/>
          </a:p>
          <a:p>
            <a:r>
              <a:rPr lang="en-US" dirty="0" smtClean="0"/>
              <a:t>by Tim Jordan, Paul A. Taylor</a:t>
            </a:r>
          </a:p>
          <a:p>
            <a:endParaRPr lang="en-US" dirty="0" smtClean="0"/>
          </a:p>
          <a:p>
            <a:r>
              <a:rPr lang="en-US" dirty="0" smtClean="0"/>
              <a:t>Cyberwar, </a:t>
            </a:r>
            <a:r>
              <a:rPr lang="en-US" dirty="0" err="1" smtClean="0"/>
              <a:t>Cyberterror</a:t>
            </a:r>
            <a:r>
              <a:rPr lang="en-US" dirty="0" smtClean="0"/>
              <a:t>, Cybercrime</a:t>
            </a:r>
          </a:p>
          <a:p>
            <a:r>
              <a:rPr lang="en-US" dirty="0" smtClean="0"/>
              <a:t>by Julie E </a:t>
            </a:r>
            <a:r>
              <a:rPr lang="en-US" dirty="0" err="1" smtClean="0"/>
              <a:t>Mehan</a:t>
            </a:r>
            <a:endParaRPr lang="en-US" dirty="0" smtClean="0"/>
          </a:p>
          <a:p>
            <a:endParaRPr lang="en-US" dirty="0" smtClean="0"/>
          </a:p>
          <a:p>
            <a:r>
              <a:rPr lang="en-US" dirty="0" smtClean="0"/>
              <a:t>Cyberwar: Point. Click. Destroy</a:t>
            </a:r>
          </a:p>
          <a:p>
            <a:r>
              <a:rPr lang="en-US" dirty="0" smtClean="0"/>
              <a:t>by </a:t>
            </a:r>
            <a:r>
              <a:rPr lang="en-US" dirty="0" err="1" smtClean="0"/>
              <a:t>Francha</a:t>
            </a:r>
            <a:r>
              <a:rPr lang="en-US" dirty="0" smtClean="0"/>
              <a:t> </a:t>
            </a:r>
            <a:r>
              <a:rPr lang="en-US" dirty="0" err="1" smtClean="0"/>
              <a:t>Roffe</a:t>
            </a:r>
            <a:r>
              <a:rPr lang="en-US" dirty="0" smtClean="0"/>
              <a:t> </a:t>
            </a:r>
            <a:r>
              <a:rPr lang="en-US" dirty="0" err="1" smtClean="0"/>
              <a:t>Menhard</a:t>
            </a:r>
            <a:endParaRPr lang="en-US" dirty="0" smtClean="0"/>
          </a:p>
          <a:p>
            <a:endParaRPr lang="en-US" dirty="0" smtClean="0"/>
          </a:p>
          <a:p>
            <a:r>
              <a:rPr lang="en-US" dirty="0" smtClean="0"/>
              <a:t>Cyberwar, </a:t>
            </a:r>
            <a:r>
              <a:rPr lang="en-US" dirty="0" err="1" smtClean="0"/>
              <a:t>Netwar</a:t>
            </a:r>
            <a:r>
              <a:rPr lang="en-US" dirty="0" smtClean="0"/>
              <a:t> And The Revolution In Military Affairs</a:t>
            </a:r>
          </a:p>
          <a:p>
            <a:r>
              <a:rPr lang="en-US" dirty="0" smtClean="0"/>
              <a:t>by Edward F. </a:t>
            </a:r>
            <a:r>
              <a:rPr lang="en-US" dirty="0" err="1" smtClean="0"/>
              <a:t>Halpin</a:t>
            </a:r>
            <a:r>
              <a:rPr lang="en-US" dirty="0" smtClean="0"/>
              <a:t>, </a:t>
            </a:r>
            <a:r>
              <a:rPr lang="en-US" dirty="0" err="1" smtClean="0"/>
              <a:t>Philippa</a:t>
            </a:r>
            <a:r>
              <a:rPr lang="en-US" dirty="0" smtClean="0"/>
              <a:t> </a:t>
            </a:r>
            <a:r>
              <a:rPr lang="en-US" dirty="0" err="1" smtClean="0"/>
              <a:t>Trevorrow</a:t>
            </a:r>
            <a:r>
              <a:rPr lang="en-US" dirty="0" smtClean="0"/>
              <a:t> (Editor), David Webb (Editor), Steve Wright (Editor)</a:t>
            </a:r>
          </a:p>
          <a:p>
            <a:endParaRPr lang="en-US" dirty="0" smtClean="0"/>
          </a:p>
          <a:p>
            <a:r>
              <a:rPr lang="en-US" dirty="0" err="1" smtClean="0"/>
              <a:t>Cyberwar-Netwar</a:t>
            </a:r>
            <a:r>
              <a:rPr lang="en-US" dirty="0" smtClean="0"/>
              <a:t> - Security in the Information Age </a:t>
            </a:r>
          </a:p>
          <a:p>
            <a:r>
              <a:rPr lang="en-US" dirty="0" smtClean="0"/>
              <a:t>by Fernando Duarte </a:t>
            </a:r>
            <a:r>
              <a:rPr lang="en-US" dirty="0" err="1" smtClean="0"/>
              <a:t>Carvalho</a:t>
            </a:r>
            <a:r>
              <a:rPr lang="en-US" dirty="0" smtClean="0"/>
              <a:t> (Editor), Eduardo </a:t>
            </a:r>
            <a:r>
              <a:rPr lang="en-US" dirty="0" err="1" smtClean="0"/>
              <a:t>Mateus</a:t>
            </a:r>
            <a:r>
              <a:rPr lang="en-US" dirty="0" smtClean="0"/>
              <a:t> </a:t>
            </a:r>
            <a:r>
              <a:rPr lang="en-US" dirty="0" err="1" smtClean="0"/>
              <a:t>da</a:t>
            </a:r>
            <a:r>
              <a:rPr lang="en-US" dirty="0" smtClean="0"/>
              <a:t> Silva, Eduardo </a:t>
            </a:r>
            <a:r>
              <a:rPr lang="en-US" dirty="0" err="1" smtClean="0"/>
              <a:t>Mateus</a:t>
            </a:r>
            <a:r>
              <a:rPr lang="en-US" dirty="0" smtClean="0"/>
              <a:t> </a:t>
            </a:r>
            <a:r>
              <a:rPr lang="en-US" dirty="0" err="1" smtClean="0"/>
              <a:t>da</a:t>
            </a:r>
            <a:r>
              <a:rPr lang="en-US" dirty="0" smtClean="0"/>
              <a:t> Silva (Editor), Eduardo </a:t>
            </a:r>
            <a:r>
              <a:rPr lang="en-US" dirty="0" err="1" smtClean="0"/>
              <a:t>Mateus</a:t>
            </a:r>
            <a:r>
              <a:rPr lang="en-US" dirty="0" smtClean="0"/>
              <a:t> </a:t>
            </a:r>
            <a:r>
              <a:rPr lang="en-US" dirty="0" err="1" smtClean="0"/>
              <a:t>da</a:t>
            </a:r>
            <a:r>
              <a:rPr lang="en-US" dirty="0" smtClean="0"/>
              <a:t> Silva (Editor) </a:t>
            </a:r>
          </a:p>
          <a:p>
            <a:endParaRPr lang="en-US" dirty="0" smtClean="0"/>
          </a:p>
          <a:p>
            <a:r>
              <a:rPr lang="en-US" dirty="0" smtClean="0"/>
              <a:t>Cyberwar: Security, Strategy, and Conflict in the Information Age </a:t>
            </a:r>
          </a:p>
          <a:p>
            <a:r>
              <a:rPr lang="en-US" dirty="0" smtClean="0"/>
              <a:t>by Alan D. </a:t>
            </a:r>
            <a:r>
              <a:rPr lang="en-US" dirty="0" err="1" smtClean="0"/>
              <a:t>Campen</a:t>
            </a:r>
            <a:r>
              <a:rPr lang="en-US" dirty="0" smtClean="0"/>
              <a:t> (Editor), Douglas H. Dearth, Douglas H. Dearth (Editor), R. Thomas Gooden (Editor), Douglas H. Dearth (Editor) </a:t>
            </a:r>
          </a:p>
          <a:p>
            <a:endParaRPr lang="en-US" dirty="0" smtClean="0"/>
          </a:p>
          <a:p>
            <a:r>
              <a:rPr lang="en-US" dirty="0" smtClean="0"/>
              <a:t>Battlefield of the Future: 21st Century Warfare Issues - Air Theory for the 21st Century, Cyberwar, Biological Weapons and Germ Warfare, New-Era Warfare</a:t>
            </a:r>
          </a:p>
          <a:p>
            <a:r>
              <a:rPr lang="en-US" dirty="0" smtClean="0"/>
              <a:t>by Progressive Management</a:t>
            </a:r>
          </a:p>
          <a:p>
            <a:endParaRPr lang="en-US" dirty="0" smtClean="0"/>
          </a:p>
          <a:p>
            <a:r>
              <a:rPr lang="en-US" dirty="0" smtClean="0"/>
              <a:t>Cyberwar 3.0: Human Factors in Information Operations and Future Conflict</a:t>
            </a:r>
          </a:p>
          <a:p>
            <a:r>
              <a:rPr lang="en-US" dirty="0" smtClean="0"/>
              <a:t>by Alan D. </a:t>
            </a:r>
            <a:r>
              <a:rPr lang="en-US" dirty="0" err="1" smtClean="0"/>
              <a:t>Campen</a:t>
            </a:r>
            <a:r>
              <a:rPr lang="en-US" dirty="0" smtClean="0"/>
              <a:t>, Douglas H. Dearth (Editor)</a:t>
            </a:r>
          </a:p>
          <a:p>
            <a:endParaRPr lang="en-US" dirty="0" smtClean="0"/>
          </a:p>
          <a:p>
            <a:r>
              <a:rPr lang="en-US" dirty="0" err="1" smtClean="0"/>
              <a:t>Cyberpower</a:t>
            </a:r>
            <a:r>
              <a:rPr lang="en-US" dirty="0" smtClean="0"/>
              <a:t> and National Security</a:t>
            </a:r>
          </a:p>
          <a:p>
            <a:r>
              <a:rPr lang="en-US" dirty="0" smtClean="0"/>
              <a:t>Edited by Franklin D. Kramer, Stuart H. Starr and Larry Wentz </a:t>
            </a:r>
          </a:p>
          <a:p>
            <a:endParaRPr lang="en-US" dirty="0" smtClean="0"/>
          </a:p>
          <a:p>
            <a:r>
              <a:rPr lang="en-US" dirty="0" smtClean="0"/>
              <a:t>Cyber Warfare: Techniques, Tactics and Tools for Security Practitioners </a:t>
            </a:r>
          </a:p>
          <a:p>
            <a:r>
              <a:rPr lang="en-US" dirty="0" smtClean="0"/>
              <a:t>by Jason </a:t>
            </a:r>
            <a:r>
              <a:rPr lang="en-US" dirty="0" err="1" smtClean="0"/>
              <a:t>Andress</a:t>
            </a:r>
            <a:r>
              <a:rPr lang="en-US" dirty="0" smtClean="0"/>
              <a:t> and Steve </a:t>
            </a:r>
            <a:r>
              <a:rPr lang="en-US" dirty="0" err="1" smtClean="0"/>
              <a:t>Winterfeld</a:t>
            </a:r>
            <a:endParaRPr lang="en-US" dirty="0" smtClean="0"/>
          </a:p>
          <a:p>
            <a:endParaRPr lang="en-US" dirty="0" smtClean="0"/>
          </a:p>
          <a:p>
            <a:r>
              <a:rPr lang="en-US" dirty="0" smtClean="0"/>
              <a:t>Inside Cyber Warfare: Mapping the Cyber Underworld </a:t>
            </a:r>
          </a:p>
          <a:p>
            <a:r>
              <a:rPr lang="en-US" dirty="0" smtClean="0"/>
              <a:t>by Jeffrey Carr (Dec 22, 2009) </a:t>
            </a:r>
          </a:p>
          <a:p>
            <a:endParaRPr lang="en-US" dirty="0" smtClean="0"/>
          </a:p>
          <a:p>
            <a:r>
              <a:rPr lang="en-US" dirty="0" smtClean="0"/>
              <a:t>Cyberwar, Real and Imagined (World Politics Review Features) </a:t>
            </a:r>
          </a:p>
          <a:p>
            <a:r>
              <a:rPr lang="en-US" dirty="0" smtClean="0"/>
              <a:t>by World Politics Review, Mike Cronin, Chris C. </a:t>
            </a:r>
            <a:r>
              <a:rPr lang="en-US" dirty="0" err="1" smtClean="0"/>
              <a:t>Demchak</a:t>
            </a:r>
            <a:r>
              <a:rPr lang="en-US" dirty="0" smtClean="0"/>
              <a:t> and John B. Sheldon (Apr 19, 2011) </a:t>
            </a:r>
          </a:p>
          <a:p>
            <a:endParaRPr lang="en-US" dirty="0" smtClean="0"/>
          </a:p>
          <a:p>
            <a:r>
              <a:rPr lang="en-US" dirty="0" smtClean="0"/>
              <a:t>Cyberwar </a:t>
            </a:r>
          </a:p>
          <a:p>
            <a:r>
              <a:rPr lang="en-US" dirty="0" smtClean="0"/>
              <a:t>by Thomas Beer (2005) </a:t>
            </a:r>
          </a:p>
          <a:p>
            <a:endParaRPr lang="en-US" dirty="0" smtClean="0"/>
          </a:p>
          <a:p>
            <a:r>
              <a:rPr lang="en-US" dirty="0" smtClean="0"/>
              <a:t>Cyberwar </a:t>
            </a:r>
          </a:p>
          <a:p>
            <a:r>
              <a:rPr lang="en-US" dirty="0" smtClean="0"/>
              <a:t>by </a:t>
            </a:r>
            <a:r>
              <a:rPr lang="en-US" dirty="0" err="1" smtClean="0"/>
              <a:t>Sandro</a:t>
            </a:r>
            <a:r>
              <a:rPr lang="en-US" dirty="0" smtClean="0"/>
              <a:t> </a:t>
            </a:r>
            <a:r>
              <a:rPr lang="en-US" dirty="0" err="1" smtClean="0"/>
              <a:t>Gaycken</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lot of this is based on incomplete or missing definitions</a:t>
            </a:r>
            <a:r>
              <a:rPr lang="en-US" baseline="0" dirty="0" smtClean="0"/>
              <a:t> of </a:t>
            </a:r>
            <a:r>
              <a:rPr lang="en-US" baseline="0" dirty="0" err="1" smtClean="0"/>
              <a:t>Cyberwar</a:t>
            </a:r>
            <a:r>
              <a:rPr lang="en-US" baseline="0" dirty="0" smtClean="0"/>
              <a:t>. It is amazing how many people will present or write on the topic, without even clearly defining it.</a:t>
            </a:r>
            <a:endParaRPr lang="en-US" dirty="0" smtClean="0"/>
          </a:p>
          <a:p>
            <a:endParaRPr lang="en-US" dirty="0" smtClean="0"/>
          </a:p>
          <a:p>
            <a:r>
              <a:rPr lang="en-US" dirty="0" smtClean="0"/>
              <a:t>Cyber Warfare Officers:</a:t>
            </a:r>
          </a:p>
          <a:p>
            <a:r>
              <a:rPr lang="en-US" dirty="0" smtClean="0"/>
              <a:t>http://www.linkedin.com/pub/stan-nolen-cissp-pmp/5/4a6/a07</a:t>
            </a:r>
          </a:p>
          <a:p>
            <a:r>
              <a:rPr lang="en-US" dirty="0" smtClean="0"/>
              <a:t>http://www.linkedin.com/pub/michael-connor/38/b17/74b</a:t>
            </a:r>
          </a:p>
          <a:p>
            <a:r>
              <a:rPr lang="en-US" dirty="0" smtClean="0"/>
              <a:t>http://www.linkedin.com/pub/patrick-king/41/24b/901</a:t>
            </a:r>
          </a:p>
          <a:p>
            <a:r>
              <a:rPr lang="en-US" dirty="0" smtClean="0"/>
              <a:t>http://www.linkedin.com/pub/kenny-carmichael/55/161/3b5</a:t>
            </a:r>
          </a:p>
          <a:p>
            <a:r>
              <a:rPr lang="en-US" dirty="0" smtClean="0"/>
              <a:t>http://www.linkedin.com/pub/colin-david-leslie-winwood/24/825/389</a:t>
            </a:r>
          </a:p>
          <a:p>
            <a:r>
              <a:rPr lang="en-US" dirty="0" smtClean="0"/>
              <a:t>http://www.linkedin.com/in/roberthutson</a:t>
            </a:r>
          </a:p>
          <a:p>
            <a:r>
              <a:rPr lang="en-US" dirty="0" smtClean="0"/>
              <a:t>http://www.linkedin.com/pub/paul-graham/38/179/324</a:t>
            </a:r>
          </a:p>
          <a:p>
            <a:r>
              <a:rPr lang="en-US" dirty="0" smtClean="0"/>
              <a:t>http://www.linkedin.com/pub/alex-riseborough/21/743/62a</a:t>
            </a:r>
          </a:p>
          <a:p>
            <a:r>
              <a:rPr lang="en-US" dirty="0" smtClean="0"/>
              <a:t>http://www.linkedin.com/pub/frank-kostenko/7/bb/8ab</a:t>
            </a:r>
          </a:p>
          <a:p>
            <a:r>
              <a:rPr lang="en-US" dirty="0" smtClean="0"/>
              <a:t>http://www.linkedin.com/pub/robert-littleton-mba-mpm-pmp/10/b1/aa6</a:t>
            </a:r>
          </a:p>
          <a:p>
            <a:r>
              <a:rPr lang="en-US" dirty="0" smtClean="0"/>
              <a:t>http://www.linkedin.com/pub/walt-fee/3b/42/6a3</a:t>
            </a:r>
          </a:p>
          <a:p>
            <a:r>
              <a:rPr lang="en-US" dirty="0" smtClean="0"/>
              <a:t>http://www.linkedin.com/pub/chris-murphy/7/463/687</a:t>
            </a:r>
          </a:p>
          <a:p>
            <a:r>
              <a:rPr lang="en-US" dirty="0" smtClean="0"/>
              <a:t>http://www.linkedin.com/pub/ryan-young/6/8a8/b79</a:t>
            </a:r>
          </a:p>
          <a:p>
            <a:r>
              <a:rPr lang="en-US" dirty="0" smtClean="0"/>
              <a:t>http://www.linkedin.com/pub/john-roehl/29/79a/499</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a:t>
            </a:r>
          </a:p>
          <a:p>
            <a:r>
              <a:rPr lang="en-US" dirty="0" smtClean="0"/>
              <a:t>From Rand's whitepaper on </a:t>
            </a:r>
            <a:r>
              <a:rPr lang="en-US" dirty="0" err="1" smtClean="0"/>
              <a:t>Cyberwarfare</a:t>
            </a:r>
            <a:r>
              <a:rPr lang="en-US" dirty="0" smtClean="0"/>
              <a:t> (pg. 73):</a:t>
            </a:r>
          </a:p>
          <a:p>
            <a:r>
              <a:rPr lang="en-US" dirty="0" smtClean="0"/>
              <a:t>http://www.rand.org/pubs/monographs/2009/RAND_MG877.pdf</a:t>
            </a:r>
          </a:p>
          <a:p>
            <a:r>
              <a:rPr lang="en-US" dirty="0" smtClean="0"/>
              <a:t>      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Oh. These are just the Cyberwar talks from DEFCON 18.</a:t>
            </a:r>
          </a:p>
          <a:p>
            <a:endParaRPr lang="en-US" dirty="0" smtClean="0"/>
          </a:p>
          <a:p>
            <a:r>
              <a:rPr lang="en-US" dirty="0" err="1" smtClean="0"/>
              <a:t>Cyberwar</a:t>
            </a:r>
            <a:r>
              <a:rPr lang="en-US" dirty="0" smtClean="0"/>
              <a:t>: using </a:t>
            </a:r>
            <a:r>
              <a:rPr lang="en-US" smtClean="0"/>
              <a:t>the techniques </a:t>
            </a:r>
            <a:r>
              <a:rPr lang="en-US" dirty="0" smtClean="0"/>
              <a:t>and</a:t>
            </a:r>
            <a:r>
              <a:rPr lang="en-US" baseline="0" dirty="0" smtClean="0"/>
              <a:t> tactics of APT’s in Penetration Tests by Joe McCray</a:t>
            </a:r>
            <a:endParaRPr lang="en-US" dirty="0" smtClean="0"/>
          </a:p>
          <a:p>
            <a:r>
              <a:rPr lang="en-US" dirty="0" smtClean="0"/>
              <a:t>http://2012.brucon.org/index.php/Training_Cyberwar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to say that Tzu cannot be applied meaningfully to </a:t>
            </a:r>
            <a:r>
              <a:rPr lang="en-US" dirty="0" err="1" smtClean="0"/>
              <a:t>Cyberwar</a:t>
            </a:r>
            <a:r>
              <a:rPr lang="en-US" dirty="0" smtClean="0"/>
              <a:t>, just that almost everyone trying does</a:t>
            </a:r>
            <a:r>
              <a:rPr lang="en-US" baseline="0" dirty="0" smtClean="0"/>
              <a:t> so in a half-assed shallow manner.</a:t>
            </a:r>
            <a:endParaRPr lang="en-US" dirty="0" smtClean="0"/>
          </a:p>
          <a:p>
            <a:endParaRPr lang="en-US" dirty="0" smtClean="0"/>
          </a:p>
          <a:p>
            <a:r>
              <a:rPr lang="en-US" dirty="0" smtClean="0"/>
              <a:t>http://attrition.org/security/rants/fsck_sun_tzu/</a:t>
            </a:r>
          </a:p>
          <a:p>
            <a:r>
              <a:rPr lang="en-US" b="0" dirty="0" err="1" smtClean="0"/>
              <a:t>InfoSec</a:t>
            </a:r>
            <a:r>
              <a:rPr lang="en-US" b="0" dirty="0" smtClean="0"/>
              <a:t>, Sun Tzu and the Art of Whore</a:t>
            </a:r>
          </a:p>
          <a:p>
            <a:r>
              <a:rPr lang="en-US" b="0" dirty="0" smtClean="0"/>
              <a:t>Fri Jul 2 14:42:30 CDT 2010</a:t>
            </a:r>
          </a:p>
          <a:p>
            <a:r>
              <a:rPr lang="en-US" b="0" dirty="0" err="1" smtClean="0"/>
              <a:t>swtornio</a:t>
            </a:r>
            <a:r>
              <a:rPr lang="en-US" b="0" dirty="0" smtClean="0"/>
              <a:t> &amp; </a:t>
            </a:r>
            <a:r>
              <a:rPr lang="en-US" b="0" dirty="0" err="1" smtClean="0"/>
              <a:t>jericho</a:t>
            </a:r>
            <a:endParaRPr lang="en-US" b="0" dirty="0" smtClean="0"/>
          </a:p>
          <a:p>
            <a:endParaRPr lang="en-US" b="0" dirty="0" smtClean="0"/>
          </a:p>
          <a:p>
            <a:r>
              <a:rPr lang="en-US" b="0" dirty="0" smtClean="0"/>
              <a:t>Graphic by </a:t>
            </a:r>
            <a:r>
              <a:rPr lang="en-US" b="0" dirty="0" err="1" smtClean="0"/>
              <a:t>Lyger</a:t>
            </a:r>
            <a:endParaRPr lang="en-US" b="0"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eaLnBrk="1" hangingPunct="1">
              <a:spcBef>
                <a:spcPct val="0"/>
              </a:spcBef>
            </a:pPr>
            <a:r>
              <a:rPr lang="en-US" dirty="0" smtClean="0">
                <a:ea typeface="MS PGothic" pitchFamily="34" charset="-128"/>
              </a:rPr>
              <a:t>Who are we? Just two guys that observe and think about random topics. Just like we aren’t Anonymous, we’re not</a:t>
            </a:r>
            <a:r>
              <a:rPr lang="en-US" baseline="0" dirty="0" smtClean="0">
                <a:ea typeface="MS PGothic" pitchFamily="34" charset="-128"/>
              </a:rPr>
              <a:t> experts either, </a:t>
            </a:r>
            <a:r>
              <a:rPr lang="en-US" dirty="0" smtClean="0"/>
              <a:t>and that may be a good thing!</a:t>
            </a:r>
            <a:endParaRPr lang="en-US" baseline="0" dirty="0" smtClean="0">
              <a:ea typeface="MS PGothic" pitchFamily="34" charset="-128"/>
            </a:endParaRPr>
          </a:p>
        </p:txBody>
      </p:sp>
      <p:sp>
        <p:nvSpPr>
          <p:cNvPr id="17411" name="Slide Number Placeholder 3"/>
          <p:cNvSpPr>
            <a:spLocks noGrp="1"/>
          </p:cNvSpPr>
          <p:nvPr>
            <p:ph type="sldNum" sz="quarter" idx="5"/>
          </p:nvPr>
        </p:nvSpPr>
        <p:spPr bwMode="auto">
          <a:noFill/>
          <a:ln>
            <a:miter lim="800000"/>
            <a:headEnd/>
            <a:tailEnd/>
          </a:ln>
        </p:spPr>
        <p:txBody>
          <a:bodyPr/>
          <a:lstStyle/>
          <a:p>
            <a:pPr>
              <a:tabLst>
                <a:tab pos="723900" algn="l"/>
                <a:tab pos="1447800" algn="l"/>
                <a:tab pos="2171700" algn="l"/>
                <a:tab pos="2895600" algn="l"/>
              </a:tabLst>
            </a:pPr>
            <a:fld id="{87E84E90-5503-4271-8315-92DAFA5C9DE0}" type="slidenum">
              <a:rPr lang="en-US" sz="1400" smtClean="0">
                <a:solidFill>
                  <a:srgbClr val="000000"/>
                </a:solidFill>
                <a:latin typeface="Times New Roman" pitchFamily="18" charset="0"/>
                <a:ea typeface="MS PGothic" pitchFamily="34" charset="-128"/>
              </a:rPr>
              <a:pPr>
                <a:tabLst>
                  <a:tab pos="723900" algn="l"/>
                  <a:tab pos="1447800" algn="l"/>
                  <a:tab pos="2171700" algn="l"/>
                  <a:tab pos="2895600" algn="l"/>
                </a:tabLst>
              </a:pPr>
              <a:t>2</a:t>
            </a:fld>
            <a:endParaRPr lang="en-US" sz="1400" smtClean="0">
              <a:solidFill>
                <a:srgbClr val="000000"/>
              </a:solidFill>
              <a:latin typeface="Times New Roman" pitchFamily="18" charset="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Watch #</a:t>
            </a:r>
            <a:r>
              <a:rPr lang="en-US" dirty="0" err="1" smtClean="0"/>
              <a:t>cyberwar</a:t>
            </a:r>
            <a:r>
              <a:rPr lang="en-US" dirty="0" smtClean="0"/>
              <a:t> on Twitter. So broad in the use of the word, it has become worse than the bastardization of the word “hacker”.</a:t>
            </a:r>
          </a:p>
          <a:p>
            <a:endParaRPr lang="en-US" dirty="0" smtClean="0"/>
          </a:p>
          <a:p>
            <a:r>
              <a:rPr lang="en-US" dirty="0" smtClean="0"/>
              <a:t>References:</a:t>
            </a:r>
          </a:p>
          <a:p>
            <a:r>
              <a:rPr lang="en-US" dirty="0" smtClean="0"/>
              <a:t>http://twitter.com/Daily_Donkey/statuses/239947962657148929</a:t>
            </a:r>
          </a:p>
          <a:p>
            <a:r>
              <a:rPr lang="en-US" dirty="0" smtClean="0"/>
              <a:t>http://twitter.com/tricotron/statuses/240490508844146690</a:t>
            </a:r>
          </a:p>
          <a:p>
            <a:r>
              <a:rPr lang="en-US" dirty="0" smtClean="0"/>
              <a:t>http://twitter.com/hintz2010/statuses/240675035797389312</a:t>
            </a:r>
          </a:p>
          <a:p>
            <a:r>
              <a:rPr lang="en-US" dirty="0" smtClean="0"/>
              <a:t>http://twitter.com/AnthonySayegh/statuses/241485649457328128</a:t>
            </a:r>
          </a:p>
          <a:p>
            <a:r>
              <a:rPr lang="en-US" dirty="0" smtClean="0"/>
              <a:t>http://twitter.com/Soridic/statuses/241520072655507456</a:t>
            </a:r>
          </a:p>
          <a:p>
            <a:r>
              <a:rPr lang="en-US" dirty="0" smtClean="0"/>
              <a:t>http://twitter.com/iWebMD/statuses/243605903864107008</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the U.S. military will define cyberspace, hint at what </a:t>
            </a:r>
            <a:r>
              <a:rPr lang="en-US" dirty="0" err="1" smtClean="0"/>
              <a:t>cyberwar</a:t>
            </a:r>
            <a:r>
              <a:rPr lang="en-US" dirty="0" smtClean="0"/>
              <a:t> means, but not actually define it. Then two years later, say that if</a:t>
            </a:r>
            <a:r>
              <a:rPr lang="en-US" baseline="0" dirty="0" smtClean="0"/>
              <a:t> </a:t>
            </a:r>
            <a:r>
              <a:rPr lang="en-US" baseline="0" dirty="0" err="1" smtClean="0"/>
              <a:t>cyberwar</a:t>
            </a:r>
            <a:r>
              <a:rPr lang="en-US" baseline="0" dirty="0" smtClean="0"/>
              <a:t> is waged on us, we will respond in a kinetic fashion. *boggle*</a:t>
            </a:r>
            <a:endParaRPr lang="en-US" dirty="0" smtClean="0"/>
          </a:p>
          <a:p>
            <a:endParaRPr lang="en-US" dirty="0" smtClean="0"/>
          </a:p>
          <a:p>
            <a:r>
              <a:rPr lang="en-US" dirty="0" smtClean="0"/>
              <a:t>References:</a:t>
            </a:r>
          </a:p>
          <a:p>
            <a:r>
              <a:rPr lang="en-US" dirty="0" smtClean="0"/>
              <a:t>2009</a:t>
            </a:r>
            <a:r>
              <a:rPr lang="en-US" baseline="0" dirty="0" smtClean="0"/>
              <a:t> - </a:t>
            </a:r>
            <a:r>
              <a:rPr lang="en-US" dirty="0" smtClean="0"/>
              <a:t>http://www.dtic.mil/cgi-bin/GetTRDoc?AD=ADA500795 -- Defining and Deterring Cyber War (06-01-2009)</a:t>
            </a:r>
            <a:r>
              <a:rPr lang="en-US" baseline="0" dirty="0" smtClean="0"/>
              <a:t> - </a:t>
            </a:r>
            <a:r>
              <a:rPr lang="en-US" dirty="0" smtClean="0"/>
              <a:t>Lieutenant Colonel Scott W. </a:t>
            </a:r>
            <a:r>
              <a:rPr lang="en-US" dirty="0" err="1" smtClean="0"/>
              <a:t>Beidleman</a:t>
            </a:r>
            <a:r>
              <a:rPr lang="en-US" dirty="0" smtClean="0"/>
              <a:t>, USAF</a:t>
            </a:r>
          </a:p>
          <a:p>
            <a:r>
              <a:rPr lang="en-US" dirty="0" smtClean="0"/>
              <a:t>This definition in JP 1-02 provides a solid basis for defining cyber war.</a:t>
            </a:r>
          </a:p>
          <a:p>
            <a:r>
              <a:rPr lang="en-US" dirty="0" smtClean="0"/>
              <a:t>From this definition and its implications, one could deduce that cyber war is simply warfare in the cyberspace domain, but this simplification is insufficient for two reasons.</a:t>
            </a:r>
          </a:p>
          <a:p>
            <a:r>
              <a:rPr lang="en-US" dirty="0" smtClean="0"/>
              <a:t>Second, defining cyber war as warfare in cyberspace ignores the complexity of applying the more fundamental legal aspects of war to cyberspace.</a:t>
            </a:r>
          </a:p>
          <a:p>
            <a:r>
              <a:rPr lang="en-US" dirty="0" smtClean="0"/>
              <a:t>International law does not define the term “act of war.”  …  international law is organized on the concepts of “use of force” and aggression.</a:t>
            </a:r>
          </a:p>
          <a:p>
            <a:r>
              <a:rPr lang="en-US" dirty="0" smtClean="0"/>
              <a:t>A logical discriminator to gauge a cyber attack is to judge the action by the effect or consequence it produces, rather than its means of delivery. “Armed attack should not be defined by whether or not kinetic energy is employed or released, but rather by the nature of the direct results caused.”</a:t>
            </a:r>
            <a:r>
              <a:rPr lang="en-US" baseline="0" dirty="0" smtClean="0"/>
              <a:t> (Comes from 1999 paper by Michael Schmitt)</a:t>
            </a:r>
          </a:p>
          <a:p>
            <a:r>
              <a:rPr lang="en-US" dirty="0" smtClean="0"/>
              <a:t>Following this logic, any cyber attack that causes the same level of damage as a traditional armed or kinetic attack, either through the destruction of physical property or loss of life, would be considered an armed attack.</a:t>
            </a:r>
          </a:p>
          <a:p>
            <a:r>
              <a:rPr lang="en-US" dirty="0" smtClean="0"/>
              <a:t>International law is also unclear regarding acts of economic coercion.</a:t>
            </a:r>
          </a:p>
          <a:p>
            <a:r>
              <a:rPr lang="en-US" dirty="0" smtClean="0"/>
              <a:t>2011 - http://online.wsj.com/article/SB10001424052702304563104576355623135782718.html</a:t>
            </a:r>
          </a:p>
          <a:p>
            <a:r>
              <a:rPr lang="en-US" dirty="0" smtClean="0"/>
              <a:t>2012 - http://abcnews.go.com/blogs/politics/2012/05/leon-panetta-a-crippling-cyber-attack-would-be-act-of-war/    Leon Panetta, Defense Secretary</a:t>
            </a:r>
          </a:p>
          <a:p>
            <a:endParaRPr lang="en-US" dirty="0" smtClean="0"/>
          </a:p>
          <a:p>
            <a:r>
              <a:rPr lang="en-US" dirty="0" smtClean="0"/>
              <a:t>Interestingly, the US Air Force updated their mission statement to reflect ‘cyberspace’ on Dec 5, 2005:</a:t>
            </a:r>
          </a:p>
          <a:p>
            <a:r>
              <a:rPr lang="en-US" dirty="0" smtClean="0"/>
              <a:t>Dec 10, 2005	http://web.archive.org/web/20051210064315/http://www.af.mil/main/welcome.asp</a:t>
            </a:r>
          </a:p>
          <a:p>
            <a:r>
              <a:rPr lang="en-US" dirty="0" smtClean="0"/>
              <a:t>The mission of the U.S. Air Force is to defend the United States and protect its interests through air and space power. </a:t>
            </a:r>
          </a:p>
          <a:p>
            <a:r>
              <a:rPr lang="en-US" dirty="0" smtClean="0"/>
              <a:t>Dec 13, 2005	http://web.archive.org/web/20051213102330/http://www.af.mil/main/welcome.asp</a:t>
            </a:r>
          </a:p>
          <a:p>
            <a:r>
              <a:rPr lang="en-US" dirty="0" smtClean="0"/>
              <a:t>The mission of the United States Air Force is to deliver sovereign options for the defense of the United States of America and its global interests -- to fly and fight in Air, Space, and Cyberspace.</a:t>
            </a:r>
          </a:p>
          <a:p>
            <a:endParaRPr lang="en-US" dirty="0" smtClean="0"/>
          </a:p>
          <a:p>
            <a:r>
              <a:rPr lang="en-US" dirty="0" smtClean="0"/>
              <a:t>The above is interesting because an</a:t>
            </a:r>
            <a:r>
              <a:rPr lang="en-US" baseline="0" dirty="0" smtClean="0"/>
              <a:t> AF information warfare squadron was established in 1995 and inactivated in 1999:</a:t>
            </a:r>
          </a:p>
          <a:p>
            <a:r>
              <a:rPr lang="en-US" dirty="0" smtClean="0"/>
              <a:t>http://en.wikipedia.org/wiki/609th_Information_Warfare_Squadron</a:t>
            </a:r>
          </a:p>
          <a:p>
            <a:r>
              <a:rPr lang="en-US" dirty="0" smtClean="0"/>
              <a:t>The 609th Information Warfare Squadron was a squadron assigned to 9th Air Force under Air Combat Command with headquarters at Shaw Air Force Base in Sumter, South Carolina. It was the first operational information warfare combat unit in United States military history.</a:t>
            </a:r>
          </a:p>
          <a:p>
            <a:r>
              <a:rPr lang="en-US" dirty="0" smtClean="0"/>
              <a:t>    Established as 609th Information Warfare Squadron and activated on September 28, 1995.[2]</a:t>
            </a:r>
          </a:p>
          <a:p>
            <a:r>
              <a:rPr lang="en-US" dirty="0" smtClean="0"/>
              <a:t>    Inactivated on June 30, 1999 </a:t>
            </a:r>
          </a:p>
          <a:p>
            <a:endParaRPr lang="en-US" dirty="0" smtClean="0"/>
          </a:p>
          <a:p>
            <a:r>
              <a:rPr lang="en-US" dirty="0" smtClean="0"/>
              <a:t>Yet, the AF also had an “Electronic warfare center” established</a:t>
            </a:r>
            <a:r>
              <a:rPr lang="en-US" baseline="0" dirty="0" smtClean="0"/>
              <a:t> in 1975:</a:t>
            </a:r>
          </a:p>
          <a:p>
            <a:r>
              <a:rPr lang="en-US" dirty="0" smtClean="0"/>
              <a:t>http://www.fas.org/irp/agency/aia/cyberspokesman/97aug/afiwc.htm</a:t>
            </a:r>
          </a:p>
          <a:p>
            <a:r>
              <a:rPr lang="en-US" dirty="0" smtClean="0"/>
              <a:t>The Air Force Information Warfare Center, collocated with Air Intelligence Agency, was created to be an information superiority </a:t>
            </a:r>
            <a:r>
              <a:rPr lang="en-US" dirty="0" err="1" smtClean="0"/>
              <a:t>cen-ter</a:t>
            </a:r>
            <a:r>
              <a:rPr lang="en-US" dirty="0" smtClean="0"/>
              <a:t> of excellence, dedicated to offensive and defensive counter information and information operations. AFIWC was originally activated as the 6901st Special Communication Center in July 1953. The following month the 6901st was </a:t>
            </a:r>
            <a:r>
              <a:rPr lang="en-US" dirty="0" err="1" smtClean="0"/>
              <a:t>redesignated</a:t>
            </a:r>
            <a:r>
              <a:rPr lang="en-US" dirty="0" smtClean="0"/>
              <a:t> as the Air Force Special Communications Center. It was then </a:t>
            </a:r>
            <a:r>
              <a:rPr lang="en-US" dirty="0" err="1" smtClean="0"/>
              <a:t>redesignated</a:t>
            </a:r>
            <a:r>
              <a:rPr lang="en-US" dirty="0" smtClean="0"/>
              <a:t> as the Air Force Electronic Warfare Center in 1975. </a:t>
            </a:r>
          </a:p>
          <a:p>
            <a:endParaRPr lang="en-US" dirty="0" smtClean="0"/>
          </a:p>
          <a:p>
            <a:r>
              <a:rPr lang="en-US" dirty="0" smtClean="0"/>
              <a:t>http://www.au.af.mil/au/ssq/2012/fall/healey.pdf</a:t>
            </a:r>
          </a:p>
          <a:p>
            <a:r>
              <a:rPr lang="en-US" dirty="0" smtClean="0"/>
              <a:t>In 1995 the secretary and chief of staff jointly signed the Foundations of Information Warfare which laid out basic definitions and principals for how the Air Force would work in cyberspace.</a:t>
            </a:r>
          </a:p>
          <a:p>
            <a:endParaRPr lang="en-US" dirty="0" smtClean="0"/>
          </a:p>
          <a:p>
            <a:r>
              <a:rPr lang="en-US" dirty="0" smtClean="0"/>
              <a:t>Cyber Command struggles to define its place on a shifting battlefield</a:t>
            </a:r>
          </a:p>
          <a:p>
            <a:r>
              <a:rPr lang="en-US" dirty="0" smtClean="0"/>
              <a:t>http://www.nextgov.com/cybersecurity/2012/08/hacker-wars/57438/</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Laws of war apply to cyber attacks</a:t>
            </a:r>
          </a:p>
          <a:p>
            <a:r>
              <a:rPr lang="en-US" dirty="0" smtClean="0"/>
              <a:t>http://www.armytimes.com/news/2012/09/dn-laws-of-war-apply-cyber-attacks-091812/</a:t>
            </a:r>
          </a:p>
          <a:p>
            <a:endParaRPr lang="en-US" dirty="0" smtClean="0"/>
          </a:p>
          <a:p>
            <a:r>
              <a:rPr lang="en-US" dirty="0" smtClean="0"/>
              <a:t>References:</a:t>
            </a:r>
          </a:p>
          <a:p>
            <a:r>
              <a:rPr lang="en-US" dirty="0" smtClean="0"/>
              <a:t>1996: http://docs.newsbank.com/g/GooglePM/CO/lib00112,0EB6D38A7232661B.html</a:t>
            </a:r>
          </a:p>
          <a:p>
            <a:r>
              <a:rPr lang="en-US" dirty="0" smtClean="0"/>
              <a:t>2010: http://www.forbes.com/sites/firewall/2010/06/04/just-how-big-is-the-cyber-threat-to-dod/</a:t>
            </a:r>
          </a:p>
          <a:p>
            <a:r>
              <a:rPr lang="en-US" dirty="0" smtClean="0"/>
              <a:t>2011: http://www.washingtonpost.com/blogs/checkpoint-washington/post/24000-pentagon-files-stolen-in-major-cyber-breach-official-says/2011/07/14/gIQAsaaVEI_blog.html</a:t>
            </a:r>
          </a:p>
          <a:p>
            <a:endParaRPr lang="en-US" dirty="0" smtClean="0"/>
          </a:p>
          <a:p>
            <a:r>
              <a:rPr lang="en-US" dirty="0" smtClean="0"/>
              <a:t>http://en.wikipedia.org/wiki/DEFCON#History</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a:p>
            <a:r>
              <a:rPr lang="en-US" dirty="0" smtClean="0"/>
              <a:t>References:</a:t>
            </a:r>
          </a:p>
          <a:p>
            <a:r>
              <a:rPr lang="en-US" dirty="0" smtClean="0"/>
              <a:t>http://www.npr.org/2012/05/09/152296621/cyber-briefings-scare-the-bejeezus-out-of-ceos</a:t>
            </a:r>
          </a:p>
          <a:p>
            <a:r>
              <a:rPr lang="en-US" dirty="0" smtClean="0"/>
              <a:t>http://www.wired.com/dangerroom/2010/05/cyberwar-cassandras-get-400-million-in-conflict-cash/</a:t>
            </a:r>
          </a:p>
          <a:p>
            <a:r>
              <a:rPr lang="en-US" dirty="0" smtClean="0"/>
              <a:t>http://www.washingtonpost.com/business/economy/pentagon-interest-in-cybersecurity-may-ease-contractors-pain-from-cuts/2012/01/12/gIQAFbPe1P_story.html</a:t>
            </a:r>
          </a:p>
          <a:p>
            <a:r>
              <a:rPr lang="en-US" dirty="0" smtClean="0"/>
              <a:t>http://threatpost.com/en_us/blogs/dhs-40m-research-next-big-thing-cyber-security-012811</a:t>
            </a:r>
          </a:p>
          <a:p>
            <a:r>
              <a:rPr lang="en-US" dirty="0" smtClean="0"/>
              <a:t>http://searchsecurity.techtarget.com/news/1375721/Cybersecurity-grant-to-fund-research-into-critical-infrastructure-threats</a:t>
            </a:r>
          </a:p>
          <a:p>
            <a:r>
              <a:rPr lang="en-US" dirty="0" smtClean="0"/>
              <a:t>http://online.wsj.com/article/SB10001424052702303684004577508850690121634.html</a:t>
            </a:r>
          </a:p>
          <a:p>
            <a:endParaRPr lang="en-US" dirty="0" smtClean="0"/>
          </a:p>
          <a:p>
            <a:r>
              <a:rPr lang="en-US" dirty="0" smtClean="0"/>
              <a:t>Bonus References:</a:t>
            </a:r>
          </a:p>
          <a:p>
            <a:r>
              <a:rPr lang="en-US" dirty="0" smtClean="0"/>
              <a:t>Hill hosting a </a:t>
            </a:r>
            <a:r>
              <a:rPr lang="en-US" dirty="0" err="1" smtClean="0"/>
              <a:t>cyberscare</a:t>
            </a:r>
            <a:r>
              <a:rPr lang="en-US" dirty="0" smtClean="0"/>
              <a:t> demonstration today</a:t>
            </a:r>
          </a:p>
          <a:p>
            <a:r>
              <a:rPr lang="en-US" dirty="0" smtClean="0"/>
              <a:t>http://thehill.com/blogs/hillicon-valley/technology/232397-overnight-tech-senators-to-attend-cybersecurity-demonstration</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War (Conventional) -&gt; Cold War -&gt; Operations (e.g. “Enduring Freedom”, Media called it an “occupation”) -&gt; War on Drugs -&gt; Global War on Terror -&gt; </a:t>
            </a:r>
            <a:r>
              <a:rPr lang="en-US" dirty="0" err="1" smtClean="0"/>
              <a:t>Cyberwar</a:t>
            </a:r>
            <a:endParaRPr lang="en-US" dirty="0" smtClean="0"/>
          </a:p>
          <a:p>
            <a:endParaRPr lang="en-US" dirty="0" smtClean="0"/>
          </a:p>
          <a:p>
            <a:r>
              <a:rPr lang="en-US" dirty="0" err="1" smtClean="0"/>
              <a:t>Cyberwar</a:t>
            </a:r>
            <a:r>
              <a:rPr lang="en-US" dirty="0" smtClean="0"/>
              <a:t> is a hoax! –</a:t>
            </a:r>
            <a:r>
              <a:rPr lang="en-US" dirty="0" err="1" smtClean="0"/>
              <a:t>vs</a:t>
            </a:r>
            <a:r>
              <a:rPr lang="en-US" dirty="0" smtClean="0"/>
              <a:t>- </a:t>
            </a:r>
            <a:r>
              <a:rPr lang="en-US" dirty="0" err="1" smtClean="0"/>
              <a:t>Cyberwar</a:t>
            </a:r>
            <a:r>
              <a:rPr lang="en-US" dirty="0" smtClean="0"/>
              <a:t> is real!</a:t>
            </a:r>
          </a:p>
          <a:p>
            <a:r>
              <a:rPr lang="en-US" dirty="0" smtClean="0"/>
              <a:t>As we’ve demonstrated, the problem is so many don’t adequately define it, define it completely wrong, or show signs of a good definition but fall short.</a:t>
            </a:r>
          </a:p>
          <a:p>
            <a:r>
              <a:rPr lang="en-US" dirty="0" smtClean="0"/>
              <a:t>Easy to argue hoax –</a:t>
            </a:r>
            <a:r>
              <a:rPr lang="en-US" dirty="0" err="1" smtClean="0"/>
              <a:t>vs</a:t>
            </a:r>
            <a:r>
              <a:rPr lang="en-US" dirty="0" smtClean="0"/>
              <a:t>- real when you control the definition.</a:t>
            </a:r>
          </a:p>
          <a:p>
            <a:r>
              <a:rPr lang="en-US" dirty="0" smtClean="0"/>
              <a:t>How did so many lose sight of the “cold war” and other historical lessons, and not apply it to </a:t>
            </a:r>
            <a:r>
              <a:rPr lang="en-US" dirty="0" err="1" smtClean="0"/>
              <a:t>Cyberwar</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a:t>
            </a:r>
            <a:r>
              <a:rPr lang="en-US" b="0" dirty="0" err="1" smtClean="0"/>
              <a:t>Cyberwar</a:t>
            </a:r>
            <a:r>
              <a:rPr lang="en-US" b="0" dirty="0" smtClean="0"/>
              <a:t> Hoax </a:t>
            </a:r>
          </a:p>
          <a:p>
            <a:r>
              <a:rPr lang="en-US" dirty="0" smtClean="0"/>
              <a:t>http://www.huffingtonpost.com/franzstefan-gady/the-cyberwar-hoax_b_1549927.html</a:t>
            </a:r>
          </a:p>
          <a:p>
            <a:r>
              <a:rPr lang="en-US" dirty="0" smtClean="0"/>
              <a:t>I propose a system of categorizing cyber attacks based on two simple criteria: impact and intent.</a:t>
            </a:r>
          </a:p>
          <a:p>
            <a:r>
              <a:rPr lang="en-US" dirty="0" smtClean="0"/>
              <a:t>^ A system with 2 points, 12 years after a similar more robust system proposed. *sigh*    v</a:t>
            </a:r>
          </a:p>
          <a:p>
            <a:r>
              <a:rPr lang="en-US" dirty="0" smtClean="0"/>
              <a:t>COMPUTER NETWORK ATTACK AND THE USE OF FORCE IN INTERNATIONAL LAW: THOUGHTS ON A NORMATIVE FRAMEWORK</a:t>
            </a:r>
          </a:p>
          <a:p>
            <a:r>
              <a:rPr lang="en-US" dirty="0" smtClean="0"/>
              <a:t>http://www.dtic.mil/cgi-bin/GetTRDoc?AD=ADA471993</a:t>
            </a:r>
          </a:p>
          <a:p>
            <a:endParaRPr lang="en-US" dirty="0" smtClean="0"/>
          </a:p>
          <a:p>
            <a:r>
              <a:rPr lang="en-US" dirty="0" smtClean="0"/>
              <a:t>There is no cyber war the same way there is no nuclear war</a:t>
            </a:r>
          </a:p>
          <a:p>
            <a:r>
              <a:rPr lang="en-US" dirty="0" smtClean="0"/>
              <a:t>http://www.forbes.com/sites/richardstiennon/2011/11/03/there-is-no-cyber-war-the-same-way-there-is-no-nuclear-war/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will help ensure @</a:t>
            </a:r>
            <a:r>
              <a:rPr lang="en-US" dirty="0" err="1" smtClean="0"/>
              <a:t>TaoSecurity</a:t>
            </a:r>
            <a:r>
              <a:rPr lang="en-US" dirty="0" smtClean="0"/>
              <a:t> </a:t>
            </a:r>
            <a:r>
              <a:rPr lang="en-US" smtClean="0"/>
              <a:t>catches this talk.</a:t>
            </a:r>
            <a:endParaRPr lang="en-US"/>
          </a:p>
        </p:txBody>
      </p:sp>
      <p:sp>
        <p:nvSpPr>
          <p:cNvPr id="4" name="Slide Number Placeholder 3"/>
          <p:cNvSpPr>
            <a:spLocks noGrp="1"/>
          </p:cNvSpPr>
          <p:nvPr>
            <p:ph type="sldNum" sz="quarter" idx="10"/>
          </p:nvPr>
        </p:nvSpPr>
        <p:spPr/>
        <p:txBody>
          <a:bodyPr/>
          <a:lstStyle/>
          <a:p>
            <a:fld id="{B54C46A4-C786-47A1-976E-94DD6A248F19}"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References:</a:t>
            </a:r>
          </a:p>
          <a:p>
            <a:r>
              <a:rPr lang="en-US" dirty="0" smtClean="0"/>
              <a:t>http://blog.oup.com/2012/08/cyber-war-and-international-law/</a:t>
            </a:r>
          </a:p>
          <a:p>
            <a:r>
              <a:rPr lang="en-US" dirty="0" smtClean="0"/>
              <a:t>Cyber War and International Law</a:t>
            </a:r>
          </a:p>
          <a:p>
            <a:r>
              <a:rPr lang="en-US" dirty="0" smtClean="0"/>
              <a:t>A cyber attack can corrupt the operating system of a power plant and cause a nuclear meltdown, for example, or shut down civil aviation systems thus causing civilian aircraft to crash.</a:t>
            </a:r>
          </a:p>
          <a:p>
            <a:endParaRPr lang="en-US" dirty="0" smtClean="0"/>
          </a:p>
          <a:p>
            <a:r>
              <a:rPr lang="en-US" dirty="0" smtClean="0"/>
              <a:t>http://abcnews.go.com/blogs/politics/2012/05/leon-panetta-a-crippling-cyber-attack-would-be-act-of-war/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 there’s no question that if a cyber attack, you know, crippled our power grid in this country, took down our financial systems, took down our government systems, that that would constitute an act of war.</a:t>
            </a:r>
          </a:p>
          <a:p>
            <a:endParaRPr lang="en-US" dirty="0" smtClean="0"/>
          </a:p>
          <a:p>
            <a:r>
              <a:rPr lang="en-US" dirty="0" smtClean="0"/>
              <a:t>http://articles.nydailynews.com/1996-06-26/news/18004926_1_deutch-pearl-harbor-hackers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electron is the ultimate precision-guided weapon," </a:t>
            </a:r>
            <a:r>
              <a:rPr lang="en-US" dirty="0" err="1" smtClean="0"/>
              <a:t>Deutch</a:t>
            </a:r>
            <a:r>
              <a:rPr lang="en-US" dirty="0" smtClean="0"/>
              <a:t> said. "I don't know whether we will face an electronic Pearl Harbor, but I'm certainly prepared to predict some very, very large and uncomfortable incidents in this area."</a:t>
            </a:r>
          </a:p>
          <a:p>
            <a:endParaRPr lang="en-US" dirty="0" smtClean="0"/>
          </a:p>
          <a:p>
            <a:r>
              <a:rPr lang="en-US" dirty="0" smtClean="0"/>
              <a:t>http://www.infosecisland.com/documentview/22200-Digital-Apocalypse-The-Artillery-of-Cyber-War.html</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Cyberspace is now the digital frontier of choice</a:t>
            </a:r>
            <a:r>
              <a:rPr lang="en-US" dirty="0" smtClean="0"/>
              <a:t> for executing many combat operations, by extending the medium in which greater levels of power can now be accessed by Machiavellian agents, militants and nation-states.</a:t>
            </a:r>
          </a:p>
          <a:p>
            <a:endParaRPr lang="en-US" dirty="0" smtClean="0"/>
          </a:p>
          <a:p>
            <a:r>
              <a:rPr lang="en-US" dirty="0" smtClean="0"/>
              <a:t>Bonus References:</a:t>
            </a:r>
          </a:p>
          <a:p>
            <a:r>
              <a:rPr lang="en-US" dirty="0" smtClean="0"/>
              <a:t>http://www.mcafee.com/us/resources/white-papers/wp-hacktivism.pdf</a:t>
            </a:r>
          </a:p>
          <a:p>
            <a:r>
              <a:rPr lang="en-US" dirty="0" smtClean="0"/>
              <a:t>If </a:t>
            </a:r>
            <a:r>
              <a:rPr lang="en-US" dirty="0" err="1" smtClean="0"/>
              <a:t>hacktivists</a:t>
            </a:r>
            <a:r>
              <a:rPr lang="en-US" dirty="0" smtClean="0"/>
              <a:t> remain unfocused and continue to accept anyone who signs on to act on their behalf, we may be on the verge of a digital civil war. </a:t>
            </a:r>
          </a:p>
          <a:p>
            <a:r>
              <a:rPr lang="en-US" dirty="0" smtClean="0"/>
              <a:t>http://blogs.csoonline.com/malwarecybercrime/2246/digital-civil-war-methinks-you-exaggerate</a:t>
            </a:r>
          </a:p>
          <a:p>
            <a:r>
              <a:rPr lang="en-US" dirty="0" smtClean="0"/>
              <a:t>Digital civil war? Methinks you exaggerate</a:t>
            </a:r>
          </a:p>
          <a:p>
            <a:r>
              <a:rPr lang="en-US" dirty="0" smtClean="0"/>
              <a:t>http://www.newscientist.com/blogs/onepercent/2012/06/banking-outage-gives-tiny-glim.html</a:t>
            </a:r>
          </a:p>
          <a:p>
            <a:r>
              <a:rPr lang="en-US" dirty="0" smtClean="0"/>
              <a:t>Imagine, they said, that an attacker manages to disable the communications lines, or routers, linking a nation's banks, ATMs and the point-of-sale debit/credit card terminals in supermarkets and garages. </a:t>
            </a:r>
            <a:endParaRPr lang="en-US" dirty="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References:</a:t>
            </a:r>
          </a:p>
          <a:p>
            <a:r>
              <a:rPr lang="en-US" dirty="0" smtClean="0"/>
              <a:t>2003 / Blaster - http://www.computerworld.com/s/article/84510/Blaster_worm_linked_to_severity_of_blackout</a:t>
            </a:r>
          </a:p>
          <a:p>
            <a:r>
              <a:rPr lang="en-US" dirty="0" smtClean="0"/>
              <a:t>2007 / Brazil - http://erratasec.blogspot.com/2009/11/brazil-outage-not-caused-by-hackers.html</a:t>
            </a:r>
          </a:p>
          <a:p>
            <a:r>
              <a:rPr lang="en-US" dirty="0" smtClean="0"/>
              <a:t>	http://www.wired.com/threatlevel/2009/11/brazil_blackout/</a:t>
            </a:r>
          </a:p>
          <a:p>
            <a:r>
              <a:rPr lang="en-US" dirty="0" smtClean="0"/>
              <a:t>	http://www.aneel.gov.br/cedoc/adsp2009278_1.pdf</a:t>
            </a:r>
          </a:p>
          <a:p>
            <a:r>
              <a:rPr lang="en-US" dirty="0" smtClean="0"/>
              <a:t>2007 / Diesel</a:t>
            </a:r>
            <a:r>
              <a:rPr lang="en-US" baseline="0" dirty="0" smtClean="0"/>
              <a:t> Generator - http://www.datacenterknowledge.com/archives/2007/09/27/can-your-generator-be-hacked/</a:t>
            </a:r>
          </a:p>
          <a:p>
            <a:r>
              <a:rPr lang="en-US" baseline="0" dirty="0" smtClean="0"/>
              <a:t>	http://www.cnn.com/2007/US/09/27/power.at.risk/index.html</a:t>
            </a:r>
          </a:p>
          <a:p>
            <a:r>
              <a:rPr lang="en-US" baseline="0" dirty="0" smtClean="0"/>
              <a:t>	http://www.schneier.com/blog/archives/2007/10/staged_attack_c.html</a:t>
            </a:r>
          </a:p>
          <a:p>
            <a:r>
              <a:rPr lang="en-US" dirty="0" smtClean="0"/>
              <a:t>2008 / CIA - http://www.informationweek.com/cia-admits-cyberattacks-blacked-out-citi/205901631</a:t>
            </a:r>
          </a:p>
          <a:p>
            <a:r>
              <a:rPr lang="en-US" dirty="0" smtClean="0"/>
              <a:t>	http://erratasec.blogspot.com/2009/11/brazil-outage-not-caused-by-hackers.html</a:t>
            </a:r>
          </a:p>
          <a:p>
            <a:r>
              <a:rPr lang="en-US" dirty="0" smtClean="0"/>
              <a:t>2009 / Electric - http://online.wsj.com/article/SB123914805204099085.html</a:t>
            </a:r>
          </a:p>
          <a:p>
            <a:r>
              <a:rPr lang="en-US" dirty="0" smtClean="0"/>
              <a:t>2010 / Oil - http://www.csmonitor.com/USA/2010/0125/US-oil-industry-hit-by-cyberattacks-Was-China-involved</a:t>
            </a:r>
          </a:p>
          <a:p>
            <a:r>
              <a:rPr lang="en-US" dirty="0" smtClean="0"/>
              <a:t>2011 / Illinois - http://chicagoist.com/2011/11/19/water_warfare_downstate_cyber_attac.php</a:t>
            </a:r>
          </a:p>
          <a:p>
            <a:r>
              <a:rPr lang="en-US" dirty="0" smtClean="0"/>
              <a:t>	http://www.wired.com/threatlevel/2011/11/scada-hack-report-wrong/</a:t>
            </a:r>
          </a:p>
          <a:p>
            <a:r>
              <a:rPr lang="en-US" dirty="0" smtClean="0"/>
              <a:t>	http://www.wired.com/threatlevel/2011/11/water-pump-hack-mystery-solved/</a:t>
            </a:r>
          </a:p>
          <a:p>
            <a:r>
              <a:rPr lang="en-US" dirty="0" smtClean="0"/>
              <a:t>2012 / Train – http://blog.engagepr.com/blog/2007/08/as-the-media-tu.html</a:t>
            </a:r>
          </a:p>
          <a:p>
            <a:r>
              <a:rPr lang="en-US" dirty="0" smtClean="0"/>
              <a:t>	http://www.zdnet.com/blog/ou/undercover-nbc-dateline-reporter-bolts-from-defcon-2007/653</a:t>
            </a:r>
          </a:p>
          <a:p>
            <a:r>
              <a:rPr lang="en-US" dirty="0" smtClean="0"/>
              <a:t>	http://www.nextgov.com/cybersecurity/2012/01/hackers-manipulated-railway-computers-tsa-memo-says/50498/</a:t>
            </a:r>
          </a:p>
          <a:p>
            <a:r>
              <a:rPr lang="en-US" dirty="0" smtClean="0"/>
              <a:t>	http://www.wired.com/threatlevel/2012/01/railroad-memo/</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One was a teenager and his local airport. These types of incidents, true or false, are prone to</a:t>
            </a:r>
            <a:r>
              <a:rPr lang="en-US" baseline="0" dirty="0" smtClean="0"/>
              <a:t> deliberate obfuscation (cover-up, denial, etc), and will more frequently become urban legend than case history.</a:t>
            </a:r>
            <a:endParaRPr lang="en-US" dirty="0" smtClean="0"/>
          </a:p>
          <a:p>
            <a:endParaRPr lang="en-US" dirty="0" smtClean="0"/>
          </a:p>
          <a:p>
            <a:r>
              <a:rPr lang="en-US" dirty="0" smtClean="0"/>
              <a:t>References:</a:t>
            </a:r>
          </a:p>
          <a:p>
            <a:r>
              <a:rPr lang="en-US" dirty="0" smtClean="0"/>
              <a:t>1997 / Airport - http://news.cnet.com/2100-1023-209260.html</a:t>
            </a:r>
          </a:p>
          <a:p>
            <a:r>
              <a:rPr lang="en-US" dirty="0" smtClean="0"/>
              <a:t>2001 / Sewage - http://www.theregister.co.uk/2001/10/31/hacker_jailed_for_revenge_sewage/</a:t>
            </a:r>
          </a:p>
          <a:p>
            <a:r>
              <a:rPr lang="en-US" dirty="0" smtClean="0"/>
              <a:t>2006 / Laptop - http://www.computerworld.com/s/article/9004659/Hackers_break_into_water_system_network</a:t>
            </a:r>
          </a:p>
          <a:p>
            <a:r>
              <a:rPr lang="en-US" dirty="0" smtClean="0"/>
              <a:t>2011 / Three - http://www.eweek.com/c/a/Security/FBI-Admits-Attackers-Compromised-SCADA-Systems-in-Three-US-Cities-548815/</a:t>
            </a:r>
          </a:p>
          <a:p>
            <a:r>
              <a:rPr lang="en-US" dirty="0" smtClean="0"/>
              <a:t>2011</a:t>
            </a:r>
            <a:r>
              <a:rPr lang="en-US" baseline="0" dirty="0" smtClean="0"/>
              <a:t> / Texas - http://news.cnet.com/8301-27080_3-57327968-245/hacker-says-he-broke-into-texas-water-plant-others/</a:t>
            </a:r>
          </a:p>
          <a:p>
            <a:r>
              <a:rPr lang="en-US" baseline="0" dirty="0" smtClean="0"/>
              <a:t>	http://www.theregister.co.uk/2011/11/18/second_water_utility_hack/</a:t>
            </a:r>
          </a:p>
          <a:p>
            <a:r>
              <a:rPr lang="en-US" baseline="0" dirty="0" smtClean="0"/>
              <a:t>	http://www.fiercecio.com/techwatch/story/texas-water-plant-hacker-password-was-just-3-characters/2011-11-22</a:t>
            </a:r>
          </a:p>
          <a:p>
            <a:r>
              <a:rPr lang="en-US" baseline="0" dirty="0" smtClean="0"/>
              <a:t>	http://www.chron.com/news/houston-texas/article/Hacker-targets-South-Houston-sewer-system-2277795.php</a:t>
            </a:r>
          </a:p>
          <a:p>
            <a:r>
              <a:rPr lang="en-US" baseline="0" dirty="0" smtClean="0"/>
              <a:t>	http://threatpost.com/en_us/blogs/hacker-claims-he-breached-texas-water-plant-111911</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It is odd that “interference” is used heavily from our own government, without more details. That combined with “</a:t>
            </a:r>
            <a:r>
              <a:rPr lang="en-US" sz="1200" dirty="0" smtClean="0"/>
              <a:t>responsible party achieved all steps required to command the satellite but did not issue commands” is alarming. Why didn’t they? Landsay-7 happening</a:t>
            </a:r>
            <a:r>
              <a:rPr lang="en-US" sz="1200" baseline="0" dirty="0" smtClean="0"/>
              <a:t> twice should be alarming, as it suggests the attacker(s) could do it again.</a:t>
            </a:r>
            <a:endParaRPr lang="en-US" dirty="0" smtClean="0"/>
          </a:p>
          <a:p>
            <a:endParaRPr lang="en-US" dirty="0" smtClean="0"/>
          </a:p>
          <a:p>
            <a:r>
              <a:rPr lang="en-US" dirty="0" smtClean="0"/>
              <a:t>References:</a:t>
            </a:r>
          </a:p>
          <a:p>
            <a:r>
              <a:rPr lang="en-US" dirty="0" smtClean="0"/>
              <a:t>1999 / British military satellite - 	http://pqasb.pqarchiver.com/orlandosentinel/access/40380067.html?dids=40380067:40380067&amp;FMT=CITE&amp;FMTS=CITE:FT&amp;type=current&amp;date=Mar+01%2C+1999&amp;author=&amp;pub=Orlando+Sentinel&amp;desc=HACKERS+SEIZE+BRITAIN'S+MILITARY+SATELLITE+REPORT&amp;pqatl=google</a:t>
            </a:r>
          </a:p>
          <a:p>
            <a:r>
              <a:rPr lang="en-US" dirty="0" smtClean="0"/>
              <a:t>	http://greenspun.com/bboard/q-and-a-fetch-msg.tcl?msg_id=000YIG</a:t>
            </a:r>
          </a:p>
          <a:p>
            <a:r>
              <a:rPr lang="en-US" dirty="0" smtClean="0"/>
              <a:t>	http://slashdot.org/story/99/02/28/1037229/crackers-reportedly-take-brit-mil-satellite</a:t>
            </a:r>
          </a:p>
          <a:p>
            <a:r>
              <a:rPr lang="en-US" dirty="0" smtClean="0"/>
              <a:t>	http://www.shmoo.com/mail/cypherpunks/mar99/msg00049.html</a:t>
            </a:r>
          </a:p>
          <a:p>
            <a:r>
              <a:rPr lang="en-US" dirty="0" smtClean="0"/>
              <a:t>	http://web.archive.org/web/20011127170846/www.zdnet.com/zdnn/stories/news/0,4586,2217730,00.html</a:t>
            </a:r>
          </a:p>
          <a:p>
            <a:r>
              <a:rPr lang="nn-NO" dirty="0" smtClean="0"/>
              <a:t>2002 / Falun Gong - http://www.semissourian.com/story/89061.html</a:t>
            </a:r>
          </a:p>
          <a:p>
            <a:r>
              <a:rPr lang="nn-NO" dirty="0" smtClean="0"/>
              <a:t>	http://nl.newsbank.com/nl-search/we/Archives?p_product=SLTB&amp;p_theme=sltb&amp;p_action=search&amp;p_maxdocs=200&amp;p_topdoc=1&amp;p_text_direct-0=100DF1569688AB11&amp;p_field_direct-0=document_id&amp;p_perpage=10&amp;p_sort=YMD_date:D&amp;s_trackval=GooglePM</a:t>
            </a:r>
          </a:p>
          <a:p>
            <a:r>
              <a:rPr lang="en-US" dirty="0" smtClean="0"/>
              <a:t>2006 / Hezbollah TV - http://www.nysun.com/foreign/israel-war-effort-extends-even-to-hezbollah-tv/37140/</a:t>
            </a:r>
          </a:p>
          <a:p>
            <a:r>
              <a:rPr lang="en-US" dirty="0" smtClean="0"/>
              <a:t>2007 /</a:t>
            </a:r>
            <a:r>
              <a:rPr lang="en-US" baseline="0" dirty="0" smtClean="0"/>
              <a:t> </a:t>
            </a:r>
            <a:r>
              <a:rPr lang="en-US" baseline="0" dirty="0" err="1" smtClean="0"/>
              <a:t>Aaj</a:t>
            </a:r>
            <a:r>
              <a:rPr lang="en-US" baseline="0" dirty="0" smtClean="0"/>
              <a:t> TV - http://www.iol.co.za/news/world/pakistanis-confront-news-blackout-1.377489</a:t>
            </a:r>
          </a:p>
          <a:p>
            <a:r>
              <a:rPr lang="en-US" dirty="0" smtClean="0"/>
              <a:t>2007 / Israeli - http://www.theregister.co.uk/2007/10/11/israeli_satellite_telly_banjaxed_by_germans_n_cloggies/</a:t>
            </a:r>
          </a:p>
          <a:p>
            <a:r>
              <a:rPr lang="en-US" dirty="0" smtClean="0"/>
              <a:t>2007 / Intelsat - http://it.toolbox.com/blogs/managing-infosec/hack-a-satellite-while-it-is-in-orbit-15690</a:t>
            </a:r>
          </a:p>
          <a:p>
            <a:r>
              <a:rPr lang="en-US" dirty="0" smtClean="0"/>
              <a:t>2007, 2008 / Landsat-7, Terra EOS - http://www.uscc.gov/annual_report/2011/annual_report_full_11.pdf</a:t>
            </a:r>
          </a:p>
          <a:p>
            <a:r>
              <a:rPr lang="en-US" dirty="0" smtClean="0"/>
              <a:t>	2011 REPORT TO CONGRESS of the U.S.-CHINA ECONOMIC AND SECURITY REVIEW COMMISSION ONE HUNDRED TWELFTH CONGRESS - FIRST SESSION - NOVEMBER 2011 </a:t>
            </a:r>
          </a:p>
        </p:txBody>
      </p:sp>
      <p:sp>
        <p:nvSpPr>
          <p:cNvPr id="4" name="Slide Number Placeholder 3"/>
          <p:cNvSpPr>
            <a:spLocks noGrp="1"/>
          </p:cNvSpPr>
          <p:nvPr>
            <p:ph type="sldNum" sz="quarter" idx="10"/>
          </p:nvPr>
        </p:nvSpPr>
        <p:spPr/>
        <p:txBody>
          <a:bodyPr/>
          <a:lstStyle/>
          <a:p>
            <a:fld id="{B54C46A4-C786-47A1-976E-94DD6A248F19}"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scot: </a:t>
            </a:r>
            <a:r>
              <a:rPr lang="en-US" dirty="0" err="1" smtClean="0"/>
              <a:t>Stuxnet</a:t>
            </a:r>
            <a:r>
              <a:rPr lang="en-US" dirty="0" smtClean="0"/>
              <a:t>, Flame... Both have had effects both known(openly)  and secret. We have not had an all out “</a:t>
            </a:r>
            <a:r>
              <a:rPr lang="en-US" dirty="0" err="1" smtClean="0"/>
              <a:t>cyberwar</a:t>
            </a:r>
            <a:r>
              <a:rPr lang="en-US" dirty="0" smtClean="0"/>
              <a:t>” as this would be more along the lines of what happened in Georgia when Russia invaded/attacked in concert with </a:t>
            </a:r>
            <a:r>
              <a:rPr lang="en-US" dirty="0" err="1" smtClean="0"/>
              <a:t>Ddos</a:t>
            </a:r>
            <a:r>
              <a:rPr lang="en-US" dirty="0" smtClean="0"/>
              <a:t> and other attacks on their infrastructure.</a:t>
            </a:r>
          </a:p>
          <a:p>
            <a:endParaRPr lang="en-US" dirty="0" smtClean="0"/>
          </a:p>
          <a:p>
            <a:r>
              <a:rPr lang="en-US" dirty="0" smtClean="0"/>
              <a:t>10 Most Bizarre Fiber Cuts</a:t>
            </a:r>
          </a:p>
          <a:p>
            <a:r>
              <a:rPr lang="en-US" dirty="0" smtClean="0"/>
              <a:t>http://blog.level3.com/2011/08/04/the-10-most-bizarre-and-annoying-causes-of-fiber-cuts/</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Excellent picture taken by Chris </a:t>
            </a:r>
            <a:r>
              <a:rPr lang="en-US" dirty="0" err="1" smtClean="0"/>
              <a:t>LaFronte</a:t>
            </a:r>
            <a:r>
              <a:rPr lang="en-US" dirty="0" smtClean="0"/>
              <a:t> (</a:t>
            </a:r>
            <a:r>
              <a:rPr lang="en-US" dirty="0" err="1" smtClean="0"/>
              <a:t>pafotofan</a:t>
            </a:r>
            <a:r>
              <a:rPr lang="en-US" dirty="0" smtClean="0"/>
              <a:t> on </a:t>
            </a:r>
            <a:r>
              <a:rPr lang="en-US" dirty="0" err="1" smtClean="0"/>
              <a:t>Flickr</a:t>
            </a:r>
            <a:r>
              <a:rPr lang="en-US" dirty="0" smtClean="0"/>
              <a:t>)</a:t>
            </a:r>
          </a:p>
          <a:p>
            <a:r>
              <a:rPr lang="en-US" dirty="0" smtClean="0"/>
              <a:t>http://www.flickr.com/photos/pafotofan/1862016974/in/photostream</a:t>
            </a:r>
          </a:p>
          <a:p>
            <a:endParaRPr lang="en-US" dirty="0" smtClean="0"/>
          </a:p>
          <a:p>
            <a:r>
              <a:rPr lang="en-US" dirty="0" smtClean="0"/>
              <a:t>Guns, Squirrels, and Steel: The Many Ways To Kill a Data Center</a:t>
            </a:r>
          </a:p>
          <a:p>
            <a:r>
              <a:rPr lang="en-US" dirty="0" smtClean="0"/>
              <a:t>http://www.wired.com/wiredenterprise/2012/07/guns-squirrels-and-steal/</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References:</a:t>
            </a:r>
          </a:p>
          <a:p>
            <a:r>
              <a:rPr lang="en-US" dirty="0" smtClean="0"/>
              <a:t>http://www.usatoday.com/news/nation/2007-03-11-suicide-squirrels_N.htm</a:t>
            </a:r>
          </a:p>
          <a:p>
            <a:r>
              <a:rPr lang="en-US" dirty="0" smtClean="0"/>
              <a:t>Lincoln Electric System in Nebraska: What caused more outages? The lightning or the squirrels?</a:t>
            </a:r>
          </a:p>
          <a:p>
            <a:r>
              <a:rPr lang="en-US" dirty="0" smtClean="0"/>
              <a:t>Four of the past five years, the answer has been the squirrels, says </a:t>
            </a:r>
            <a:r>
              <a:rPr lang="en-US" dirty="0" err="1" smtClean="0"/>
              <a:t>Engelman</a:t>
            </a:r>
            <a:r>
              <a:rPr lang="en-US" dirty="0" smtClean="0"/>
              <a:t>, vice president of operations for the Lincoln Electric System in Nebraska.</a:t>
            </a:r>
          </a:p>
          <a:p>
            <a:r>
              <a:rPr lang="en-US" dirty="0" smtClean="0"/>
              <a:t>In Georgia, squirrel-related outages more than tripled from 5,273 in 2005 to 16,750 in 2006.</a:t>
            </a:r>
          </a:p>
          <a:p>
            <a:r>
              <a:rPr lang="en-US" dirty="0" smtClean="0"/>
              <a:t>Georgia Power officials estimate the rodents cost them $2 million last year.</a:t>
            </a:r>
          </a:p>
          <a:p>
            <a:r>
              <a:rPr lang="en-US" dirty="0" smtClean="0"/>
              <a:t>It appears that the problem may in part be due to acorns.</a:t>
            </a:r>
          </a:p>
          <a:p>
            <a:r>
              <a:rPr lang="en-US" dirty="0" smtClean="0"/>
              <a:t>Hundreds of gallons of raw sewage poured into Mobile Bay in Alabama after a squirrel cut power to a sewage lift station there.</a:t>
            </a:r>
          </a:p>
          <a:p>
            <a:r>
              <a:rPr lang="en-US" dirty="0" smtClean="0"/>
              <a:t>PECO, which powers Philadelphia and its surrounding counties, spends $1 million a year on squirrel guards to stop outages from "those rascally little varmints," Engel said.</a:t>
            </a:r>
          </a:p>
          <a:p>
            <a:endParaRPr lang="en-US" dirty="0" smtClean="0"/>
          </a:p>
          <a:p>
            <a:r>
              <a:rPr lang="en-US" dirty="0" smtClean="0"/>
              <a:t>Flaming squirrel ignites car in Bayonne</a:t>
            </a:r>
          </a:p>
          <a:p>
            <a:r>
              <a:rPr lang="en-US" dirty="0" smtClean="0"/>
              <a:t>http://www.nj.com/hudson/index.ssf/2007/10/flaming_squirrel_ignites_car_i.html</a:t>
            </a:r>
          </a:p>
          <a:p>
            <a:r>
              <a:rPr lang="en-US" dirty="0" smtClean="0"/>
              <a:t>A kamikaze squirrel fell from the sky and detonated a Bayonne woman's car yesterday, police said today.</a:t>
            </a:r>
          </a:p>
          <a:p>
            <a:r>
              <a:rPr lang="en-US" dirty="0" smtClean="0"/>
              <a:t>"The squirrel chewed through the wire, was set on fire, fell down directly to where the car was," Tony Millar said. "The squirrel, on fire, slid into the engine compartment and blew up the car.</a:t>
            </a:r>
          </a:p>
          <a:p>
            <a:r>
              <a:rPr lang="en-US" dirty="0" smtClean="0"/>
              <a:t>"They're always coming around here, chewing through the garbage," he added.</a:t>
            </a:r>
          </a:p>
          <a:p>
            <a:endParaRPr lang="en-US" dirty="0" smtClean="0"/>
          </a:p>
          <a:p>
            <a:r>
              <a:rPr lang="en-US" dirty="0" smtClean="0"/>
              <a:t>Squirrel Causes General Mayhem in Fort Worth</a:t>
            </a:r>
          </a:p>
          <a:p>
            <a:r>
              <a:rPr lang="en-US" dirty="0" smtClean="0"/>
              <a:t>http://squirrely.wordpress.com/2008/03/02/squirrel-causes-general-mayhem-in-fort-worth/</a:t>
            </a:r>
          </a:p>
          <a:p>
            <a:r>
              <a:rPr lang="en-US" dirty="0" smtClean="0"/>
              <a:t>A squirrel wandered into a power substation in Fort Worth last week, and “about 25,000 to 30,000 households lost water or experienced low water pressure, city officials said. And after water started flowing again, the water department issued a “boil water notice,” warning people in the affected area to boil their drinking water to ensure that harmful bacteria and other microbes are destroyed.”</a:t>
            </a:r>
          </a:p>
          <a:p>
            <a:r>
              <a:rPr lang="en-US" dirty="0" smtClean="0"/>
              <a:t>Not only that, but “The city’s public health department ordered an estimated 380 affected businesses — mostly food service establishments — to close, said Amy </a:t>
            </a:r>
            <a:r>
              <a:rPr lang="en-US" dirty="0" err="1" smtClean="0"/>
              <a:t>Casas</a:t>
            </a:r>
            <a:r>
              <a:rPr lang="en-US" dirty="0" smtClean="0"/>
              <a:t>, a department spokeswoman.”</a:t>
            </a:r>
          </a:p>
          <a:p>
            <a:r>
              <a:rPr lang="en-US" dirty="0" smtClean="0"/>
              <a:t>Local BBQ restaurant owner Craig Payne summed it up well:</a:t>
            </a:r>
          </a:p>
          <a:p>
            <a:r>
              <a:rPr lang="en-US" dirty="0" smtClean="0"/>
              <a:t>“Darn squirrel,” Payne said. “That just goes to show you, doesn’t matter how small you are, you can make a difference.”</a:t>
            </a:r>
          </a:p>
          <a:p>
            <a:endParaRPr lang="en-US" dirty="0" smtClean="0"/>
          </a:p>
          <a:p>
            <a:r>
              <a:rPr lang="en-US" dirty="0" smtClean="0"/>
              <a:t>http://www.wired.com/wiredenterprise/2012/07/guns-squirrels-and-steal/</a:t>
            </a:r>
          </a:p>
          <a:p>
            <a:r>
              <a:rPr lang="en-US" dirty="0" smtClean="0"/>
              <a:t>That's what happened to Yahoo a couple of years back, according to Mike Christian, a director of engineering at Yahoo. " A frying squirrel did take out half of our Santa Clara data center two years back," he said, </a:t>
            </a:r>
            <a:r>
              <a:rPr lang="en-US" dirty="0" smtClean="0">
                <a:hlinkClick r:id="rId3"/>
              </a:rPr>
              <a:t>speaking at the Velocity conference in Santa Clara, California last month.</a:t>
            </a:r>
            <a:r>
              <a:rPr lang="en-US" dirty="0" smtClean="0"/>
              <a:t>  (http://www.youtube.com/watch?v=iO2z3ttlpi4)</a:t>
            </a:r>
          </a:p>
          <a:p>
            <a:endParaRPr lang="en-US" dirty="0" smtClean="0"/>
          </a:p>
          <a:p>
            <a:r>
              <a:rPr lang="en-US" dirty="0" smtClean="0"/>
              <a:t>Bonus refs:</a:t>
            </a:r>
          </a:p>
          <a:p>
            <a:r>
              <a:rPr lang="en-US" dirty="0" smtClean="0"/>
              <a:t>http://www.charlottesvilleanimalcontrol.com/?page_id=75</a:t>
            </a:r>
          </a:p>
          <a:p>
            <a:r>
              <a:rPr lang="en-US" dirty="0" smtClean="0"/>
              <a:t>Squirrels caused 177 power outages in Lincoln, Nebraska, in 1980, which was 24% of all outages. Estimated annual costs were $23,364 for repairs, public relations, and lost revenue. In Omaha, in 1985, squirrels caused 332 outages costing at least $47,144. After squirrel guards were installed over pole-mounted transformers in Lincoln in 1985, annual costs were reduced 78% to $5,148.</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Which US states have been hit by a power outage, due to squirrels?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References: https://docs.google.com/spreadsheet/ccc?key=0Aj7qNzpSZ9ajdG5EdGU5VFZjQ2o0bnlLZ2lPU0NnZWc&amp;pli=1#gid=0</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Which US states have been hit by a communications outage (phone, fiber, satellite), due to squirrels?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References: https://docs.google.com/spreadsheet/ccc?key=0Aj7qNzpSZ9ajdG5EdGU5VFZjQ2o0bnlLZ2lPU0NnZWc&amp;pli=1#gid=0</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Countries affected by Squirrel-based outages: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Asia: India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 Libya, Nigeria, </a:t>
            </a:r>
            <a:r>
              <a:rPr lang="en-US" dirty="0" err="1" smtClean="0"/>
              <a:t>Zimbia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Australia</a:t>
            </a:r>
          </a:p>
          <a:p>
            <a:r>
              <a:rPr lang="en-US" dirty="0" smtClean="0"/>
              <a:t>Europe: Germany, Switzerland, UK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North America: US, Canada, Bahamas, Costa Rica</a:t>
            </a:r>
          </a:p>
          <a:p>
            <a:r>
              <a:rPr lang="en-US" dirty="0" smtClean="0"/>
              <a:t>South America: Belize, Brazil,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http://consumerist.com/2011/08/squirrles-do-17-of-the-damage-to-fiber-optic-networks.html</a:t>
            </a:r>
          </a:p>
          <a:p>
            <a:r>
              <a:rPr lang="en-US" dirty="0" smtClean="0">
                <a:hlinkClick r:id="rId3"/>
              </a:rPr>
              <a:t>Fred Lawler</a:t>
            </a:r>
            <a:r>
              <a:rPr lang="en-US" dirty="0" smtClean="0"/>
              <a:t>, SVP of Global Field Services at Level 3. "Honestly, I don't understand what the big attraction is or why they feel compelled to gnaw through cables," he writes. "Our guys in the field have given this some thought and jokingly suspect the cable manufacturers of using peanut oil in the sheathing.“</a:t>
            </a:r>
          </a:p>
          <a:p>
            <a:endParaRPr lang="en-US" dirty="0" smtClean="0"/>
          </a:p>
          <a:p>
            <a:r>
              <a:rPr lang="en-US" dirty="0" smtClean="0"/>
              <a:t>http://www.blackhatdigest.com/your-longest-outage/</a:t>
            </a:r>
          </a:p>
          <a:p>
            <a:r>
              <a:rPr lang="en-US" dirty="0" smtClean="0"/>
              <a:t>Squirrels actually really enjoy Comcast cables nationwide. It’s like a delicatessen to them I think.</a:t>
            </a:r>
          </a:p>
          <a:p>
            <a:r>
              <a:rPr lang="en-US" dirty="0" smtClean="0"/>
              <a:t>Melissa Mendoza</a:t>
            </a:r>
            <a:br>
              <a:rPr lang="en-US" dirty="0" smtClean="0"/>
            </a:br>
            <a:r>
              <a:rPr lang="en-US" dirty="0" smtClean="0"/>
              <a:t>Comcast Customer Connect</a:t>
            </a:r>
            <a:br>
              <a:rPr lang="en-US" dirty="0" smtClean="0"/>
            </a:br>
            <a:r>
              <a:rPr lang="en-US" dirty="0" smtClean="0"/>
              <a:t>National Customer Operations</a:t>
            </a:r>
            <a:br>
              <a:rPr lang="en-US" dirty="0" smtClean="0"/>
            </a:br>
            <a:r>
              <a:rPr lang="en-US" dirty="0" smtClean="0"/>
              <a:t>@</a:t>
            </a:r>
            <a:r>
              <a:rPr lang="en-US" dirty="0" err="1" smtClean="0"/>
              <a:t>ComcastMelissa</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References:</a:t>
            </a:r>
          </a:p>
          <a:p>
            <a:r>
              <a:rPr lang="en-US" dirty="0" smtClean="0"/>
              <a:t>http://en.wikipedia.org/wiki/War</a:t>
            </a:r>
          </a:p>
          <a:p>
            <a:r>
              <a:rPr lang="en-US" dirty="0" smtClean="0"/>
              <a:t>http://www.merriam-webster.com/dictionary/war</a:t>
            </a:r>
          </a:p>
          <a:p>
            <a:r>
              <a:rPr lang="en-US" dirty="0" smtClean="0"/>
              <a:t>http://oxforddictionaries.com/definition/american_english/war?region=us&amp;q=war</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http://en.wikipedia.org/wiki/First_generation_warfare</a:t>
            </a:r>
          </a:p>
          <a:p>
            <a:r>
              <a:rPr lang="en-US" dirty="0" smtClean="0"/>
              <a:t>http://en.wikipedia.org/wiki/Second_generation_warfare</a:t>
            </a:r>
          </a:p>
          <a:p>
            <a:r>
              <a:rPr lang="en-US" dirty="0" smtClean="0"/>
              <a:t>http://en.wikipedia.org/wiki/Third_generation_warfare</a:t>
            </a:r>
          </a:p>
          <a:p>
            <a:r>
              <a:rPr lang="en-US" dirty="0" smtClean="0"/>
              <a:t>http://en.wikipedia.org/wiki/Fourth_generation_warfare</a:t>
            </a:r>
          </a:p>
          <a:p>
            <a:endParaRPr lang="en-US" dirty="0" smtClean="0"/>
          </a:p>
          <a:p>
            <a:r>
              <a:rPr lang="en-US" dirty="0" smtClean="0"/>
              <a:t>http://cryptocity.net/files/presentations/the_history_of_modern_warfare.pdf</a:t>
            </a:r>
          </a:p>
          <a:p>
            <a:r>
              <a:rPr lang="en-US" dirty="0" smtClean="0"/>
              <a:t>Dan Guido, presenter, says:</a:t>
            </a:r>
            <a:r>
              <a:rPr lang="en-US" baseline="0" dirty="0" smtClean="0"/>
              <a:t> </a:t>
            </a:r>
            <a:r>
              <a:rPr lang="en-US" dirty="0" smtClean="0"/>
              <a:t>“This is all based off of a couple of blogs, but I’m going to have a really hard time tracking them down at this point. It supposed to be like notes from a bunch of readings, not independent work. These are essentially ‘lecture notes’  from a class I took.”</a:t>
            </a:r>
          </a:p>
        </p:txBody>
      </p:sp>
      <p:sp>
        <p:nvSpPr>
          <p:cNvPr id="4" name="Slide Number Placeholder 3"/>
          <p:cNvSpPr>
            <a:spLocks noGrp="1"/>
          </p:cNvSpPr>
          <p:nvPr>
            <p:ph type="sldNum" sz="quarter" idx="10"/>
          </p:nvPr>
        </p:nvSpPr>
        <p:spPr/>
        <p:txBody>
          <a:bodyPr/>
          <a:lstStyle/>
          <a:p>
            <a:fld id="{B54C46A4-C786-47A1-976E-94DD6A248F19}"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Rand’s early definition is pretty good, except “preparing to conduct” is not</a:t>
            </a:r>
            <a:r>
              <a:rPr lang="en-US" baseline="0" dirty="0" smtClean="0"/>
              <a:t> war, cyber or otherwise.</a:t>
            </a:r>
          </a:p>
          <a:p>
            <a:r>
              <a:rPr lang="en-US" baseline="0" dirty="0" smtClean="0"/>
              <a:t>Clarke’s definition goes off the reservation completely, limiting it to nation-states and not covering espionage or information-based activity.</a:t>
            </a:r>
          </a:p>
          <a:p>
            <a:r>
              <a:rPr lang="en-US" baseline="0" dirty="0" smtClean="0"/>
              <a:t>Wikipedia, despite all the joking, uses a simple and seemingly accurate definition.</a:t>
            </a:r>
          </a:p>
          <a:p>
            <a:r>
              <a:rPr lang="en-US" baseline="0" dirty="0" smtClean="0"/>
              <a:t>Over time, aren’t we supposed to improve? Why does the definition get worse 17 years later with Clarke and others?</a:t>
            </a:r>
          </a:p>
          <a:p>
            <a:r>
              <a:rPr lang="en-US" baseline="0" dirty="0" smtClean="0"/>
              <a:t>Some ‘experts’ cannot or will not define the term, yet it is part of their job, they present on the topic, etc.</a:t>
            </a:r>
          </a:p>
          <a:p>
            <a:r>
              <a:rPr lang="en-US" baseline="0" dirty="0" smtClean="0"/>
              <a:t>Many definitions try to wrap in </a:t>
            </a:r>
            <a:r>
              <a:rPr lang="en-US" dirty="0" smtClean="0"/>
              <a:t>Clausewitz, UN,</a:t>
            </a:r>
            <a:r>
              <a:rPr lang="en-US" baseline="0" dirty="0" smtClean="0"/>
              <a:t> or other definitions of traditional warfare. Does </a:t>
            </a:r>
            <a:r>
              <a:rPr lang="en-US" baseline="0" dirty="0" err="1" smtClean="0"/>
              <a:t>Cyberwar</a:t>
            </a:r>
            <a:r>
              <a:rPr lang="en-US" baseline="0" dirty="0" smtClean="0"/>
              <a:t> have to fit those?</a:t>
            </a:r>
          </a:p>
          <a:p>
            <a:endParaRPr lang="en-US" baseline="0" dirty="0" smtClean="0"/>
          </a:p>
          <a:p>
            <a:r>
              <a:rPr lang="en-US" dirty="0" smtClean="0"/>
              <a:t>http://en.wikipedia.org/wiki/Cyberwar</a:t>
            </a:r>
          </a:p>
        </p:txBody>
      </p:sp>
      <p:sp>
        <p:nvSpPr>
          <p:cNvPr id="4" name="Slide Number Placeholder 3"/>
          <p:cNvSpPr>
            <a:spLocks noGrp="1"/>
          </p:cNvSpPr>
          <p:nvPr>
            <p:ph type="sldNum" sz="quarter" idx="10"/>
          </p:nvPr>
        </p:nvSpPr>
        <p:spPr/>
        <p:txBody>
          <a:bodyPr/>
          <a:lstStyle/>
          <a:p>
            <a:fld id="{B54C46A4-C786-47A1-976E-94DD6A248F19}"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term “</a:t>
            </a:r>
            <a:r>
              <a:rPr lang="en-US" baseline="0" dirty="0" err="1" smtClean="0"/>
              <a:t>cyberwar</a:t>
            </a:r>
            <a:r>
              <a:rPr lang="en-US" baseline="0" dirty="0" smtClean="0"/>
              <a:t>” *is* a thought terminating cliché, because of all the hyperbole and misconceptions surrounding it. The only way to move forward and advance this thinking, is to start over to some degree.</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http://www.rand.org/pubs/reprints/RP223.html</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Note, the idea of “information” warfare is not new;</a:t>
            </a:r>
            <a:r>
              <a:rPr lang="en-US" baseline="0" dirty="0" smtClean="0"/>
              <a:t> it is over a decade old. If “</a:t>
            </a:r>
            <a:r>
              <a:rPr lang="en-US" baseline="0" dirty="0" err="1" smtClean="0"/>
              <a:t>cyberwar</a:t>
            </a:r>
            <a:r>
              <a:rPr lang="en-US" baseline="0" dirty="0" smtClean="0"/>
              <a:t>” is a new term for the same thing, it underscores how it is more based on media hype and the buzzword, rather than the actual premise of information warfare. </a:t>
            </a:r>
            <a:r>
              <a:rPr lang="en-US" dirty="0" smtClean="0"/>
              <a:t>Some define </a:t>
            </a:r>
            <a:r>
              <a:rPr lang="en-US" dirty="0" err="1" smtClean="0"/>
              <a:t>cyberwar</a:t>
            </a:r>
            <a:r>
              <a:rPr lang="en-US" dirty="0" smtClean="0"/>
              <a:t> in a way that shows there cannot be kinetic response (an absolute), when in reality there will always be the possibility of cross-domain response,</a:t>
            </a:r>
            <a:r>
              <a:rPr lang="en-US" baseline="0" dirty="0" smtClean="0"/>
              <a:t> </a:t>
            </a:r>
            <a:r>
              <a:rPr lang="en-US" dirty="0" smtClean="0"/>
              <a:t>so it is just 'war‘.</a:t>
            </a:r>
          </a:p>
          <a:p>
            <a:endParaRPr lang="en-US" dirty="0" smtClean="0"/>
          </a:p>
          <a:p>
            <a:r>
              <a:rPr lang="en-US" dirty="0" smtClean="0"/>
              <a:t>Further, note that</a:t>
            </a:r>
            <a:r>
              <a:rPr lang="en-US" baseline="0" dirty="0" smtClean="0"/>
              <a:t> naval and aerial war augmented ground warfare since their inception.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smtClean="0"/>
              <a:t>Cyberwarfare</a:t>
            </a:r>
            <a:r>
              <a:rPr lang="en-US" b="0" dirty="0" smtClean="0"/>
              <a:t> Called Fifth Domain of Battle by Pentagon</a:t>
            </a:r>
          </a:p>
          <a:p>
            <a:r>
              <a:rPr lang="en-US" dirty="0" smtClean="0"/>
              <a:t>http://www.securitynewsdaily.com/430-cyberwarfare-called-fifth-domain-of-battle-by-pentagon.html</a:t>
            </a:r>
          </a:p>
          <a:p>
            <a:endParaRPr lang="en-US" dirty="0" smtClean="0"/>
          </a:p>
          <a:p>
            <a:r>
              <a:rPr lang="en-US" dirty="0" smtClean="0"/>
              <a:t>References:</a:t>
            </a:r>
          </a:p>
          <a:p>
            <a:r>
              <a:rPr lang="en-US" dirty="0" smtClean="0"/>
              <a:t>http://en.wikipedia.org/wiki/Ground_warfare</a:t>
            </a:r>
          </a:p>
          <a:p>
            <a:r>
              <a:rPr lang="en-US" dirty="0" smtClean="0"/>
              <a:t>Ground warfare or land warfare is the process of military operations eventuating in combat that take place predominantly on the land surface of the planet.</a:t>
            </a:r>
          </a:p>
          <a:p>
            <a:endParaRPr lang="en-US" dirty="0" smtClean="0"/>
          </a:p>
          <a:p>
            <a:r>
              <a:rPr lang="en-US" dirty="0" smtClean="0"/>
              <a:t>http://en.wikipedia.org/wiki/Naval_warfare</a:t>
            </a:r>
          </a:p>
          <a:p>
            <a:r>
              <a:rPr lang="en-US" dirty="0" smtClean="0"/>
              <a:t>Naval warfare is combat in and on seas, oceans, or any other major bodies of water such as large lakes and wide rivers.</a:t>
            </a:r>
          </a:p>
          <a:p>
            <a:r>
              <a:rPr lang="en-US" dirty="0" smtClean="0"/>
              <a:t>The first dateable recorded sea battle occurred about 1210 BC: </a:t>
            </a:r>
            <a:r>
              <a:rPr lang="en-US" dirty="0" err="1" smtClean="0"/>
              <a:t>Suppiluliuma</a:t>
            </a:r>
            <a:r>
              <a:rPr lang="en-US" dirty="0" smtClean="0"/>
              <a:t> II, king of the Hittites, defeated a fleet from Cyprus, and burned their ships at sea.</a:t>
            </a:r>
          </a:p>
          <a:p>
            <a:r>
              <a:rPr lang="en-US" dirty="0" smtClean="0"/>
              <a:t>Prior to 1750, things moved by barge or sea, or not much at all. Thus armies, with their exorbitant needs for food, ammunition and fodder, were tied to the river valleys throughout the ages.</a:t>
            </a:r>
          </a:p>
          <a:p>
            <a:endParaRPr lang="en-US" dirty="0" smtClean="0"/>
          </a:p>
          <a:p>
            <a:r>
              <a:rPr lang="en-US" dirty="0" smtClean="0"/>
              <a:t>http://en.wikipedia.org/wiki/Aerial_warfare</a:t>
            </a:r>
          </a:p>
          <a:p>
            <a:r>
              <a:rPr lang="en-US" dirty="0" smtClean="0"/>
              <a:t>Aerial warfare is the use of military aircraft and other flying machines in warfare, including military airlift of cargo to further the national interests</a:t>
            </a:r>
          </a:p>
          <a:p>
            <a:r>
              <a:rPr lang="en-US" dirty="0" smtClean="0"/>
              <a:t>http://en.wikipedia.org/wiki/History_of_military_ballooning</a:t>
            </a:r>
          </a:p>
          <a:p>
            <a:r>
              <a:rPr lang="en-US" dirty="0" smtClean="0"/>
              <a:t>Their role was strictly recognized for reconnaissance purposes. </a:t>
            </a:r>
          </a:p>
          <a:p>
            <a:endParaRPr lang="en-US" dirty="0" smtClean="0"/>
          </a:p>
          <a:p>
            <a:r>
              <a:rPr lang="en-US" dirty="0" smtClean="0"/>
              <a:t>http://en.wikipedia.org/wiki/Space_warfare</a:t>
            </a:r>
          </a:p>
          <a:p>
            <a:r>
              <a:rPr lang="en-US" dirty="0" smtClean="0"/>
              <a:t>Space warfare therefore includes ground-to-space warfare, such as attacking satellites from the Earth, as well as space-to-space warfare, such as satellites attacking satellites.</a:t>
            </a:r>
          </a:p>
          <a:p>
            <a:r>
              <a:rPr lang="en-US" dirty="0" smtClean="0"/>
              <a:t>It does not include the use of satellites for espionage, surveillance, or military communications, however useful those activities might be.</a:t>
            </a:r>
          </a:p>
          <a:p>
            <a:endParaRPr lang="en-US" dirty="0" smtClean="0"/>
          </a:p>
          <a:p>
            <a:r>
              <a:rPr lang="en-US" dirty="0" smtClean="0"/>
              <a:t>Space Joins Land, Sea and Air 	(2002)</a:t>
            </a:r>
          </a:p>
          <a:p>
            <a:r>
              <a:rPr lang="en-US" dirty="0" smtClean="0"/>
              <a:t>http://www.afcea.org/signal/articles/templates/SIGNAL_Article_Template.asp?articleid=126&amp;zoneid=87</a:t>
            </a:r>
          </a:p>
          <a:p>
            <a:endParaRPr lang="en-US" dirty="0" smtClean="0"/>
          </a:p>
          <a:p>
            <a:r>
              <a:rPr lang="en-US" dirty="0" smtClean="0"/>
              <a:t>http://en.wikipedia.org/wiki/Information_warfare</a:t>
            </a:r>
          </a:p>
          <a:p>
            <a:r>
              <a:rPr lang="en-US" dirty="0" smtClean="0"/>
              <a:t>Information warfare may involve collection of tactical information, assurance(s) that one's own information is valid, spreading of propaganda or disinformation to demoralize or manipulate.</a:t>
            </a:r>
          </a:p>
          <a:p>
            <a:r>
              <a:rPr lang="en-US" dirty="0" smtClean="0"/>
              <a:t>The American focus tends to </a:t>
            </a:r>
            <a:r>
              <a:rPr lang="en-US" dirty="0" err="1" smtClean="0"/>
              <a:t>favour</a:t>
            </a:r>
            <a:r>
              <a:rPr lang="en-US" dirty="0" smtClean="0"/>
              <a:t> technology, and hence tends to extend into the realms of Electronic Warfare, Cyber Warfare, Information Assurance and Computer Network Operations / Attack / </a:t>
            </a:r>
            <a:r>
              <a:rPr lang="en-US" dirty="0" err="1" smtClean="0"/>
              <a:t>Defence</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http://kingsofwar.org.uk/2012/08/what-war-in-the-fifth-domain/</a:t>
            </a:r>
          </a:p>
          <a:p>
            <a:r>
              <a:rPr lang="en-US" dirty="0" smtClean="0"/>
              <a:t>Rid argues</a:t>
            </a:r>
            <a:r>
              <a:rPr lang="en-US" baseline="0" dirty="0" smtClean="0"/>
              <a:t> “</a:t>
            </a:r>
            <a:r>
              <a:rPr lang="en-US" dirty="0" smtClean="0"/>
              <a:t>cyberspace is not a separate domain of war. Instead the use of computer networks permeates all other domains of military conflict, land, sea, air, and space.”</a:t>
            </a:r>
          </a:p>
          <a:p>
            <a:r>
              <a:rPr lang="en-US" dirty="0" smtClean="0"/>
              <a:t>http://perplexities.posterous.com/domains-of-war</a:t>
            </a:r>
          </a:p>
          <a:p>
            <a:r>
              <a:rPr lang="en-US" dirty="0" smtClean="0"/>
              <a:t>“Some support the idea that this fifth domain exists. Others don’t. Those that don't are probably right.”</a:t>
            </a:r>
          </a:p>
          <a:p>
            <a:endParaRPr lang="en-US" dirty="0" smtClean="0"/>
          </a:p>
          <a:p>
            <a:r>
              <a:rPr lang="en-US" dirty="0" smtClean="0"/>
              <a:t>Image source:</a:t>
            </a:r>
          </a:p>
          <a:p>
            <a:r>
              <a:rPr lang="en-US" dirty="0" smtClean="0"/>
              <a:t>http://bolditalic.com/quotulatiousness_archive/005295.html</a:t>
            </a:r>
          </a:p>
          <a:p>
            <a:endParaRPr lang="en-US" dirty="0" smtClean="0"/>
          </a:p>
          <a:p>
            <a:r>
              <a:rPr lang="en-US" dirty="0" smtClean="0"/>
              <a:t>References:</a:t>
            </a:r>
          </a:p>
          <a:p>
            <a:r>
              <a:rPr lang="en-US" dirty="0" smtClean="0"/>
              <a:t>http://joseph_berrigan.tripod.com/ancientbabylon/id28.html</a:t>
            </a:r>
          </a:p>
          <a:p>
            <a:r>
              <a:rPr lang="en-US" dirty="0" smtClean="0"/>
              <a:t>[Themistocles, an Athenian general] knew that the Persian army could only succeed if it were successfully supported by supplies and communications provided by the fleet. </a:t>
            </a:r>
          </a:p>
          <a:p>
            <a:endParaRPr lang="en-US" dirty="0" smtClean="0"/>
          </a:p>
          <a:p>
            <a:r>
              <a:rPr lang="en-US" dirty="0" smtClean="0"/>
              <a:t>http://en.wikipedia.org/wiki/Roman_Navy</a:t>
            </a:r>
          </a:p>
          <a:p>
            <a:r>
              <a:rPr lang="en-US" dirty="0" smtClean="0"/>
              <a:t>Unlike modern naval forces, the Roman navy even at its height never existed as an autonomous service, but operated as an adjunct to the Roman army.</a:t>
            </a:r>
          </a:p>
          <a:p>
            <a:endParaRPr lang="en-US" dirty="0" smtClean="0"/>
          </a:p>
          <a:p>
            <a:r>
              <a:rPr lang="en-US" dirty="0" smtClean="0"/>
              <a:t>http://en.wikipedia.org/wiki/Spartan_army#Spartan_Navy</a:t>
            </a:r>
          </a:p>
          <a:p>
            <a:r>
              <a:rPr lang="en-US" dirty="0" smtClean="0"/>
              <a:t>Throughout their history, the Spartans were a land-based force par excellence. During the Persian Wars, they did contribute a small navy of 20 triremes, and provided the overall fleet commander, but they largely relied on their allies, primarily the Corinthians, for naval power.</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Summary of cyber capabilities of certain nation-states in http://www.ists.dartmouth.edu/projects/archives/cyberwarfare.pdf ~ 2005 perspective (China, India, Iran, North Korea, Pakistan, Russia)</a:t>
            </a:r>
          </a:p>
          <a:p>
            <a:endParaRPr lang="en-US" dirty="0" smtClean="0"/>
          </a:p>
          <a:p>
            <a:r>
              <a:rPr lang="en-US" dirty="0" smtClean="0"/>
              <a:t>http://thetechlusion.com/cyber-warfare-capability-of-nations/</a:t>
            </a:r>
          </a:p>
          <a:p>
            <a:endParaRPr lang="en-US" dirty="0" smtClean="0"/>
          </a:p>
          <a:p>
            <a:r>
              <a:rPr lang="en-US" dirty="0" smtClean="0"/>
              <a:t>India to green light on state-sponsored cyber attacks</a:t>
            </a:r>
          </a:p>
          <a:p>
            <a:r>
              <a:rPr lang="en-US" dirty="0" smtClean="0"/>
              <a:t>http://www.theregister.co.uk/2012/06/11/india_state_sponsored_attacks/</a:t>
            </a:r>
          </a:p>
          <a:p>
            <a:r>
              <a:rPr lang="en-US" dirty="0" smtClean="0"/>
              <a:t>Germany confirms existence of operational </a:t>
            </a:r>
            <a:r>
              <a:rPr lang="en-US" dirty="0" err="1" smtClean="0"/>
              <a:t>cyberwarfare</a:t>
            </a:r>
            <a:r>
              <a:rPr lang="en-US" dirty="0" smtClean="0"/>
              <a:t> unit</a:t>
            </a:r>
          </a:p>
          <a:p>
            <a:r>
              <a:rPr lang="en-US" dirty="0" smtClean="0"/>
              <a:t>http://www.stripes.com/news/germany-confirms-existence-of-operational-cyberwarfare-unit-1.179655</a:t>
            </a:r>
          </a:p>
          <a:p>
            <a:r>
              <a:rPr lang="en-US" dirty="0" smtClean="0"/>
              <a:t>'N.K. third for cyber war capabilities'</a:t>
            </a:r>
          </a:p>
          <a:p>
            <a:r>
              <a:rPr lang="en-US" dirty="0" smtClean="0"/>
              <a:t>http://view.koreaherald.com/kh/view.php?ud=20120607001276&amp;cpv=0</a:t>
            </a:r>
          </a:p>
          <a:p>
            <a:r>
              <a:rPr lang="en-US" dirty="0" smtClean="0"/>
              <a:t>China’s Growing Cyber War Capacities</a:t>
            </a:r>
          </a:p>
          <a:p>
            <a:r>
              <a:rPr lang="en-US" dirty="0" smtClean="0"/>
              <a:t>http://www.e-ir.info/2012/07/29/chinas-growing-cyber-war-capacities/</a:t>
            </a:r>
          </a:p>
          <a:p>
            <a:r>
              <a:rPr lang="en-US" dirty="0" smtClean="0"/>
              <a:t>China's cyber-warfare capabilities are 'fairly rudimentary'</a:t>
            </a:r>
          </a:p>
          <a:p>
            <a:r>
              <a:rPr lang="en-US" dirty="0" smtClean="0"/>
              <a:t>http://www.wired.co.uk/news/archive/2011-11/02/china-cyberwar</a:t>
            </a:r>
          </a:p>
          <a:p>
            <a:r>
              <a:rPr lang="en-US" dirty="0" smtClean="0"/>
              <a:t>Israel's unit 8200: cyber warfare </a:t>
            </a:r>
          </a:p>
          <a:p>
            <a:r>
              <a:rPr lang="en-US" dirty="0" smtClean="0"/>
              <a:t>http://www.telegraph.co.uk/news/worldnews/middleeast/israel/8034882/Israels-unit-8200-cyber-warfare.html</a:t>
            </a:r>
          </a:p>
          <a:p>
            <a:r>
              <a:rPr lang="en-US" dirty="0" smtClean="0"/>
              <a:t>Taiwan</a:t>
            </a:r>
          </a:p>
          <a:p>
            <a:r>
              <a:rPr lang="en-US" dirty="0" smtClean="0"/>
              <a:t>http://news.yahoo.com/taiwan-step-cyberwar-capabilities-report-062353044.html</a:t>
            </a:r>
          </a:p>
          <a:p>
            <a:r>
              <a:rPr lang="en-US" dirty="0" smtClean="0"/>
              <a:t>Japan</a:t>
            </a:r>
          </a:p>
          <a:p>
            <a:r>
              <a:rPr lang="en-US" dirty="0" smtClean="0"/>
              <a:t>http://www.yomiuri.co.jp/dy/national/T120907004328.htm</a:t>
            </a:r>
          </a:p>
          <a:p>
            <a:r>
              <a:rPr lang="en-US" dirty="0" smtClean="0"/>
              <a:t>Malaysia</a:t>
            </a:r>
          </a:p>
          <a:p>
            <a:r>
              <a:rPr lang="en-US" dirty="0" smtClean="0"/>
              <a:t>http://thestar.com.my/news/story.asp?sec=nation&amp;file=/2012/9/16/nation/12037186</a:t>
            </a:r>
          </a:p>
          <a:p>
            <a:r>
              <a:rPr lang="en-US" dirty="0" smtClean="0"/>
              <a:t>US</a:t>
            </a:r>
          </a:p>
          <a:p>
            <a:r>
              <a:rPr lang="en-US" dirty="0" smtClean="0"/>
              <a:t>http://www.airforcetimes.com/news/2010/05/airforce_cyber_careers_051710/</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 Trick Threatens the Newest Weapons </a:t>
            </a:r>
          </a:p>
          <a:p>
            <a:r>
              <a:rPr lang="en-US" dirty="0" smtClean="0"/>
              <a:t>http://www.nytimes.com/2009/10/27/science/27trojan.html?_r=1&amp;partner=rssnyt&amp;emc=rss&amp;pagewanted=all</a:t>
            </a:r>
          </a:p>
          <a:p>
            <a:r>
              <a:rPr lang="en-US" dirty="0" smtClean="0"/>
              <a:t>Despite a six-year effort to build trusted computer chips for military systems, the Pentagon now manufactures in secure facilities run by American companies only about 2 percent of the more than $3.5 billion of integrated circuits bought annually for use in military gear.</a:t>
            </a:r>
          </a:p>
          <a:p>
            <a:endParaRPr lang="en-US" dirty="0" smtClean="0"/>
          </a:p>
          <a:p>
            <a:r>
              <a:rPr lang="en-US" dirty="0" smtClean="0"/>
              <a:t>http://www.nytimes.com/2009/04/28/us/28cyber.html?_r=2&amp;pagew__=&amp;hp=&amp;pagewanted=2</a:t>
            </a:r>
          </a:p>
          <a:p>
            <a:r>
              <a:rPr lang="en-US" dirty="0" err="1" smtClean="0"/>
              <a:t>Cyberwar</a:t>
            </a:r>
            <a:r>
              <a:rPr lang="en-US" dirty="0" smtClean="0"/>
              <a:t> would not be as lethal as atomic war, of course, nor as visibly dramatic. But when Mike McConnell, the former director of national intelligence, briefed Mr. Bush on the threat in May 2007, he argued that if a single large American bank were successfully attacked “it would have an order-of-magnitude greater impact on the global economy” than the Sept. 11, 2001, attacks. Mr. McConnell, who left office three months ago, warned last year that “the ability to threaten the U.S. money supply is the equivalent of today’s nuclear weapon.” </a:t>
            </a:r>
          </a:p>
          <a:p>
            <a:endParaRPr lang="en-US" dirty="0" smtClean="0"/>
          </a:p>
          <a:p>
            <a:r>
              <a:rPr lang="en-US" dirty="0" smtClean="0"/>
              <a:t>Did the Bounds of Cyber War Just Expand to Banks and Neutral States?</a:t>
            </a:r>
          </a:p>
          <a:p>
            <a:r>
              <a:rPr lang="en-US" dirty="0" smtClean="0"/>
              <a:t>http://www.theatlantic.com/international/archive/2012/08/did-the-bounds-of-cyber-war-just-expand-to-banks-and-neutral-states/261230/</a:t>
            </a:r>
          </a:p>
          <a:p>
            <a:endParaRPr lang="en-US" dirty="0" smtClean="0"/>
          </a:p>
          <a:p>
            <a:r>
              <a:rPr lang="en-US" dirty="0" err="1" smtClean="0"/>
              <a:t>Cyberwars</a:t>
            </a:r>
            <a:r>
              <a:rPr lang="en-US" dirty="0" smtClean="0"/>
              <a:t> Reach a New Frontier: the Airport</a:t>
            </a:r>
          </a:p>
          <a:p>
            <a:r>
              <a:rPr lang="en-US" dirty="0" smtClean="0"/>
              <a:t>http://www.businessweek.com/articles/2012-08-15/cyber-wars-reach-a-new-frontier-the-airport	</a:t>
            </a:r>
            <a:r>
              <a:rPr lang="en-US" dirty="0" smtClean="0">
                <a:sym typeface="Wingdings" pitchFamily="2" charset="2"/>
              </a:rPr>
              <a:t> </a:t>
            </a:r>
            <a:r>
              <a:rPr lang="en-US" dirty="0" err="1" smtClean="0">
                <a:sym typeface="Wingdings" pitchFamily="2" charset="2"/>
              </a:rPr>
              <a:t>FUDtastic</a:t>
            </a:r>
            <a:r>
              <a:rPr lang="en-US" dirty="0" smtClean="0">
                <a:sym typeface="Wingdings" pitchFamily="2" charset="2"/>
              </a:rPr>
              <a:t>, but</a:t>
            </a:r>
            <a:r>
              <a:rPr lang="en-US" baseline="0" dirty="0" smtClean="0">
                <a:sym typeface="Wingdings" pitchFamily="2" charset="2"/>
              </a:rPr>
              <a:t> expands idea of targets</a:t>
            </a:r>
          </a:p>
          <a:p>
            <a:endParaRPr lang="en-US" baseline="0" dirty="0" smtClean="0">
              <a:sym typeface="Wingdings" pitchFamily="2" charset="2"/>
            </a:endParaRPr>
          </a:p>
          <a:p>
            <a:r>
              <a:rPr lang="en-US" baseline="0" dirty="0" smtClean="0">
                <a:sym typeface="Wingdings" pitchFamily="2" charset="2"/>
              </a:rPr>
              <a:t>Backdoors:</a:t>
            </a:r>
          </a:p>
          <a:p>
            <a:r>
              <a:rPr lang="en-US" dirty="0" smtClean="0"/>
              <a:t>http://osvdb.org/search?search%5Bvuln_title%5D=backdoor&amp;search%5Btext_type%5D=titles</a:t>
            </a:r>
          </a:p>
        </p:txBody>
      </p:sp>
      <p:sp>
        <p:nvSpPr>
          <p:cNvPr id="4" name="Slide Number Placeholder 3"/>
          <p:cNvSpPr>
            <a:spLocks noGrp="1"/>
          </p:cNvSpPr>
          <p:nvPr>
            <p:ph type="sldNum" sz="quarter" idx="10"/>
          </p:nvPr>
        </p:nvSpPr>
        <p:spPr/>
        <p:txBody>
          <a:bodyPr/>
          <a:lstStyle/>
          <a:p>
            <a:fld id="{B54C46A4-C786-47A1-976E-94DD6A248F19}"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Should We Be Worried About</a:t>
            </a:r>
            <a:r>
              <a:rPr lang="en-US" baseline="0" dirty="0" smtClean="0"/>
              <a:t> a </a:t>
            </a:r>
            <a:r>
              <a:rPr lang="en-US" baseline="0" dirty="0" err="1" smtClean="0"/>
              <a:t>Cyberwar</a:t>
            </a:r>
            <a:r>
              <a:rPr lang="en-US" baseline="0" dirty="0" smtClean="0"/>
              <a:t>?</a:t>
            </a:r>
            <a:endParaRPr lang="en-US" dirty="0" smtClean="0"/>
          </a:p>
          <a:p>
            <a:r>
              <a:rPr lang="en-US" dirty="0" smtClean="0"/>
              <a:t>http://cacm.acm.org/news/100792-should-we-be-worried-about-a-cyberwar/fulltext</a:t>
            </a:r>
          </a:p>
          <a:p>
            <a:endParaRPr lang="en-US" dirty="0" smtClean="0"/>
          </a:p>
          <a:p>
            <a:r>
              <a:rPr lang="en-US" dirty="0" smtClean="0"/>
              <a:t>Vendor FAIL – Certified</a:t>
            </a:r>
            <a:r>
              <a:rPr lang="en-US" baseline="0" dirty="0" smtClean="0"/>
              <a:t> Pre-Owned (CPO)</a:t>
            </a:r>
            <a:endParaRPr lang="en-US" dirty="0" smtClean="0"/>
          </a:p>
          <a:p>
            <a:r>
              <a:rPr lang="en-US" dirty="0" smtClean="0"/>
              <a:t>http://securityerrata.org/errata/cpo/</a:t>
            </a:r>
          </a:p>
          <a:p>
            <a:endParaRPr lang="en-US" dirty="0" smtClean="0"/>
          </a:p>
          <a:p>
            <a:r>
              <a:rPr lang="en-US" dirty="0" smtClean="0"/>
              <a:t>http://www.israelnationalnews.com/News/News.aspx/159641</a:t>
            </a:r>
          </a:p>
          <a:p>
            <a:r>
              <a:rPr lang="en-US" dirty="0" smtClean="0"/>
              <a:t>“Cyber has three dimensions: defense, collection or espionage and attack,” [</a:t>
            </a:r>
            <a:r>
              <a:rPr lang="da-DK" dirty="0" smtClean="0"/>
              <a:t>Maj. Gen. (ret.) Amos Yadlin]</a:t>
            </a:r>
            <a:r>
              <a:rPr lang="en-US" dirty="0" smtClean="0"/>
              <a:t> said, adding that Israel “is very good at collection. </a:t>
            </a:r>
          </a:p>
          <a:p>
            <a:endParaRPr lang="en-US" dirty="0" smtClean="0"/>
          </a:p>
          <a:p>
            <a:r>
              <a:rPr lang="en-US" dirty="0" err="1" smtClean="0"/>
              <a:t>AntiSec</a:t>
            </a:r>
            <a:r>
              <a:rPr lang="en-US" baseline="0" dirty="0" smtClean="0"/>
              <a:t> “inevitable conflict”</a:t>
            </a:r>
          </a:p>
          <a:p>
            <a:r>
              <a:rPr lang="en-US" dirty="0" smtClean="0"/>
              <a:t>http://upload.wikimedia.org/wikipedia/commons/thumb/b/b7/Anti-sec_manifesto.png/492px-Anti-sec_manifesto.png</a:t>
            </a:r>
          </a:p>
          <a:p>
            <a:r>
              <a:rPr lang="en-US" dirty="0" smtClean="0"/>
              <a:t>http://www.urbandictionary.com/define.php?term=Anti-Sec&amp;defid=4103834</a:t>
            </a:r>
          </a:p>
          <a:p>
            <a:endParaRPr lang="en-US" dirty="0" smtClean="0"/>
          </a:p>
          <a:p>
            <a:r>
              <a:rPr lang="en-US" dirty="0" smtClean="0"/>
              <a:t>http://voices.washingtonpost.com/securityfix/2009/04/digital_pearl_harbor_cyber_911.html</a:t>
            </a:r>
          </a:p>
          <a:p>
            <a:r>
              <a:rPr lang="en-US" dirty="0" smtClean="0"/>
              <a:t>For the rest, I'll just list the name of the provider, its location, and the number of Internet addresses assigned to the company that showed up on </a:t>
            </a:r>
            <a:r>
              <a:rPr lang="en-US" dirty="0" err="1" smtClean="0"/>
              <a:t>Spamhaus's</a:t>
            </a:r>
            <a:r>
              <a:rPr lang="en-US" dirty="0" smtClean="0"/>
              <a:t> block list:</a:t>
            </a:r>
          </a:p>
          <a:p>
            <a:r>
              <a:rPr lang="en-US" dirty="0" smtClean="0"/>
              <a:t>KAMO Electric Cooperative, Vinita, Okla. (6)</a:t>
            </a:r>
            <a:br>
              <a:rPr lang="en-US" dirty="0" smtClean="0"/>
            </a:br>
            <a:r>
              <a:rPr lang="en-US" dirty="0" smtClean="0"/>
              <a:t>Cobb Energy, Marietta, Ga. (4)</a:t>
            </a:r>
            <a:br>
              <a:rPr lang="en-US" dirty="0" smtClean="0"/>
            </a:br>
            <a:r>
              <a:rPr lang="en-US" dirty="0" smtClean="0"/>
              <a:t>Pulaski Electric System, Pulaski, Tenn. (2)</a:t>
            </a:r>
            <a:br>
              <a:rPr lang="en-US" dirty="0" smtClean="0"/>
            </a:br>
            <a:r>
              <a:rPr lang="en-US" dirty="0" smtClean="0"/>
              <a:t>Arizona Public Service Co. (3)</a:t>
            </a:r>
            <a:br>
              <a:rPr lang="en-US" dirty="0" smtClean="0"/>
            </a:br>
            <a:r>
              <a:rPr lang="en-US" dirty="0" smtClean="0"/>
              <a:t>TXU Energy, Texas (2)</a:t>
            </a:r>
            <a:br>
              <a:rPr lang="en-US" dirty="0" smtClean="0"/>
            </a:br>
            <a:r>
              <a:rPr lang="en-US" dirty="0" smtClean="0"/>
              <a:t>Electric Fiber, NY, New York (2)</a:t>
            </a:r>
            <a:br>
              <a:rPr lang="en-US" dirty="0" smtClean="0"/>
            </a:br>
            <a:r>
              <a:rPr lang="en-US" dirty="0" smtClean="0"/>
              <a:t>Baltimore Gas &amp; Electric, Baltimore, Md. (1)</a:t>
            </a:r>
            <a:br>
              <a:rPr lang="en-US" dirty="0" smtClean="0"/>
            </a:br>
            <a:r>
              <a:rPr lang="en-US" dirty="0" smtClean="0"/>
              <a:t>Florida Power and Light (1)</a:t>
            </a:r>
            <a:br>
              <a:rPr lang="en-US" dirty="0" smtClean="0"/>
            </a:br>
            <a:r>
              <a:rPr lang="en-US" dirty="0" smtClean="0"/>
              <a:t>Hopkinsville Electric System, Ky. (1)</a:t>
            </a:r>
            <a:br>
              <a:rPr lang="en-US" dirty="0" smtClean="0"/>
            </a:br>
            <a:r>
              <a:rPr lang="en-US" dirty="0" smtClean="0"/>
              <a:t>Southern Company, Atlanta, Ga. (1)</a:t>
            </a:r>
            <a:br>
              <a:rPr lang="en-US" dirty="0" smtClean="0"/>
            </a:br>
            <a:r>
              <a:rPr lang="en-US" dirty="0" smtClean="0"/>
              <a:t>Newnan Utilities, Newnan, Ga. (1)</a:t>
            </a:r>
          </a:p>
          <a:p>
            <a:endParaRPr lang="en-US" dirty="0" smtClean="0"/>
          </a:p>
          <a:p>
            <a:r>
              <a:rPr lang="en-US" dirty="0" smtClean="0"/>
              <a:t>U.S. Critical Infrastructure </a:t>
            </a:r>
            <a:r>
              <a:rPr lang="en-US" dirty="0" err="1" smtClean="0"/>
              <a:t>Cyberattack</a:t>
            </a:r>
            <a:r>
              <a:rPr lang="en-US" dirty="0" smtClean="0"/>
              <a:t> Reports Jump Dramatically</a:t>
            </a:r>
          </a:p>
          <a:p>
            <a:r>
              <a:rPr lang="en-US" dirty="0" smtClean="0"/>
              <a:t>http://www.darkreading.com/advanced-threats/167901091/security/attacks-breaches/240003029/u-s-critical-infrastructure-cyberattack-reports-jump-dramatically.html</a:t>
            </a:r>
          </a:p>
          <a:p>
            <a:endParaRPr lang="en-US" dirty="0" smtClean="0"/>
          </a:p>
          <a:p>
            <a:r>
              <a:rPr lang="en-US" dirty="0" smtClean="0"/>
              <a:t>http://www.khou.com/news/world/167334595.html</a:t>
            </a:r>
          </a:p>
          <a:p>
            <a:r>
              <a:rPr lang="en-US" dirty="0" smtClean="0"/>
              <a:t>US general: We hacked the enemy in Afghanistan </a:t>
            </a:r>
          </a:p>
          <a:p>
            <a:endParaRPr lang="en-US" dirty="0" smtClean="0"/>
          </a:p>
          <a:p>
            <a:r>
              <a:rPr lang="en-US" dirty="0" err="1" smtClean="0"/>
              <a:t>Darpa</a:t>
            </a:r>
            <a:r>
              <a:rPr lang="en-US" dirty="0" smtClean="0"/>
              <a:t> Looks to Make </a:t>
            </a:r>
            <a:r>
              <a:rPr lang="en-US" dirty="0" err="1" smtClean="0"/>
              <a:t>Cyberwar</a:t>
            </a:r>
            <a:r>
              <a:rPr lang="en-US" dirty="0" smtClean="0"/>
              <a:t> Routine With Secret 'Plan X'</a:t>
            </a:r>
          </a:p>
          <a:p>
            <a:r>
              <a:rPr lang="en-US" dirty="0" smtClean="0"/>
              <a:t>http://www.wired.com/dangerroom/2012/08/plan-x/</a:t>
            </a:r>
          </a:p>
          <a:p>
            <a:endParaRPr lang="en-US" dirty="0" smtClean="0"/>
          </a:p>
          <a:p>
            <a:r>
              <a:rPr lang="en-US" dirty="0" smtClean="0"/>
              <a:t>Air Force Openly Seeking Cyber-Weapons</a:t>
            </a:r>
          </a:p>
          <a:p>
            <a:r>
              <a:rPr lang="en-US" dirty="0" smtClean="0"/>
              <a:t>http://threatpost.com/en_us/blogs/air-force-openly-seeking-cyber-weapons-082812</a:t>
            </a:r>
          </a:p>
          <a:p>
            <a:endParaRPr lang="en-US" dirty="0" smtClean="0"/>
          </a:p>
          <a:p>
            <a:r>
              <a:rPr lang="en-US" dirty="0" smtClean="0"/>
              <a:t>Army and Marines creating systems for cyber fire support</a:t>
            </a:r>
          </a:p>
          <a:p>
            <a:r>
              <a:rPr lang="en-US" dirty="0" smtClean="0"/>
              <a:t>http://killerapps.foreignpolicy.com/posts/2012/09/10/pentagon_creating_system_for_cyber_fire_support</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What may be missing is…</a:t>
            </a:r>
          </a:p>
          <a:p>
            <a:pPr marL="0" indent="0">
              <a:buNone/>
            </a:pPr>
            <a:r>
              <a:rPr lang="en-US" dirty="0" smtClean="0">
                <a:solidFill>
                  <a:srgbClr val="FF0000"/>
                </a:solidFill>
              </a:rPr>
              <a:t>Domain Dominance is to ensure allied access while denying your adversary. (partly addresses my Georgia &amp; your Syria points</a:t>
            </a:r>
            <a:r>
              <a:rPr lang="en-US" dirty="0" smtClean="0">
                <a:solidFill>
                  <a:srgbClr val="FF0000"/>
                </a:solidFill>
              </a:rPr>
              <a:t>)</a:t>
            </a:r>
          </a:p>
          <a:p>
            <a:pPr marL="0" indent="0">
              <a:buNone/>
            </a:pPr>
            <a:endParaRPr lang="en-US" dirty="0" smtClean="0"/>
          </a:p>
          <a:p>
            <a:r>
              <a:rPr lang="en-US" dirty="0" smtClean="0"/>
              <a:t>While this is possibly one of the more complete and least ambiguous definitions, it still falls short:</a:t>
            </a:r>
          </a:p>
          <a:p>
            <a:r>
              <a:rPr lang="en-US" dirty="0" smtClean="0"/>
              <a:t>Georgia DDOS</a:t>
            </a:r>
          </a:p>
          <a:p>
            <a:r>
              <a:rPr lang="en-US" dirty="0" smtClean="0"/>
              <a:t>Syrian Area Defense Hack</a:t>
            </a:r>
          </a:p>
          <a:p>
            <a:endParaRPr lang="en-US" dirty="0" smtClean="0"/>
          </a:p>
          <a:p>
            <a:r>
              <a:rPr lang="en-US" dirty="0" smtClean="0"/>
              <a:t>http://www.theregister.co.uk/2007/10/04/radar_hack_raid/</a:t>
            </a:r>
          </a:p>
          <a:p>
            <a:r>
              <a:rPr lang="en-US" dirty="0" smtClean="0"/>
              <a:t>Israel suspected of 'hacking' Syrian air </a:t>
            </a:r>
            <a:r>
              <a:rPr lang="en-US" dirty="0" err="1" smtClean="0"/>
              <a:t>defences</a:t>
            </a:r>
            <a:endParaRPr lang="en-US" dirty="0" smtClean="0"/>
          </a:p>
          <a:p>
            <a:endParaRPr lang="en-US" dirty="0" smtClean="0"/>
          </a:p>
          <a:p>
            <a:r>
              <a:rPr lang="en-US" dirty="0" smtClean="0"/>
              <a:t>Tallinn Manual</a:t>
            </a:r>
          </a:p>
          <a:p>
            <a:r>
              <a:rPr lang="en-US" dirty="0" smtClean="0"/>
              <a:t>http://www.ccdcoe.org/249.html</a:t>
            </a:r>
          </a:p>
          <a:p>
            <a:r>
              <a:rPr lang="en-US" dirty="0" smtClean="0"/>
              <a:t>http://issuu.com/nato_ccd_coe/docs/tallinn_manual_draft?mode=window&amp;backgroundColor=%23222222</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SCADA casualty in 2013?</a:t>
            </a:r>
            <a:r>
              <a:rPr lang="en-US" baseline="0" dirty="0" smtClean="0"/>
              <a:t> More tools, more SCADA knowledge, </a:t>
            </a:r>
            <a:r>
              <a:rPr lang="en-US" baseline="0" dirty="0" err="1" smtClean="0"/>
              <a:t>Shodan</a:t>
            </a:r>
            <a:r>
              <a:rPr lang="en-US" baseline="0" dirty="0" smtClean="0"/>
              <a:t>.. Just need motivation, or kid who doesn’t realize the power of his ‘weapon’. Chance of risky situation is going up. While it may not have happened, doesn’t mean it can’t, and doesn’t mean it isn’t getting more probable.</a:t>
            </a:r>
            <a:endParaRPr lang="en-US" dirty="0" smtClean="0"/>
          </a:p>
          <a:p>
            <a:endParaRPr lang="en-US" dirty="0" smtClean="0"/>
          </a:p>
          <a:p>
            <a:r>
              <a:rPr lang="en-US" dirty="0" smtClean="0"/>
              <a:t>US urged to recruit master hackers to wage cyber war on America's foes</a:t>
            </a:r>
          </a:p>
          <a:p>
            <a:r>
              <a:rPr lang="en-US" dirty="0" smtClean="0"/>
              <a:t>http://www.guardian.co.uk/technology/2012/jul/10/us-master-hackers-al-qaida</a:t>
            </a:r>
          </a:p>
          <a:p>
            <a:r>
              <a:rPr lang="en-US" dirty="0" smtClean="0"/>
              <a:t>Instead of prosecuting elite computer hackers, the US government should recruit them to launch cyber-attacks against Islamist terrorists and other foes, according to a leading military thinker and government adviser.</a:t>
            </a:r>
          </a:p>
          <a:p>
            <a:r>
              <a:rPr lang="en-US" dirty="0" smtClean="0"/>
              <a:t>The brilliance of hacking experts could be put to use on behalf of the US in the same way as German rocket scientists were enlisted after the second world war, said John </a:t>
            </a:r>
            <a:r>
              <a:rPr lang="en-US" dirty="0" err="1" smtClean="0"/>
              <a:t>Arquilla</a:t>
            </a:r>
            <a:r>
              <a:rPr lang="en-US" dirty="0" smtClean="0"/>
              <a:t>, a professor of </a:t>
            </a:r>
            <a:r>
              <a:rPr lang="en-US" dirty="0" err="1" smtClean="0"/>
              <a:t>defence</a:t>
            </a:r>
            <a:r>
              <a:rPr lang="en-US" dirty="0" smtClean="0"/>
              <a:t> analysis at the US Naval Postgraduate School in Monterey, California, in an interview with the Guardian.</a:t>
            </a:r>
          </a:p>
          <a:p>
            <a:r>
              <a:rPr lang="en-US" dirty="0" smtClean="0"/>
              <a:t>^ </a:t>
            </a:r>
            <a:r>
              <a:rPr lang="en-US" dirty="0" err="1" smtClean="0"/>
              <a:t>derp</a:t>
            </a:r>
            <a:r>
              <a:rPr lang="en-US" dirty="0" smtClean="0"/>
              <a:t>. opens up a can of worms. encouraging chaos essentially?</a:t>
            </a:r>
          </a:p>
          <a:p>
            <a:endParaRPr lang="en-US" dirty="0" smtClean="0"/>
          </a:p>
          <a:p>
            <a:r>
              <a:rPr lang="en-US" dirty="0" err="1" smtClean="0"/>
              <a:t>Wysopal</a:t>
            </a:r>
            <a:r>
              <a:rPr lang="en-US" dirty="0" smtClean="0"/>
              <a:t>:</a:t>
            </a:r>
          </a:p>
          <a:p>
            <a:r>
              <a:rPr lang="en-US" dirty="0" smtClean="0"/>
              <a:t>One of the things that Richard Clark was bowled over by when he visited the l0pht was that a group of 7 unfunded guys picking hardware out of university and corporate dumpsters was able to assemble a world class </a:t>
            </a:r>
            <a:r>
              <a:rPr lang="en-US" dirty="0" err="1" smtClean="0"/>
              <a:t>cyberwar</a:t>
            </a:r>
            <a:r>
              <a:rPr lang="en-US" dirty="0" smtClean="0"/>
              <a:t> lab.  Cyberwar is the ultimate asymmetrical war.  A small group can steal the intellectual property from dozens of billion dollar technology firms who probably have a 1000:1 ratio of manpower and funding dedicated to defense.</a:t>
            </a:r>
          </a:p>
          <a:p>
            <a:endParaRPr lang="en-US" dirty="0" smtClean="0"/>
          </a:p>
          <a:p>
            <a:r>
              <a:rPr lang="en-US" dirty="0" smtClean="0"/>
              <a:t>Perhaps a given / section 2? Some experts DO miss this point though.</a:t>
            </a:r>
          </a:p>
          <a:p>
            <a:endParaRPr lang="en-US" dirty="0" smtClean="0"/>
          </a:p>
          <a:p>
            <a:r>
              <a:rPr lang="en-US" dirty="0" smtClean="0">
                <a:solidFill>
                  <a:srgbClr val="FF0000"/>
                </a:solidFill>
              </a:rPr>
              <a:t>VERY LOW COST – VERY LOW DIFFICULTY – VERY HIGH POWER OF ONE PERSON</a:t>
            </a:r>
          </a:p>
          <a:p>
            <a:r>
              <a:rPr lang="en-US" dirty="0" smtClean="0">
                <a:solidFill>
                  <a:srgbClr val="FF0000"/>
                </a:solidFill>
              </a:rPr>
              <a:t>Nuclear Proliferation </a:t>
            </a:r>
            <a:r>
              <a:rPr lang="en-US" dirty="0" err="1" smtClean="0">
                <a:solidFill>
                  <a:srgbClr val="FF0000"/>
                </a:solidFill>
              </a:rPr>
              <a:t>vs</a:t>
            </a:r>
            <a:r>
              <a:rPr lang="en-US" dirty="0" smtClean="0">
                <a:solidFill>
                  <a:srgbClr val="FF0000"/>
                </a:solidFill>
              </a:rPr>
              <a:t> a Laptop (attack tools)</a:t>
            </a:r>
          </a:p>
          <a:p>
            <a:r>
              <a:rPr lang="en-US" dirty="0" smtClean="0">
                <a:solidFill>
                  <a:srgbClr val="FF0000"/>
                </a:solidFill>
              </a:rPr>
              <a:t>Personal Power Curve</a:t>
            </a:r>
          </a:p>
          <a:p>
            <a:r>
              <a:rPr lang="en-US" strike="sngStrike" dirty="0" smtClean="0">
                <a:solidFill>
                  <a:srgbClr val="FF0000"/>
                </a:solidFill>
              </a:rPr>
              <a:t>Maybe Graphic of US Military Budget by Domain?</a:t>
            </a:r>
          </a:p>
          <a:p>
            <a:r>
              <a:rPr lang="en-US" strike="sngStrike" dirty="0" smtClean="0">
                <a:solidFill>
                  <a:srgbClr val="FF0000"/>
                </a:solidFill>
              </a:rPr>
              <a:t>GRAPHIC: Hyperbole much? A-Bomb </a:t>
            </a:r>
            <a:r>
              <a:rPr lang="en-US" strike="sngStrike" dirty="0" err="1" smtClean="0">
                <a:solidFill>
                  <a:srgbClr val="FF0000"/>
                </a:solidFill>
              </a:rPr>
              <a:t>vs</a:t>
            </a:r>
            <a:r>
              <a:rPr lang="en-US" strike="sngStrike" dirty="0" smtClean="0">
                <a:solidFill>
                  <a:srgbClr val="FF0000"/>
                </a:solidFill>
              </a:rPr>
              <a:t> </a:t>
            </a:r>
            <a:r>
              <a:rPr lang="en-US" strike="sngStrike" dirty="0" err="1" smtClean="0">
                <a:solidFill>
                  <a:srgbClr val="FF0000"/>
                </a:solidFill>
              </a:rPr>
              <a:t>MetaSploit</a:t>
            </a:r>
            <a:r>
              <a:rPr lang="en-US" dirty="0" smtClean="0">
                <a:solidFill>
                  <a:srgbClr val="FF0000"/>
                </a:solidFill>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presentations should be an open dialogue, not a</a:t>
            </a:r>
            <a:r>
              <a:rPr lang="en-US" baseline="0" dirty="0" smtClean="0"/>
              <a:t> lecture.</a:t>
            </a:r>
          </a:p>
          <a:p>
            <a:endParaRPr lang="en-US" baseline="0" dirty="0" smtClean="0"/>
          </a:p>
          <a:p>
            <a:r>
              <a:rPr lang="en-US" baseline="0" dirty="0" smtClean="0"/>
              <a:t>Clarifications now, discussions afterwards.</a:t>
            </a:r>
            <a:endParaRPr lang="en-US" dirty="0"/>
          </a:p>
        </p:txBody>
      </p:sp>
      <p:sp>
        <p:nvSpPr>
          <p:cNvPr id="4" name="Slide Number Placeholder 3"/>
          <p:cNvSpPr>
            <a:spLocks noGrp="1"/>
          </p:cNvSpPr>
          <p:nvPr>
            <p:ph type="sldNum" sz="quarter" idx="10"/>
          </p:nvPr>
        </p:nvSpPr>
        <p:spPr/>
        <p:txBody>
          <a:bodyPr/>
          <a:lstStyle/>
          <a:p>
            <a:fld id="{9F1EA7BE-83BD-4BB6-A265-FF845DA2EA64}"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smtClean="0"/>
          </a:p>
          <a:p>
            <a:r>
              <a:rPr lang="en-US" dirty="0" smtClean="0"/>
              <a:t>Flaming Retort: Frankenstein Malware – the future of </a:t>
            </a:r>
            <a:r>
              <a:rPr lang="en-US" dirty="0" err="1" smtClean="0"/>
              <a:t>cyberwar</a:t>
            </a:r>
            <a:r>
              <a:rPr lang="en-US" dirty="0" smtClean="0"/>
              <a:t>, or just a catchy headline?</a:t>
            </a:r>
          </a:p>
          <a:p>
            <a:r>
              <a:rPr lang="en-US" dirty="0" smtClean="0"/>
              <a:t>http://nakedsecurity.sophos.com/2012/08/27/flaming-retort-frankenstein-malware-the-future-of-cyberwar/</a:t>
            </a:r>
          </a:p>
          <a:p>
            <a:endParaRPr lang="en-US" dirty="0" smtClean="0"/>
          </a:p>
          <a:p>
            <a:r>
              <a:rPr lang="en-US" dirty="0" err="1" smtClean="0"/>
              <a:t>Stuxnets</a:t>
            </a:r>
            <a:r>
              <a:rPr lang="en-US" dirty="0" smtClean="0"/>
              <a:t> are Not in the US National Interest: An Arsonist Calling for Better Fire Codes</a:t>
            </a:r>
          </a:p>
          <a:p>
            <a:r>
              <a:rPr lang="en-US" dirty="0" smtClean="0"/>
              <a:t>http://www.acus.org/new_atlanticist/stuxnets-are-not-us-national-interest-arsonist-calling-better-fire-codes</a:t>
            </a:r>
          </a:p>
          <a:p>
            <a:endParaRPr lang="en-US" dirty="0" smtClean="0"/>
          </a:p>
          <a:p>
            <a:r>
              <a:rPr lang="en-US" dirty="0" smtClean="0"/>
              <a:t>Second energy firm hit by virus</a:t>
            </a:r>
          </a:p>
          <a:p>
            <a:r>
              <a:rPr lang="en-US" dirty="0" smtClean="0"/>
              <a:t>http://www.bbc.co.uk/news/technology-19434920</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Is a Computer Worm Causing Iranian Nuclear Facilities to Blast AC/DC’s ‘Thunderstruck’ At Night?</a:t>
            </a:r>
          </a:p>
          <a:p>
            <a:r>
              <a:rPr lang="en-US" dirty="0" smtClean="0"/>
              <a:t>http://gawker.com/5928425/is-a-computer-worm-causing-iranian-nuclear-facilities-to-blast-acdcs-thunderstruck-at-night</a:t>
            </a:r>
          </a:p>
          <a:p>
            <a:endParaRPr lang="en-US" dirty="0" smtClean="0"/>
          </a:p>
          <a:p>
            <a:r>
              <a:rPr lang="en-US" dirty="0" smtClean="0"/>
              <a:t>New Virus Hits Oil Giant, LNG Producer</a:t>
            </a:r>
          </a:p>
          <a:p>
            <a:r>
              <a:rPr lang="en-US" dirty="0" smtClean="0"/>
              <a:t>http://www.isssource.com/new-virus-hits-oil-giant-lng-producer/</a:t>
            </a:r>
          </a:p>
          <a:p>
            <a:endParaRPr lang="en-US" dirty="0" smtClean="0"/>
          </a:p>
          <a:p>
            <a:r>
              <a:rPr lang="en-US" dirty="0" smtClean="0"/>
              <a:t>Natural gas giant </a:t>
            </a:r>
            <a:r>
              <a:rPr lang="en-US" dirty="0" err="1" smtClean="0"/>
              <a:t>RasGas</a:t>
            </a:r>
            <a:r>
              <a:rPr lang="en-US" dirty="0" smtClean="0"/>
              <a:t> targeted in cyber attack</a:t>
            </a:r>
          </a:p>
          <a:p>
            <a:r>
              <a:rPr lang="en-US" dirty="0" smtClean="0"/>
              <a:t>http://www.scmagazine.com/natural-gas-giant-rasgas-targeted-in-cyber-attack/article/257050/</a:t>
            </a:r>
          </a:p>
          <a:p>
            <a:endParaRPr lang="en-US" dirty="0" smtClean="0"/>
          </a:p>
          <a:p>
            <a:r>
              <a:rPr lang="en-US" dirty="0" smtClean="0"/>
              <a:t>Nation-sponsored malware with </a:t>
            </a:r>
            <a:r>
              <a:rPr lang="en-US" dirty="0" err="1" smtClean="0"/>
              <a:t>Stuxnet</a:t>
            </a:r>
            <a:r>
              <a:rPr lang="en-US" dirty="0" smtClean="0"/>
              <a:t> ties has mystery warhead</a:t>
            </a:r>
          </a:p>
          <a:p>
            <a:r>
              <a:rPr lang="en-US" dirty="0" smtClean="0"/>
              <a:t>http://arstechnica.com/security/2012/08/nation-sponsored-malware-has-mystery-warhead/</a:t>
            </a:r>
          </a:p>
          <a:p>
            <a:endParaRPr lang="en-US" dirty="0" smtClean="0"/>
          </a:p>
          <a:p>
            <a:r>
              <a:rPr lang="en-US" dirty="0" smtClean="0"/>
              <a:t>Mystery 'Wiper' malware linked to '</a:t>
            </a:r>
            <a:r>
              <a:rPr lang="en-US" dirty="0" err="1" smtClean="0"/>
              <a:t>Duqu</a:t>
            </a:r>
            <a:r>
              <a:rPr lang="en-US" dirty="0" smtClean="0"/>
              <a:t>', says security firm</a:t>
            </a:r>
          </a:p>
          <a:p>
            <a:r>
              <a:rPr lang="en-US" dirty="0" smtClean="0"/>
              <a:t>http://news.techworld.com/security/3379060/mystery-wiper-malware-linked-duqu-says-security-firm/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Did journalist David Sanger discover the true story behind </a:t>
            </a:r>
            <a:r>
              <a:rPr lang="en-US" dirty="0" err="1" smtClean="0"/>
              <a:t>Stuxnet</a:t>
            </a:r>
            <a:r>
              <a:rPr lang="en-US" dirty="0" smtClean="0"/>
              <a:t>, or was he caught in a deeper web of deception? </a:t>
            </a:r>
          </a:p>
          <a:p>
            <a:r>
              <a:rPr lang="en-US" dirty="0" smtClean="0"/>
              <a:t>http://spectrum.ieee.org/podcast/computing/embedded-systems/stuxnet-leaks-or-lies</a:t>
            </a:r>
          </a:p>
          <a:p>
            <a:endParaRPr lang="en-US" dirty="0" smtClean="0"/>
          </a:p>
          <a:p>
            <a:r>
              <a:rPr lang="en-US" dirty="0" smtClean="0"/>
              <a:t>A Weapon We Can't Control</a:t>
            </a:r>
          </a:p>
          <a:p>
            <a:r>
              <a:rPr lang="en-US" dirty="0" smtClean="0"/>
              <a:t>http://www.nytimes.com/2012/06/25/opinion/stuxnet-will-come-back-to-haunt-us.html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FBI Opens Investigation into </a:t>
            </a:r>
            <a:r>
              <a:rPr lang="en-US" b="0" dirty="0" err="1" smtClean="0"/>
              <a:t>Stuxnet</a:t>
            </a:r>
            <a:r>
              <a:rPr lang="en-US" b="0" dirty="0" smtClean="0"/>
              <a:t> Attack Leaks</a:t>
            </a:r>
          </a:p>
          <a:p>
            <a:r>
              <a:rPr lang="en-US" dirty="0" smtClean="0"/>
              <a:t>http://www.infosecisland.com/blogview/21556-FBI-Opens-Investigation-into-Stuxnet-Attack-Leaks.html</a:t>
            </a:r>
          </a:p>
          <a:p>
            <a:endParaRPr lang="en-US" dirty="0" smtClean="0"/>
          </a:p>
          <a:p>
            <a:r>
              <a:rPr lang="en-US" dirty="0" smtClean="0"/>
              <a:t>Cyber-Spying Flame Attackers Operated On 'Need To Know' Basis</a:t>
            </a:r>
          </a:p>
          <a:p>
            <a:r>
              <a:rPr lang="en-US" dirty="0" smtClean="0"/>
              <a:t>http://www.darkreading.com/advanced-threats/167901091/security/attacks-breaches/240007486/cyber-spying-flame-attackers-operated-on-8216-need-to-know-8217-basis.html</a:t>
            </a:r>
          </a:p>
          <a:p>
            <a:r>
              <a:rPr lang="en-US" dirty="0" smtClean="0"/>
              <a:t>New research published separately today [..] shows that the sophisticated Flame </a:t>
            </a:r>
            <a:r>
              <a:rPr lang="en-US" dirty="0" err="1" smtClean="0"/>
              <a:t>cyberespionage</a:t>
            </a:r>
            <a:r>
              <a:rPr lang="en-US" dirty="0" smtClean="0"/>
              <a:t> campaign dates back to 2006 …</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Source: http://eoimages.gsfc.nasa.gov/images/imagerecords/55000/55167/earth_lights.gif</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Source: http://www.submarinecablemap.com/</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Religions, Movements, Societies, - not to mention state-specific</a:t>
            </a:r>
            <a:r>
              <a:rPr lang="en-US" baseline="0" dirty="0" smtClean="0"/>
              <a:t> non-state actors like the RBN in Russian or Chinese Nationalists</a:t>
            </a:r>
          </a:p>
          <a:p>
            <a:endParaRPr lang="en-US" dirty="0" smtClean="0"/>
          </a:p>
          <a:p>
            <a:r>
              <a:rPr lang="en-US" dirty="0" smtClean="0"/>
              <a:t>XKCD Map of Social Media</a:t>
            </a:r>
          </a:p>
          <a:p>
            <a:r>
              <a:rPr lang="en-US" dirty="0" smtClean="0"/>
              <a:t>http://</a:t>
            </a:r>
            <a:r>
              <a:rPr lang="en-US" dirty="0" err="1" smtClean="0"/>
              <a:t>socialmediainbusiness.com</a:t>
            </a:r>
            <a:r>
              <a:rPr lang="en-US" dirty="0" smtClean="0"/>
              <a:t>/</a:t>
            </a:r>
            <a:r>
              <a:rPr lang="en-US" dirty="0" err="1" smtClean="0"/>
              <a:t>wp</a:t>
            </a:r>
            <a:r>
              <a:rPr lang="en-US" dirty="0" smtClean="0"/>
              <a:t>-content/uploads/2011/12/online_communities_2_large1.png</a:t>
            </a:r>
          </a:p>
          <a:p>
            <a:r>
              <a:rPr lang="en-US" dirty="0" smtClean="0"/>
              <a:t>OCCUPY Fist:</a:t>
            </a:r>
          </a:p>
          <a:p>
            <a:r>
              <a:rPr lang="en-US" dirty="0" smtClean="0"/>
              <a:t>http://1.bp.blogspot.com/-leQXC7dgEms/</a:t>
            </a:r>
            <a:r>
              <a:rPr lang="en-US" dirty="0" err="1" smtClean="0"/>
              <a:t>TpMCdkMDweI</a:t>
            </a:r>
            <a:r>
              <a:rPr lang="en-US" dirty="0" smtClean="0"/>
              <a:t>/</a:t>
            </a:r>
            <a:r>
              <a:rPr lang="en-US" dirty="0" err="1" smtClean="0"/>
              <a:t>AAAAAAAAADo</a:t>
            </a:r>
            <a:r>
              <a:rPr lang="en-US" dirty="0" smtClean="0"/>
              <a:t>/-0BpkIYxCNM/s1600/images-</a:t>
            </a:r>
            <a:r>
              <a:rPr lang="en-US" dirty="0" err="1" smtClean="0"/>
              <a:t>golocalprov</a:t>
            </a:r>
            <a:r>
              <a:rPr lang="en-US" dirty="0" smtClean="0"/>
              <a:t>-com--solidarity-fist-360x513.png</a:t>
            </a:r>
          </a:p>
          <a:p>
            <a:r>
              <a:rPr lang="en-US" dirty="0" smtClean="0"/>
              <a:t>Islam Jihad Flag:</a:t>
            </a:r>
          </a:p>
          <a:p>
            <a:r>
              <a:rPr lang="en-US" dirty="0" smtClean="0"/>
              <a:t>http://</a:t>
            </a:r>
            <a:r>
              <a:rPr lang="en-US" dirty="0" err="1" smtClean="0"/>
              <a:t>upload.wikimedia.org</a:t>
            </a:r>
            <a:r>
              <a:rPr lang="en-US" dirty="0" smtClean="0"/>
              <a:t>/</a:t>
            </a:r>
            <a:r>
              <a:rPr lang="en-US" dirty="0" err="1" smtClean="0"/>
              <a:t>wikipedia</a:t>
            </a:r>
            <a:r>
              <a:rPr lang="en-US" dirty="0" smtClean="0"/>
              <a:t>/commons/thumb/3/30/</a:t>
            </a:r>
            <a:r>
              <a:rPr lang="en-US" dirty="0" err="1" smtClean="0"/>
              <a:t>Flag_of_Jihad.svg</a:t>
            </a:r>
            <a:r>
              <a:rPr lang="en-US" dirty="0" smtClean="0"/>
              <a:t>/800px-Flag_of_Jihad.svg.png</a:t>
            </a:r>
          </a:p>
          <a:p>
            <a:r>
              <a:rPr lang="en-US" dirty="0" smtClean="0"/>
              <a:t>Anon:</a:t>
            </a:r>
          </a:p>
          <a:p>
            <a:r>
              <a:rPr lang="en-US" dirty="0" smtClean="0"/>
              <a:t>http://th01.deviantart.net/fs71/150/f/2012/229/4/1/anonymous_stencil_by_graffitius-d5bf5eq.jpg</a:t>
            </a:r>
          </a:p>
          <a:p>
            <a:r>
              <a:rPr lang="en-US" dirty="0" smtClean="0"/>
              <a:t>Masonic:</a:t>
            </a:r>
          </a:p>
          <a:p>
            <a:r>
              <a:rPr lang="en-US" dirty="0" smtClean="0"/>
              <a:t>http://</a:t>
            </a:r>
            <a:r>
              <a:rPr lang="en-US" dirty="0" err="1" smtClean="0"/>
              <a:t>douglawrence.files.wordpress.com</a:t>
            </a:r>
            <a:r>
              <a:rPr lang="en-US" dirty="0" smtClean="0"/>
              <a:t>/2009/10/</a:t>
            </a:r>
            <a:r>
              <a:rPr lang="en-US" dirty="0" err="1" smtClean="0"/>
              <a:t>masons.jpg</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58</a:t>
            </a:fld>
            <a:endParaRPr lang="en-US"/>
          </a:p>
        </p:txBody>
      </p:sp>
    </p:spTree>
    <p:extLst>
      <p:ext uri="{BB962C8B-B14F-4D97-AF65-F5344CB8AC3E}">
        <p14:creationId xmlns:p14="http://schemas.microsoft.com/office/powerpoint/2010/main" val="2934947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http://www.washingtonpost.com/world/national-security/pentagon-proposes-more-robust-role-for-its-cyber-specialists/2012/08/09/1e3478ca-db15-11e1-9745-d9ae6098d493_print.html</a:t>
            </a:r>
          </a:p>
          <a:p>
            <a:r>
              <a:rPr lang="en-US" dirty="0" smtClean="0"/>
              <a:t>The Pentagon has proposed that military cyber-specialists be given permission to take action outside its computer networks to defend critical U.S. computer systems -- a move that officials say would set a significant precedent.</a:t>
            </a:r>
          </a:p>
          <a:p>
            <a:r>
              <a:rPr lang="en-US" dirty="0" smtClean="0"/>
              <a:t>The proposed rules would open the door for U.S. defense officials to act outside the confines of military-related computer networks to try to combat </a:t>
            </a:r>
            <a:r>
              <a:rPr lang="en-US" dirty="0" err="1" smtClean="0"/>
              <a:t>cyberattacks</a:t>
            </a:r>
            <a:r>
              <a:rPr lang="en-US" dirty="0" smtClean="0"/>
              <a:t> on private computers, including those in foreign countries.</a:t>
            </a:r>
          </a:p>
          <a:p>
            <a:endParaRPr lang="en-US" dirty="0" smtClean="0"/>
          </a:p>
          <a:p>
            <a:r>
              <a:rPr lang="en-US" dirty="0" smtClean="0"/>
              <a:t>Should There Be an International Treaty on </a:t>
            </a:r>
            <a:r>
              <a:rPr lang="en-US" dirty="0" err="1" smtClean="0"/>
              <a:t>Cyberwarfare</a:t>
            </a:r>
            <a:r>
              <a:rPr lang="en-US" dirty="0" smtClean="0"/>
              <a:t>?</a:t>
            </a:r>
          </a:p>
          <a:p>
            <a:r>
              <a:rPr lang="en-US" dirty="0" smtClean="0"/>
              <a:t>http://www.usnews.com/debate-club/should-there-be-an-international-treaty-on-cyberwarfare</a:t>
            </a:r>
          </a:p>
          <a:p>
            <a:endParaRPr lang="en-US" dirty="0" smtClean="0"/>
          </a:p>
          <a:p>
            <a:r>
              <a:rPr lang="en-US" dirty="0" smtClean="0"/>
              <a:t>Security Think Tank Analyzes How International Law Applies to Cyber War</a:t>
            </a:r>
          </a:p>
          <a:p>
            <a:r>
              <a:rPr lang="en-US" dirty="0" smtClean="0"/>
              <a:t>http://www.securityweek.com/security-think-tank-analyzes-how-international-law-applies-cyber-war</a:t>
            </a:r>
          </a:p>
          <a:p>
            <a:r>
              <a:rPr lang="en-US" dirty="0" smtClean="0"/>
              <a:t>http://www.f-secure.com/weblog/archives/00002417.html</a:t>
            </a:r>
          </a:p>
          <a:p>
            <a:endParaRPr lang="en-US" dirty="0" smtClean="0"/>
          </a:p>
          <a:p>
            <a:r>
              <a:rPr lang="en-US" dirty="0" smtClean="0"/>
              <a:t>U.S.: Laws of war apply to cyber attacks</a:t>
            </a:r>
          </a:p>
          <a:p>
            <a:r>
              <a:rPr lang="en-US" dirty="0" smtClean="0"/>
              <a:t>http://www.armytimes.com/news/2012/09/dn-laws-of-war-apply-cyber-attacks-091812/</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http://www.dtic.mil/cgi-bin/GetTRDoc?AD=ADA500795 -- Defining and Deterring Cyber War (06-01-2009)</a:t>
            </a:r>
            <a:r>
              <a:rPr lang="en-US" baseline="0" dirty="0" smtClean="0"/>
              <a:t> - </a:t>
            </a:r>
            <a:r>
              <a:rPr lang="en-US" dirty="0" smtClean="0"/>
              <a:t>Lieutenant Colonel Scott W. </a:t>
            </a:r>
            <a:r>
              <a:rPr lang="en-US" dirty="0" err="1" smtClean="0"/>
              <a:t>Beidleman</a:t>
            </a:r>
            <a:r>
              <a:rPr lang="en-US" dirty="0" smtClean="0"/>
              <a:t>, USAF</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http://www.mcafee.com/us/resources/reports/rp-virtual-criminology-report-2009.pdf</a:t>
            </a:r>
          </a:p>
          <a:p>
            <a:r>
              <a:rPr lang="en-US" dirty="0" smtClean="0"/>
              <a:t>2009 </a:t>
            </a:r>
            <a:r>
              <a:rPr lang="en-US" dirty="0" err="1" smtClean="0"/>
              <a:t>mcafee</a:t>
            </a:r>
            <a:r>
              <a:rPr lang="en-US" dirty="0" smtClean="0"/>
              <a:t> report "Virtually Here: The Age of Cyber Warfare"</a:t>
            </a:r>
          </a:p>
          <a:p>
            <a:r>
              <a:rPr lang="en-US" dirty="0" smtClean="0"/>
              <a:t>When determining whether a cyber attack is an act of cyber war, experts evaluate four key attack attributes:</a:t>
            </a:r>
          </a:p>
          <a:p>
            <a:r>
              <a:rPr lang="en-US" dirty="0" smtClean="0"/>
              <a:t>Source: Was the attack carried out or supported by a nation-state? </a:t>
            </a:r>
          </a:p>
          <a:p>
            <a:endParaRPr lang="en-US" dirty="0" smtClean="0"/>
          </a:p>
          <a:p>
            <a:r>
              <a:rPr lang="en-US" dirty="0" smtClean="0"/>
              <a:t>Doesn’t require nation state to participate, but </a:t>
            </a:r>
            <a:r>
              <a:rPr lang="en-US" dirty="0" err="1" smtClean="0"/>
              <a:t>cyberwar</a:t>
            </a:r>
            <a:r>
              <a:rPr lang="en-US" dirty="0" smtClean="0"/>
              <a:t> can only be waged *against* nation state. </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http://www.defense.gov/home/features/2011/0411_cyberstrategy/docs/NDAA%20Section%20934%20Report_For%20webpage.pdf</a:t>
            </a:r>
          </a:p>
          <a:p>
            <a:r>
              <a:rPr lang="en-US" dirty="0" smtClean="0"/>
              <a:t>Continuing to improve our ability to attribute attacks is a key to military response options.</a:t>
            </a:r>
          </a:p>
          <a:p>
            <a:r>
              <a:rPr lang="en-US" dirty="0" smtClean="0"/>
              <a:t>Forensic analysis is a part of attributing attacks, but foreign intelligence collection and international law enforcement cooperation play a key role.</a:t>
            </a:r>
          </a:p>
          <a:p>
            <a:endParaRPr lang="en-US" dirty="0" smtClean="0"/>
          </a:p>
          <a:p>
            <a:r>
              <a:rPr lang="en-US" dirty="0" smtClean="0"/>
              <a:t>http://killerapps.foreignpolicy.com/posts/2012/09/06/is_the_holy_grail_of_cyber_security_within_reach</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there a digital attack that will have such serious consequences, that it will become a</a:t>
            </a:r>
            <a:r>
              <a:rPr lang="en-US" baseline="0" dirty="0" smtClean="0"/>
              <a:t> “packet heard ‘round the world”? If </a:t>
            </a:r>
            <a:r>
              <a:rPr lang="en-US" baseline="0" dirty="0" err="1" smtClean="0"/>
              <a:t>Stuxnet</a:t>
            </a:r>
            <a:r>
              <a:rPr lang="en-US" baseline="0" dirty="0" smtClean="0"/>
              <a:t> wasn’t it, what would it take to make everyone truly realize the implications of digital attacks</a:t>
            </a:r>
            <a:r>
              <a:rPr lang="en-US" baseline="0" dirty="0" smtClean="0"/>
              <a:t>.</a:t>
            </a:r>
          </a:p>
          <a:p>
            <a:endParaRPr lang="en-US" baseline="0" dirty="0" smtClean="0"/>
          </a:p>
          <a:p>
            <a:r>
              <a:rPr lang="en-US" baseline="0" dirty="0" smtClean="0"/>
              <a:t>E.g.  A Nuke Plant meltdown via electronic attack *might* be such a moment.</a:t>
            </a:r>
          </a:p>
          <a:p>
            <a:r>
              <a:rPr lang="en-US" baseline="0" dirty="0" smtClean="0"/>
              <a:t>Not just about loss of life – it is the devastation – but more so, what would rise to the level of concern in the general population?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http://www.internetevolution.com/author.asp?section_id=628&amp;doc_id=249122&amp;</a:t>
            </a:r>
          </a:p>
          <a:p>
            <a:r>
              <a:rPr lang="en-US" dirty="0" smtClean="0"/>
              <a:t>Syrian Revolution Moves to Digital Battlefield</a:t>
            </a:r>
          </a:p>
          <a:p>
            <a:pPr lvl="0"/>
            <a:endParaRPr lang="en-US" dirty="0" smtClean="0"/>
          </a:p>
          <a:p>
            <a:pPr lvl="0"/>
            <a:r>
              <a:rPr lang="en-US" dirty="0" smtClean="0"/>
              <a:t>Image source:</a:t>
            </a:r>
          </a:p>
          <a:p>
            <a:r>
              <a:rPr lang="en-US" dirty="0" smtClean="0"/>
              <a:t>http://</a:t>
            </a:r>
            <a:r>
              <a:rPr lang="en-US" dirty="0" err="1" smtClean="0"/>
              <a:t>cupcakecrusade.files.wordpress.com</a:t>
            </a:r>
            <a:r>
              <a:rPr lang="en-US" dirty="0" smtClean="0"/>
              <a:t>/2010/11/</a:t>
            </a:r>
            <a:r>
              <a:rPr lang="en-US" dirty="0" err="1" smtClean="0"/>
              <a:t>johnny</a:t>
            </a:r>
            <a:r>
              <a:rPr lang="en-US" dirty="0" smtClean="0"/>
              <a:t>-cupcakes-</a:t>
            </a:r>
            <a:r>
              <a:rPr lang="en-US" dirty="0" err="1" smtClean="0"/>
              <a:t>logo.png</a:t>
            </a:r>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63</a:t>
            </a:fld>
            <a:endParaRPr lang="en-US"/>
          </a:p>
        </p:txBody>
      </p:sp>
    </p:spTree>
    <p:extLst>
      <p:ext uri="{BB962C8B-B14F-4D97-AF65-F5344CB8AC3E}">
        <p14:creationId xmlns:p14="http://schemas.microsoft.com/office/powerpoint/2010/main" val="488745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Operation </a:t>
            </a:r>
            <a:r>
              <a:rPr lang="en-US" dirty="0" err="1" smtClean="0"/>
              <a:t>CupCake</a:t>
            </a:r>
            <a:endParaRPr lang="en-US" dirty="0" smtClean="0"/>
          </a:p>
          <a:p>
            <a:pPr lvl="1"/>
            <a:r>
              <a:rPr lang="en-US" dirty="0" smtClean="0">
                <a:hlinkClick r:id="rId3"/>
              </a:rPr>
              <a:t>http://www.telegraph.co.uk/news/uknews/terrorism-in-the-uk/8553366/MI6-attacks-al-Qaeda-in-Operation-Cupcake.html</a:t>
            </a:r>
            <a:endParaRPr lang="en-US" dirty="0" smtClean="0"/>
          </a:p>
          <a:p>
            <a:endParaRPr lang="en-US" dirty="0" smtClean="0"/>
          </a:p>
          <a:p>
            <a:r>
              <a:rPr lang="en-US" dirty="0" err="1" smtClean="0"/>
              <a:t>PsyOps</a:t>
            </a:r>
            <a:r>
              <a:rPr lang="en-US" dirty="0" smtClean="0"/>
              <a:t> / Non-State Actors:</a:t>
            </a:r>
          </a:p>
          <a:p>
            <a:pPr lvl="1"/>
            <a:r>
              <a:rPr lang="en-US" dirty="0" smtClean="0"/>
              <a:t>It was </a:t>
            </a:r>
            <a:r>
              <a:rPr lang="en-US" u="sng" dirty="0" smtClean="0">
                <a:hlinkClick r:id="rId4"/>
              </a:rPr>
              <a:t>Aaron Weisburd</a:t>
            </a:r>
            <a:r>
              <a:rPr lang="en-US" dirty="0" smtClean="0"/>
              <a:t> through the use of </a:t>
            </a:r>
            <a:r>
              <a:rPr lang="en-US" dirty="0" err="1" smtClean="0"/>
              <a:t>Psyops</a:t>
            </a:r>
            <a:r>
              <a:rPr lang="en-US" dirty="0" smtClean="0"/>
              <a:t> that caused </a:t>
            </a:r>
            <a:r>
              <a:rPr lang="en-US" dirty="0" err="1" smtClean="0"/>
              <a:t>Tsouli</a:t>
            </a:r>
            <a:r>
              <a:rPr lang="en-US" dirty="0" smtClean="0"/>
              <a:t> to give up his logs including his IP address, which led to his arrest.</a:t>
            </a:r>
          </a:p>
          <a:p>
            <a:pPr lvl="1"/>
            <a:r>
              <a:rPr lang="en-US" dirty="0" smtClean="0">
                <a:hlinkClick r:id="rId5"/>
              </a:rPr>
              <a:t>http://en.wikipedia.org/wiki/Younes_Tsouli</a:t>
            </a:r>
            <a:endParaRPr lang="en-US" dirty="0" smtClean="0"/>
          </a:p>
          <a:p>
            <a:pPr lvl="1"/>
            <a:r>
              <a:rPr lang="en-US" dirty="0" smtClean="0">
                <a:hlinkClick r:id="rId6"/>
              </a:rPr>
              <a:t>http://forum.prisonplanet.com/index.php?topic=22570.0</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64</a:t>
            </a:fld>
            <a:endParaRPr lang="en-US"/>
          </a:p>
        </p:txBody>
      </p:sp>
    </p:spTree>
    <p:extLst>
      <p:ext uri="{BB962C8B-B14F-4D97-AF65-F5344CB8AC3E}">
        <p14:creationId xmlns:p14="http://schemas.microsoft.com/office/powerpoint/2010/main" val="179582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Image search “</a:t>
            </a:r>
            <a:r>
              <a:rPr lang="en-US" dirty="0" err="1" smtClean="0"/>
              <a:t>cyberwar</a:t>
            </a:r>
            <a:r>
              <a:rPr lang="en-US" dirty="0" smtClean="0"/>
              <a:t>” and note the humorous images that populate the screen. In other</a:t>
            </a:r>
            <a:r>
              <a:rPr lang="en-US" baseline="0" dirty="0" smtClean="0"/>
              <a:t> cases, slick graphics try to make “</a:t>
            </a:r>
            <a:r>
              <a:rPr lang="en-US" baseline="0" dirty="0" err="1" smtClean="0"/>
              <a:t>cyberwar</a:t>
            </a:r>
            <a:r>
              <a:rPr lang="en-US" baseline="0" dirty="0" smtClean="0"/>
              <a:t>” look high-tech but in reality, it automatically creates a disconnect because it embodies a distanced feel, and breaks away from classic images we associate with war.</a:t>
            </a:r>
            <a:endParaRPr lang="en-US" dirty="0" smtClean="0"/>
          </a:p>
          <a:p>
            <a:endParaRPr lang="en-US" dirty="0" smtClean="0"/>
          </a:p>
          <a:p>
            <a:r>
              <a:rPr lang="en-US" dirty="0" smtClean="0"/>
              <a:t>Sources:</a:t>
            </a:r>
          </a:p>
          <a:p>
            <a:r>
              <a:rPr lang="en-US" dirty="0" smtClean="0"/>
              <a:t>http://www.time.com/time/covers/0,16641,19950821,00.html</a:t>
            </a:r>
            <a:r>
              <a:rPr lang="en-US" baseline="0" dirty="0" smtClean="0"/>
              <a:t> Aug 21, 1995 Cover</a:t>
            </a:r>
            <a:endParaRPr lang="en-US" dirty="0" smtClean="0"/>
          </a:p>
          <a:p>
            <a:r>
              <a:rPr lang="en-US" dirty="0" smtClean="0"/>
              <a:t>http://www.wired.com/threatlevel/2010/04/booz-allen/</a:t>
            </a:r>
          </a:p>
          <a:p>
            <a:r>
              <a:rPr lang="en-US" dirty="0" smtClean="0"/>
              <a:t>http://securityaffairs.co/wordpress/6776/security/the-cyber-war-era-began-long-ago.html</a:t>
            </a:r>
          </a:p>
          <a:p>
            <a:r>
              <a:rPr lang="en-US" dirty="0" smtClean="0"/>
              <a:t>http://www.wired.com/threatlevel/2007/08/cyber-war-and-e/</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PsyOps</a:t>
            </a:r>
            <a:r>
              <a:rPr lang="en-US" dirty="0" smtClean="0"/>
              <a:t> pivoting</a:t>
            </a:r>
            <a:r>
              <a:rPr lang="en-US" baseline="0" dirty="0" smtClean="0"/>
              <a:t> into Propaganda</a:t>
            </a:r>
          </a:p>
          <a:p>
            <a:endParaRPr lang="en-US" baseline="0" dirty="0" smtClean="0"/>
          </a:p>
          <a:p>
            <a:r>
              <a:rPr lang="en-US" baseline="0" dirty="0" smtClean="0"/>
              <a:t>Image source:</a:t>
            </a:r>
          </a:p>
          <a:p>
            <a:r>
              <a:rPr lang="en-US" dirty="0" smtClean="0"/>
              <a:t>http://</a:t>
            </a:r>
            <a:r>
              <a:rPr lang="en-US" dirty="0" err="1" smtClean="0"/>
              <a:t>i.telegraph.co.uk</a:t>
            </a:r>
            <a:r>
              <a:rPr lang="en-US" dirty="0" smtClean="0"/>
              <a:t>/multimedia/archive/01755/nazi1_1755853c.jpg</a:t>
            </a:r>
          </a:p>
          <a:p>
            <a:r>
              <a:rPr lang="en-US" dirty="0" smtClean="0"/>
              <a:t>http://i.telegraph.co.uk/multimedia/archive/01755/nazi_1755854c.jpg</a:t>
            </a:r>
          </a:p>
          <a:p>
            <a:r>
              <a:rPr lang="en-US" dirty="0" smtClean="0"/>
              <a:t>http://www.telegraph.co.uk/history/world-war-two/8115580/Nazi-calling-cards-propaganda-leaflets-warning-of-wayward-wives-to-be-sold.html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65</a:t>
            </a:fld>
            <a:endParaRPr lang="en-US"/>
          </a:p>
        </p:txBody>
      </p:sp>
    </p:spTree>
    <p:extLst>
      <p:ext uri="{BB962C8B-B14F-4D97-AF65-F5344CB8AC3E}">
        <p14:creationId xmlns:p14="http://schemas.microsoft.com/office/powerpoint/2010/main" val="2201407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Propaganda as a feature of war… But also… OSINT</a:t>
            </a:r>
            <a:r>
              <a:rPr lang="en-US" baseline="0" dirty="0" smtClean="0"/>
              <a:t> was a </a:t>
            </a:r>
            <a:r>
              <a:rPr lang="en-US" u="sng" baseline="0" dirty="0" smtClean="0"/>
              <a:t>huge</a:t>
            </a:r>
            <a:r>
              <a:rPr lang="en-US" baseline="0" dirty="0" smtClean="0"/>
              <a:t> issue in WWII… also a </a:t>
            </a:r>
            <a:r>
              <a:rPr lang="en-US" u="sng" baseline="0" dirty="0" smtClean="0"/>
              <a:t>much</a:t>
            </a:r>
            <a:r>
              <a:rPr lang="en-US" baseline="0" dirty="0" smtClean="0"/>
              <a:t> bigger issue in the age of social media.</a:t>
            </a:r>
            <a:endParaRPr lang="en-US" dirty="0" smtClean="0"/>
          </a:p>
          <a:p>
            <a:endParaRPr lang="en-US" dirty="0" smtClean="0"/>
          </a:p>
          <a:p>
            <a:r>
              <a:rPr lang="en-US" dirty="0" smtClean="0"/>
              <a:t>Image source:</a:t>
            </a:r>
          </a:p>
          <a:p>
            <a:r>
              <a:rPr lang="en-US" dirty="0" smtClean="0"/>
              <a:t>http://</a:t>
            </a:r>
            <a:r>
              <a:rPr lang="en-US" dirty="0" err="1" smtClean="0"/>
              <a:t>digital.library.northwestern.edu</a:t>
            </a:r>
            <a:r>
              <a:rPr lang="en-US" dirty="0" smtClean="0"/>
              <a:t>/</a:t>
            </a:r>
            <a:r>
              <a:rPr lang="en-US" dirty="0" err="1" smtClean="0"/>
              <a:t>wwii</a:t>
            </a:r>
            <a:r>
              <a:rPr lang="en-US" dirty="0" smtClean="0"/>
              <a:t>-posters/</a:t>
            </a:r>
            <a:r>
              <a:rPr lang="en-US" dirty="0" err="1" smtClean="0"/>
              <a:t>img</a:t>
            </a:r>
            <a:r>
              <a:rPr lang="en-US" dirty="0" smtClean="0"/>
              <a:t>/ww1647-87.jpg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http://www.thinkhero.com/wp-content/uploads/2010/02/star_wars_trading_card_propaganda_poster_02.jpg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66</a:t>
            </a:fld>
            <a:endParaRPr lang="en-US"/>
          </a:p>
        </p:txBody>
      </p:sp>
    </p:spTree>
    <p:extLst>
      <p:ext uri="{BB962C8B-B14F-4D97-AF65-F5344CB8AC3E}">
        <p14:creationId xmlns:p14="http://schemas.microsoft.com/office/powerpoint/2010/main" val="3750367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forget how much actionable</a:t>
            </a:r>
            <a:r>
              <a:rPr lang="en-US" baseline="0" dirty="0" smtClean="0"/>
              <a:t> intelligence we seep and volunteer – with 4Square, Twitter, </a:t>
            </a:r>
            <a:r>
              <a:rPr lang="en-US" baseline="0" dirty="0" err="1" smtClean="0"/>
              <a:t>Facebook</a:t>
            </a:r>
            <a:r>
              <a:rPr lang="en-US" baseline="0" dirty="0" smtClean="0"/>
              <a:t>, </a:t>
            </a:r>
            <a:r>
              <a:rPr lang="en-US" baseline="0" dirty="0" err="1" smtClean="0"/>
              <a:t>Pinterest</a:t>
            </a:r>
            <a:r>
              <a:rPr lang="en-US" baseline="0" dirty="0" smtClean="0"/>
              <a:t>, etc.</a:t>
            </a:r>
          </a:p>
          <a:p>
            <a:endParaRPr lang="en-US" dirty="0" smtClean="0"/>
          </a:p>
          <a:p>
            <a:r>
              <a:rPr lang="en-US" dirty="0" smtClean="0"/>
              <a:t>Image source:</a:t>
            </a:r>
          </a:p>
          <a:p>
            <a:r>
              <a:rPr lang="en-US" dirty="0" smtClean="0"/>
              <a:t>http://pixcdn.posterrevolution.com/posters/someone-talked-wwii-war-propaganda-art-print-poster.jpg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http://s3-ec.buzzfed.com/static/imagebuzz/terminal01/2009/6/24/17/modern-wwii-propaganda-5685-1245880771-37.jpg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67</a:t>
            </a:fld>
            <a:endParaRPr lang="en-US"/>
          </a:p>
        </p:txBody>
      </p:sp>
    </p:spTree>
    <p:extLst>
      <p:ext uri="{BB962C8B-B14F-4D97-AF65-F5344CB8AC3E}">
        <p14:creationId xmlns:p14="http://schemas.microsoft.com/office/powerpoint/2010/main" val="2773835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propaganda</a:t>
            </a:r>
            <a:r>
              <a:rPr lang="en-US" baseline="0" dirty="0" smtClean="0"/>
              <a:t> is also a form of </a:t>
            </a:r>
            <a:r>
              <a:rPr lang="en-US" baseline="0" dirty="0" err="1" smtClean="0"/>
              <a:t>PsyOps</a:t>
            </a:r>
            <a:r>
              <a:rPr lang="en-US" baseline="0" dirty="0" smtClean="0"/>
              <a:t>… It is a feature and tool in the toolkit of war – and its presence in anonymous (e.g.) is revealing.</a:t>
            </a:r>
          </a:p>
          <a:p>
            <a:endParaRPr lang="en-US" baseline="0" dirty="0" smtClean="0"/>
          </a:p>
          <a:p>
            <a:r>
              <a:rPr lang="en-US" baseline="0" dirty="0" smtClean="0"/>
              <a:t>Meme-Hacking is a form of shaping the zeitgeist… and Anonymous is VERY good at it. /b/ is the birthplace of so many meme’s that they grew up on it.</a:t>
            </a:r>
          </a:p>
          <a:p>
            <a:endParaRPr lang="en-US" dirty="0" smtClean="0"/>
          </a:p>
          <a:p>
            <a:r>
              <a:rPr lang="en-US" dirty="0" smtClean="0"/>
              <a:t>Image source:</a:t>
            </a:r>
          </a:p>
          <a:p>
            <a:r>
              <a:rPr lang="en-US" dirty="0" smtClean="0"/>
              <a:t>http://</a:t>
            </a:r>
            <a:r>
              <a:rPr lang="en-US" dirty="0" err="1" smtClean="0"/>
              <a:t>sas.guidespot.com</a:t>
            </a:r>
            <a:r>
              <a:rPr lang="en-US" dirty="0" smtClean="0"/>
              <a:t>/bundles/guides_0d/assets/widget_cDMAvueiPoGyBzSzzWw5ZE.jpg</a:t>
            </a:r>
          </a:p>
          <a:p>
            <a:r>
              <a:rPr lang="fi-FI" dirty="0" smtClean="0"/>
              <a:t>https://static.prtst.net/asset-proxy/55f6e73a39d405ae230fb493d33b8d06fec06842/687474703a2f2f696d673333392e696d616765736861636b2e75732f696d673333392f333134392f61747461636b6b697474656e6772362e6a7067/http://img339.imageshack.us/img339/3149/attackkittengr6.jpg</a:t>
            </a:r>
          </a:p>
          <a:p>
            <a:r>
              <a:rPr lang="fi-FI" dirty="0" smtClean="0"/>
              <a:t>https://whyweprotest.net/community/threads/wwii-propaganda.37245/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68</a:t>
            </a:fld>
            <a:endParaRPr lang="en-US"/>
          </a:p>
        </p:txBody>
      </p:sp>
    </p:spTree>
    <p:extLst>
      <p:ext uri="{BB962C8B-B14F-4D97-AF65-F5344CB8AC3E}">
        <p14:creationId xmlns:p14="http://schemas.microsoft.com/office/powerpoint/2010/main" val="3251597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err="1" smtClean="0"/>
              <a:t>isn</a:t>
            </a:r>
            <a:r>
              <a:rPr lang="fr-FR" dirty="0" smtClean="0"/>
              <a:t>’</a:t>
            </a:r>
            <a:r>
              <a:rPr lang="en-US" dirty="0" smtClean="0"/>
              <a:t>t simply doctoring WWII propaganda – they are developing their own. It shows tremendous</a:t>
            </a:r>
            <a:r>
              <a:rPr lang="en-US" baseline="0" dirty="0" smtClean="0"/>
              <a:t> talent and artistic capability – and taps into pop culture and draws in participation – making them youth/masses pliable to their messages and themes.</a:t>
            </a:r>
          </a:p>
          <a:p>
            <a:endParaRPr lang="en-US" baseline="0" dirty="0" smtClean="0"/>
          </a:p>
          <a:p>
            <a:r>
              <a:rPr lang="en-US" dirty="0" smtClean="0"/>
              <a:t>They say</a:t>
            </a:r>
            <a:r>
              <a:rPr lang="en-US" baseline="0" dirty="0" smtClean="0"/>
              <a:t> propaganda is social engineering of the masses… What opportunity does this represent for the world’s best social engineers? (not just Anonymous or </a:t>
            </a:r>
            <a:r>
              <a:rPr lang="en-US" baseline="0" dirty="0" err="1" smtClean="0"/>
              <a:t>LulzSec</a:t>
            </a:r>
            <a:r>
              <a:rPr lang="en-US" baseline="0" dirty="0" smtClean="0"/>
              <a:t>)</a:t>
            </a:r>
          </a:p>
          <a:p>
            <a:endParaRPr lang="en-US" dirty="0" smtClean="0"/>
          </a:p>
          <a:p>
            <a:r>
              <a:rPr lang="en-US" dirty="0" smtClean="0"/>
              <a:t>Image source:</a:t>
            </a:r>
          </a:p>
          <a:p>
            <a:r>
              <a:rPr lang="en-US" dirty="0" smtClean="0"/>
              <a:t>http://www.leblogducommunicant2-0.com/</a:t>
            </a:r>
            <a:r>
              <a:rPr lang="en-US" dirty="0" err="1" smtClean="0"/>
              <a:t>wp</a:t>
            </a:r>
            <a:r>
              <a:rPr lang="en-US" dirty="0" smtClean="0"/>
              <a:t>-content/uploads/2011/01/RV2-0-Anonymous-propaganda.jpg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69</a:t>
            </a:fld>
            <a:endParaRPr lang="en-US"/>
          </a:p>
        </p:txBody>
      </p:sp>
    </p:spTree>
    <p:extLst>
      <p:ext uri="{BB962C8B-B14F-4D97-AF65-F5344CB8AC3E}">
        <p14:creationId xmlns:p14="http://schemas.microsoft.com/office/powerpoint/2010/main" val="3554368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the personal power curve of an individual</a:t>
            </a:r>
            <a:r>
              <a:rPr lang="en-US" baseline="0" dirty="0" smtClean="0"/>
              <a:t> has made any laptop a weapon, is there any surprise that this WWII retread no longer needs b-52 bombers?</a:t>
            </a:r>
          </a:p>
          <a:p>
            <a:endParaRPr lang="en-US" dirty="0" smtClean="0"/>
          </a:p>
          <a:p>
            <a:r>
              <a:rPr lang="en-US" dirty="0" smtClean="0"/>
              <a:t>Image source:</a:t>
            </a:r>
          </a:p>
          <a:p>
            <a:r>
              <a:rPr lang="en-US" dirty="0" smtClean="0"/>
              <a:t>http://fc07.deviantart.net/fs70/</a:t>
            </a:r>
            <a:r>
              <a:rPr lang="en-US" dirty="0" err="1" smtClean="0"/>
              <a:t>i</a:t>
            </a:r>
            <a:r>
              <a:rPr lang="en-US" dirty="0" smtClean="0"/>
              <a:t>/2012/051/4/6/anonymous_ddos_propaganda_wallpaper_by_ampix0-d4qf6eu.jpg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70</a:t>
            </a:fld>
            <a:endParaRPr lang="en-US"/>
          </a:p>
        </p:txBody>
      </p:sp>
    </p:spTree>
    <p:extLst>
      <p:ext uri="{BB962C8B-B14F-4D97-AF65-F5344CB8AC3E}">
        <p14:creationId xmlns:p14="http://schemas.microsoft.com/office/powerpoint/2010/main" val="1660216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1143000" y="685800"/>
            <a:ext cx="4572000" cy="3429000"/>
          </a:xfrm>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Another staple of non-conventional warfare is the use of False Flags and misdirection.</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Josh: One</a:t>
            </a:r>
            <a:r>
              <a:rPr lang="en-US" baseline="0" dirty="0" smtClean="0">
                <a:ea typeface="ＭＳ Ｐゴシック" charset="0"/>
                <a:cs typeface="ＭＳ Ｐゴシック" charset="0"/>
              </a:rPr>
              <a:t> reason I knew I had to study Anonymous was when I spotted my first imposter attack; one claiming to be anonymous, but was really a Russian organized crime attack.</a:t>
            </a:r>
          </a:p>
          <a:p>
            <a:r>
              <a:rPr lang="en-US" baseline="0" dirty="0" smtClean="0">
                <a:ea typeface="ＭＳ Ｐゴシック" charset="0"/>
                <a:cs typeface="ＭＳ Ｐゴシック" charset="0"/>
              </a:rPr>
              <a:t>I’ve later spotted pretenders and imposters from China, cartels, and individuals/rogues… one can assume some national intelligence and LE are in the mix.</a:t>
            </a:r>
            <a:endParaRPr lang="en-US" dirty="0">
              <a:ea typeface="ＭＳ Ｐゴシック" charset="0"/>
              <a:cs typeface="ＭＳ Ｐゴシック" charset="0"/>
            </a:endParaRPr>
          </a:p>
        </p:txBody>
      </p:sp>
      <p:sp>
        <p:nvSpPr>
          <p:cNvPr id="62467"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860" algn="l"/>
                <a:tab pos="1447720" algn="l"/>
                <a:tab pos="2171580" algn="l"/>
                <a:tab pos="2895439" algn="l"/>
              </a:tabLst>
              <a:defRPr sz="2400">
                <a:solidFill>
                  <a:schemeClr val="tx1"/>
                </a:solidFill>
                <a:latin typeface="Arial" charset="0"/>
                <a:ea typeface="ＭＳ Ｐゴシック" charset="0"/>
                <a:cs typeface="ＭＳ Ｐゴシック" charset="0"/>
              </a:defRPr>
            </a:lvl1pPr>
            <a:lvl2pPr marL="742909" indent="-285734" eaLnBrk="0">
              <a:tabLst>
                <a:tab pos="723860" algn="l"/>
                <a:tab pos="1447720" algn="l"/>
                <a:tab pos="2171580" algn="l"/>
                <a:tab pos="2895439" algn="l"/>
              </a:tabLst>
              <a:defRPr sz="2400">
                <a:solidFill>
                  <a:schemeClr val="tx1"/>
                </a:solidFill>
                <a:latin typeface="Arial" charset="0"/>
                <a:ea typeface="ＭＳ Ｐゴシック" charset="0"/>
              </a:defRPr>
            </a:lvl2pPr>
            <a:lvl3pPr marL="1142937" indent="-228587" eaLnBrk="0">
              <a:tabLst>
                <a:tab pos="723860" algn="l"/>
                <a:tab pos="1447720" algn="l"/>
                <a:tab pos="2171580" algn="l"/>
                <a:tab pos="2895439" algn="l"/>
              </a:tabLst>
              <a:defRPr sz="2400">
                <a:solidFill>
                  <a:schemeClr val="tx1"/>
                </a:solidFill>
                <a:latin typeface="Arial" charset="0"/>
                <a:ea typeface="ＭＳ Ｐゴシック" charset="0"/>
              </a:defRPr>
            </a:lvl3pPr>
            <a:lvl4pPr marL="1600112" indent="-228587" eaLnBrk="0">
              <a:tabLst>
                <a:tab pos="723860" algn="l"/>
                <a:tab pos="1447720" algn="l"/>
                <a:tab pos="2171580" algn="l"/>
                <a:tab pos="2895439" algn="l"/>
              </a:tabLst>
              <a:defRPr sz="2400">
                <a:solidFill>
                  <a:schemeClr val="tx1"/>
                </a:solidFill>
                <a:latin typeface="Arial" charset="0"/>
                <a:ea typeface="ＭＳ Ｐゴシック" charset="0"/>
              </a:defRPr>
            </a:lvl4pPr>
            <a:lvl5pPr marL="2057287" indent="-228587" eaLnBrk="0">
              <a:tabLst>
                <a:tab pos="723860" algn="l"/>
                <a:tab pos="1447720" algn="l"/>
                <a:tab pos="2171580" algn="l"/>
                <a:tab pos="2895439" algn="l"/>
              </a:tabLst>
              <a:defRPr sz="2400">
                <a:solidFill>
                  <a:schemeClr val="tx1"/>
                </a:solidFill>
                <a:latin typeface="Arial" charset="0"/>
                <a:ea typeface="ＭＳ Ｐゴシック" charset="0"/>
              </a:defRPr>
            </a:lvl5pPr>
            <a:lvl6pPr marL="2514461"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6pPr>
            <a:lvl7pPr marL="2971635"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7pPr>
            <a:lvl8pPr marL="3428810"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8pPr>
            <a:lvl9pPr marL="3885985" indent="-228587" defTabSz="453999" eaLnBrk="0" fontAlgn="base" hangingPunct="0">
              <a:lnSpc>
                <a:spcPct val="93000"/>
              </a:lnSpc>
              <a:spcBef>
                <a:spcPct val="0"/>
              </a:spcBef>
              <a:spcAft>
                <a:spcPct val="0"/>
              </a:spcAft>
              <a:buClr>
                <a:srgbClr val="000000"/>
              </a:buClr>
              <a:buSzPct val="100000"/>
              <a:buFont typeface="Times New Roman" charset="0"/>
              <a:tabLst>
                <a:tab pos="723860" algn="l"/>
                <a:tab pos="1447720" algn="l"/>
                <a:tab pos="2171580" algn="l"/>
                <a:tab pos="2895439" algn="l"/>
              </a:tabLst>
              <a:defRPr sz="2400">
                <a:solidFill>
                  <a:schemeClr val="tx1"/>
                </a:solidFill>
                <a:latin typeface="Arial" charset="0"/>
                <a:ea typeface="ＭＳ Ｐゴシック" charset="0"/>
              </a:defRPr>
            </a:lvl9pPr>
          </a:lstStyle>
          <a:p>
            <a:pPr eaLnBrk="1"/>
            <a:fld id="{BC827CA5-8F62-3B4E-8BC5-CE166A25475B}" type="slidenum">
              <a:rPr lang="en-US" sz="1400">
                <a:solidFill>
                  <a:srgbClr val="000000"/>
                </a:solidFill>
                <a:latin typeface="Times New Roman" charset="0"/>
              </a:rPr>
              <a:pPr eaLnBrk="1"/>
              <a:t>71</a:t>
            </a:fld>
            <a:endParaRPr lang="en-US" sz="1400">
              <a:solidFill>
                <a:srgbClr val="000000"/>
              </a:solidFill>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one behind, but comes from the RSA talk by Josh</a:t>
            </a:r>
            <a:r>
              <a:rPr lang="en-US" baseline="0" dirty="0" smtClean="0"/>
              <a:t> Corman &amp; David </a:t>
            </a:r>
            <a:r>
              <a:rPr lang="en-US" baseline="0" dirty="0" err="1" smtClean="0"/>
              <a:t>Etue</a:t>
            </a:r>
            <a:r>
              <a:rPr lang="en-US" baseline="0" dirty="0" smtClean="0"/>
              <a:t> from RSA 2012 “Adversary ROI: Why Spend $40B When You Can Steal it for $1M?”</a:t>
            </a:r>
          </a:p>
          <a:p>
            <a:r>
              <a:rPr lang="en-US" baseline="0" dirty="0" smtClean="0"/>
              <a:t>If you map WHO – to WHY – to Which assets/impacts – to most frequently used attack methods (TTPs) and Skills… these patterns help reveal anomalies (especially when combined with a little OSINT and other digging)</a:t>
            </a:r>
          </a:p>
          <a:p>
            <a:endParaRPr lang="en-US" baseline="0" dirty="0" smtClean="0"/>
          </a:p>
        </p:txBody>
      </p:sp>
      <p:sp>
        <p:nvSpPr>
          <p:cNvPr id="4" name="Slide Number Placeholder 3"/>
          <p:cNvSpPr>
            <a:spLocks noGrp="1"/>
          </p:cNvSpPr>
          <p:nvPr>
            <p:ph type="sldNum" sz="quarter" idx="10"/>
          </p:nvPr>
        </p:nvSpPr>
        <p:spPr/>
        <p:txBody>
          <a:bodyPr/>
          <a:lstStyle/>
          <a:p>
            <a:fld id="{7FDC09F6-2038-456A-9430-D3278C72B9DD}"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2184582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Look at how effective </a:t>
            </a:r>
            <a:r>
              <a:rPr lang="en-US" baseline="0" dirty="0" err="1" smtClean="0"/>
              <a:t>AlQaeda</a:t>
            </a:r>
            <a:r>
              <a:rPr lang="en-US" baseline="0" dirty="0" smtClean="0"/>
              <a:t> was with a small team planning 9-11 and the cascading/successive aftermath, especially our reaction to the attack.</a:t>
            </a:r>
          </a:p>
          <a:p>
            <a:pPr>
              <a:buFontTx/>
              <a:buChar char="-"/>
            </a:pPr>
            <a:r>
              <a:rPr lang="en-US" baseline="0" dirty="0" smtClean="0"/>
              <a:t>Where is the line between </a:t>
            </a:r>
            <a:r>
              <a:rPr lang="en-US" baseline="0" dirty="0" err="1" smtClean="0"/>
              <a:t>Cyberwar</a:t>
            </a:r>
            <a:r>
              <a:rPr lang="en-US" baseline="0" dirty="0" smtClean="0"/>
              <a:t> and Cyber-terrorism?</a:t>
            </a:r>
          </a:p>
          <a:p>
            <a:pPr>
              <a:buFontTx/>
              <a:buChar char="-"/>
            </a:pPr>
            <a:r>
              <a:rPr lang="en-US" baseline="0" dirty="0" smtClean="0"/>
              <a:t> Cyber-terrorism clearly won’t look like the terrorism we know. People forget what “terrorism” truly means: “</a:t>
            </a:r>
            <a:r>
              <a:rPr lang="en-US" dirty="0" smtClean="0"/>
              <a:t>violent or destructive acts (as bombing) committed by groups in order to intimidate a population or government into granting their demands”. Is Cyber-terrorism even possible? Probably. Have we seen it? Not close. [The binary above translates to “</a:t>
            </a:r>
            <a:r>
              <a:rPr lang="en-US" baseline="0" dirty="0" err="1" smtClean="0"/>
              <a:t>cyberwar</a:t>
            </a:r>
            <a:r>
              <a:rPr lang="en-US" baseline="0" dirty="0" smtClean="0"/>
              <a:t> has no dramatic visuals =)”]</a:t>
            </a:r>
          </a:p>
          <a:p>
            <a:endParaRPr lang="en-US" dirty="0" smtClean="0"/>
          </a:p>
          <a:p>
            <a:r>
              <a:rPr lang="en-US" dirty="0" smtClean="0"/>
              <a:t>Cyber Operations and Terrorism</a:t>
            </a:r>
          </a:p>
          <a:p>
            <a:r>
              <a:rPr lang="en-US" dirty="0" smtClean="0"/>
              <a:t>http://www.au.af.mil/au/awc/awcgate/army/guidterr/sup2.pdf</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Josh: While</a:t>
            </a:r>
            <a:r>
              <a:rPr lang="en-US" baseline="0" dirty="0" smtClean="0"/>
              <a:t> I watched the September 11</a:t>
            </a:r>
            <a:r>
              <a:rPr lang="en-US" baseline="30000" dirty="0" smtClean="0"/>
              <a:t>th</a:t>
            </a:r>
            <a:r>
              <a:rPr lang="en-US" baseline="0" dirty="0" smtClean="0"/>
              <a:t>, 2012 attacks on the Embassies in Egypt and Libya… </a:t>
            </a:r>
            <a:endParaRPr lang="en-US" baseline="0" dirty="0" smtClean="0"/>
          </a:p>
          <a:p>
            <a:r>
              <a:rPr lang="en-US" baseline="0" dirty="0" smtClean="0"/>
              <a:t>I </a:t>
            </a:r>
            <a:r>
              <a:rPr lang="en-US" baseline="0" dirty="0" err="1" smtClean="0"/>
              <a:t>couldn</a:t>
            </a:r>
            <a:r>
              <a:rPr lang="fr-FR" baseline="0" dirty="0" smtClean="0"/>
              <a:t>’</a:t>
            </a:r>
            <a:r>
              <a:rPr lang="en-US" baseline="0" dirty="0" smtClean="0"/>
              <a:t>t help but think. Couldn’t any clever person use social media to catalyze tension and protest/revolt in a specific demographic – and a specific place – when it suited them? </a:t>
            </a:r>
            <a:endParaRPr lang="en-US" baseline="0" dirty="0" smtClean="0"/>
          </a:p>
          <a:p>
            <a:r>
              <a:rPr lang="en-US" baseline="0" dirty="0" smtClean="0"/>
              <a:t>Could </a:t>
            </a:r>
            <a:r>
              <a:rPr lang="en-US" baseline="0" dirty="0" smtClean="0"/>
              <a:t>you provoke a war between 2 nations? Could you suck the US into yet-another-war? While the facts of that video are sketchy (and the role it did or didn’t play) … it could.</a:t>
            </a:r>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74</a:t>
            </a:fld>
            <a:endParaRPr lang="en-US"/>
          </a:p>
        </p:txBody>
      </p:sp>
    </p:spTree>
    <p:extLst>
      <p:ext uri="{BB962C8B-B14F-4D97-AF65-F5344CB8AC3E}">
        <p14:creationId xmlns:p14="http://schemas.microsoft.com/office/powerpoint/2010/main" val="228436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term “</a:t>
            </a:r>
            <a:r>
              <a:rPr lang="en-US" dirty="0" err="1" smtClean="0"/>
              <a:t>cyberwar</a:t>
            </a:r>
            <a:r>
              <a:rPr lang="en-US" dirty="0" smtClean="0"/>
              <a:t>” invokes the word “war” in a misleading manner. When we think of war, we don’t think of packets flying across a network; we think of the atrocities,</a:t>
            </a:r>
            <a:r>
              <a:rPr lang="en-US" baseline="0" dirty="0" smtClean="0"/>
              <a:t> killing, and mass destruction.</a:t>
            </a:r>
            <a:endParaRPr lang="en-US" dirty="0" smtClean="0"/>
          </a:p>
          <a:p>
            <a:endParaRPr lang="en-US" dirty="0" smtClean="0"/>
          </a:p>
          <a:p>
            <a:r>
              <a:rPr lang="en-US" dirty="0" smtClean="0"/>
              <a:t>Sources:</a:t>
            </a:r>
          </a:p>
          <a:p>
            <a:r>
              <a:rPr lang="en-US" dirty="0" smtClean="0"/>
              <a:t>http://www.chilloutpoint.com/featured/unseen-world-war-ii-photos.html</a:t>
            </a:r>
          </a:p>
          <a:p>
            <a:r>
              <a:rPr lang="en-US" dirty="0" smtClean="0"/>
              <a:t>http://thepoliticalfish.com/2012/01/is-the-golden-rule-for-war/</a:t>
            </a:r>
          </a:p>
          <a:p>
            <a:r>
              <a:rPr lang="en-US" dirty="0" smtClean="0"/>
              <a:t>http://www.whale.to/b/buchenwald_p.html</a:t>
            </a:r>
          </a:p>
          <a:p>
            <a:r>
              <a:rPr lang="en-US" dirty="0" smtClean="0"/>
              <a:t>http://freeimagesarchive.com/img4025.search.htm</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Enumerate ways it would and would NOT be if our peers were to fight a modern US Revolutionary</a:t>
            </a:r>
            <a:r>
              <a:rPr lang="en-US" baseline="0" dirty="0" smtClean="0"/>
              <a:t> War</a:t>
            </a:r>
            <a:endParaRPr lang="en-US" dirty="0" smtClean="0"/>
          </a:p>
          <a:p>
            <a:endParaRPr lang="en-US" dirty="0" smtClean="0"/>
          </a:p>
          <a:p>
            <a:r>
              <a:rPr lang="en-US"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http://upload.wikimedia.org/wikipedia/en/2/29/Assassin's_Creed_III_Game_Cover.jpg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75</a:t>
            </a:fld>
            <a:endParaRPr lang="en-US"/>
          </a:p>
        </p:txBody>
      </p:sp>
    </p:spTree>
    <p:extLst>
      <p:ext uri="{BB962C8B-B14F-4D97-AF65-F5344CB8AC3E}">
        <p14:creationId xmlns:p14="http://schemas.microsoft.com/office/powerpoint/2010/main" val="34480867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Rogues : think J3st3r, Tom Ryan, Aaron Barr, ex-Anon</a:t>
            </a:r>
            <a:r>
              <a:rPr lang="en-US" baseline="0" dirty="0" smtClean="0"/>
              <a:t> gone solo (?)</a:t>
            </a:r>
            <a:endParaRPr lang="en-US" dirty="0" smtClean="0"/>
          </a:p>
          <a:p>
            <a:r>
              <a:rPr lang="en-US" dirty="0" smtClean="0"/>
              <a:t>Militias : think of the</a:t>
            </a:r>
            <a:r>
              <a:rPr lang="en-US" baseline="0" dirty="0" smtClean="0"/>
              <a:t> teams forming of private citizens – uncoordinated (note, j3st3r ~might~ be a team)</a:t>
            </a:r>
          </a:p>
          <a:p>
            <a:endParaRPr lang="en-US" baseline="0" dirty="0" smtClean="0"/>
          </a:p>
          <a:p>
            <a:r>
              <a:rPr lang="en-US" baseline="0" dirty="0" smtClean="0"/>
              <a:t>Are the carrying water for the government – is it legal? Are the pure risk to government? Does </a:t>
            </a:r>
            <a:r>
              <a:rPr lang="en-US" baseline="0" dirty="0" err="1" smtClean="0"/>
              <a:t>DOSing</a:t>
            </a:r>
            <a:r>
              <a:rPr lang="en-US" baseline="0" dirty="0" smtClean="0"/>
              <a:t>/defacing Jihadist website screw up surveillance? Put in theatre assets at risk? Make Jihadists more careful? Provoke kinetic response? To live outside of the law you need to be more moral/honest. It is a great responsibility and burden to insert oneself into this fray. Vigilantism is a HUGE choice. Are those drawn to this doing it for ego? With wisdom? With restraint?</a:t>
            </a:r>
          </a:p>
          <a:p>
            <a:endParaRPr lang="en-US" dirty="0" smtClean="0"/>
          </a:p>
          <a:p>
            <a:r>
              <a:rPr lang="en-US" dirty="0" smtClean="0"/>
              <a:t>Example: DEFCON 20, General Alexander recruiting</a:t>
            </a:r>
            <a:r>
              <a:rPr lang="en-US" baseline="0" dirty="0" smtClean="0"/>
              <a:t> to a degree, but not addressing “complex” issues like actually joining an agency or military, and indemnification.</a:t>
            </a:r>
            <a:endParaRPr lang="en-US" dirty="0" smtClean="0"/>
          </a:p>
          <a:p>
            <a:endParaRPr lang="en-US" dirty="0" smtClean="0"/>
          </a:p>
          <a:p>
            <a:r>
              <a:rPr lang="en-US" dirty="0" smtClean="0"/>
              <a:t>http://www.latimes.com/news/nationworld/nation/la-na-terror-hacker-20120909,0,7739109,full.story</a:t>
            </a:r>
          </a:p>
          <a:p>
            <a:r>
              <a:rPr lang="en-US" dirty="0" smtClean="0"/>
              <a:t>"This is a domain of warfare where an individual can make a difference," Maj. T.J. O'Connor, a signal officer with Army Special Forces, told a conference in Washington, D.C., earlier this year. "Personalities are acceptable in this domain.“</a:t>
            </a:r>
          </a:p>
          <a:p>
            <a:r>
              <a:rPr lang="en-US" dirty="0" smtClean="0"/>
              <a:t>http://blogs.csoonline.com/global-security/2306/formation-cyber-militias-united-states-feasibility-structure-and-purpose-jake-mihevc</a:t>
            </a:r>
          </a:p>
          <a:p>
            <a:r>
              <a:rPr lang="en-US" dirty="0" smtClean="0"/>
              <a:t>The Formation of Cyber Militias in the United States: Feasibility, Structure, and Purpose - Jake </a:t>
            </a:r>
            <a:r>
              <a:rPr lang="en-US" dirty="0" err="1" smtClean="0"/>
              <a:t>Mihevc</a:t>
            </a:r>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76</a:t>
            </a:fld>
            <a:endParaRPr lang="en-US"/>
          </a:p>
        </p:txBody>
      </p:sp>
    </p:spTree>
    <p:extLst>
      <p:ext uri="{BB962C8B-B14F-4D97-AF65-F5344CB8AC3E}">
        <p14:creationId xmlns:p14="http://schemas.microsoft.com/office/powerpoint/2010/main" val="25419136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Debunking the DOJ’s Hit Piece, Part 3: Assault on The</a:t>
            </a:r>
            <a:r>
              <a:rPr lang="en-US" baseline="0" dirty="0" smtClean="0"/>
              <a:t> Second Amendment</a:t>
            </a:r>
            <a:endParaRPr lang="en-US" dirty="0" smtClean="0"/>
          </a:p>
          <a:p>
            <a:r>
              <a:rPr lang="en-US" dirty="0" smtClean="0"/>
              <a:t>http://www.activistpost.com/2010/10/debunking-dojs-hit-piece-part-3-assault.html</a:t>
            </a:r>
          </a:p>
          <a:p>
            <a:endParaRPr lang="en-US" dirty="0" smtClean="0"/>
          </a:p>
          <a:p>
            <a:r>
              <a:rPr lang="en-US" dirty="0" smtClean="0"/>
              <a:t>Image source:</a:t>
            </a:r>
          </a:p>
          <a:p>
            <a:r>
              <a:rPr lang="en-US" dirty="0" smtClean="0"/>
              <a:t>http://bdnpull.bangorpublishing.netdna-cdn.com/wp-content/uploads/2009/09/1253395922_3c13-1024x658.jpg</a:t>
            </a:r>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77</a:t>
            </a:fld>
            <a:endParaRPr lang="en-US"/>
          </a:p>
        </p:txBody>
      </p:sp>
    </p:spTree>
    <p:extLst>
      <p:ext uri="{BB962C8B-B14F-4D97-AF65-F5344CB8AC3E}">
        <p14:creationId xmlns:p14="http://schemas.microsoft.com/office/powerpoint/2010/main" val="135876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espionage is not war &lt;-&gt; war can include espionage</a:t>
            </a:r>
          </a:p>
          <a:p>
            <a:r>
              <a:rPr lang="en-US" dirty="0" smtClean="0"/>
              <a:t>cybercrime is not war &lt;-&gt; war can include cybercrime</a:t>
            </a:r>
          </a:p>
          <a:p>
            <a:endParaRPr lang="en-US" dirty="0" smtClean="0"/>
          </a:p>
          <a:p>
            <a:r>
              <a:rPr lang="en-US" dirty="0" smtClean="0"/>
              <a:t>IMAGE SOURCE: http://shirtoid.com/r/gorilla-warfare-mrfoz-redbubble</a:t>
            </a:r>
          </a:p>
          <a:p>
            <a:endParaRPr lang="en-US" dirty="0" smtClean="0"/>
          </a:p>
          <a:p>
            <a:r>
              <a:rPr lang="en-US" dirty="0" smtClean="0"/>
              <a:t>All the </a:t>
            </a:r>
            <a:r>
              <a:rPr lang="en-US" dirty="0" err="1" smtClean="0"/>
              <a:t>cyberwar</a:t>
            </a:r>
            <a:r>
              <a:rPr lang="en-US" dirty="0" smtClean="0"/>
              <a:t> papers / theories seem to miss the “not limited to nation-state” angle. Forget about classic guerilla warfare which has dominated wars for a while. Why can’t Anon or corporate entities be players? They can! Big disconnect here.</a:t>
            </a:r>
          </a:p>
          <a:p>
            <a:endParaRPr lang="en-US" dirty="0" smtClean="0"/>
          </a:p>
          <a:p>
            <a:r>
              <a:rPr lang="en-US" dirty="0" smtClean="0"/>
              <a:t>From Rand's new whitepaper on </a:t>
            </a:r>
            <a:r>
              <a:rPr lang="en-US" dirty="0" err="1" smtClean="0"/>
              <a:t>Cyberwarfare</a:t>
            </a:r>
            <a:r>
              <a:rPr lang="en-US" dirty="0" smtClean="0"/>
              <a:t> (pg. 73):</a:t>
            </a:r>
          </a:p>
          <a:p>
            <a:r>
              <a:rPr lang="en-US" dirty="0" smtClean="0"/>
              <a:t>http://www.rand.org/pubs/monographs/2009/RAND_MG877.pdf</a:t>
            </a:r>
          </a:p>
          <a:p>
            <a:r>
              <a:rPr lang="en-US" dirty="0" smtClean="0"/>
              <a:t>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a:t>
            </a:r>
          </a:p>
          <a:p>
            <a:endParaRPr lang="en-US" dirty="0" smtClean="0"/>
          </a:p>
          <a:p>
            <a:r>
              <a:rPr lang="en-US" dirty="0" smtClean="0"/>
              <a:t>http://microsoft.academia.edu/DavidAucsmith/Papers/1765973/A_Theory_of_War_in_the_Cyber_Domain_An_Historical_Perspective</a:t>
            </a:r>
          </a:p>
          <a:p>
            <a:r>
              <a:rPr lang="en-US" dirty="0" smtClean="0"/>
              <a:t>The low cost of entry allows non-state actors to pursue war within cyberspace with great effect. Cyberspace gives minor actors global reach and impact. Hitherto, guerrilla war could only be fought successfully on one’s home territory, as it was necessary to rely on the local population for support and anonymity. With cyberspace, it is now possible to project guerrilla war beyond one’s home territory. It is now possible to gather supporters linked not by geography, but ideology. </a:t>
            </a:r>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78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domain admits well to small, leaderless, decentralized cells – ESPCIALLY when we’re applying this to the likely model for citizen militias.</a:t>
            </a:r>
          </a:p>
          <a:p>
            <a:r>
              <a:rPr lang="en-US" baseline="0" dirty="0" smtClean="0"/>
              <a:t>Traditional “war” models do poorly with fighting starfish organizations.</a:t>
            </a:r>
            <a:endParaRPr lang="en-US" dirty="0" smtClean="0"/>
          </a:p>
          <a:p>
            <a:r>
              <a:rPr lang="en-US" dirty="0" smtClean="0"/>
              <a:t>http://www.amazon.com/exec/obidos/ISBN=1591841437/insekurityorgA/ - “The</a:t>
            </a:r>
            <a:r>
              <a:rPr lang="en-US" baseline="0" dirty="0" smtClean="0"/>
              <a:t> Starfish and the Spider” b</a:t>
            </a:r>
            <a:r>
              <a:rPr lang="en-US" dirty="0" smtClean="0"/>
              <a:t>y </a:t>
            </a:r>
            <a:r>
              <a:rPr lang="en-US" dirty="0" err="1" smtClean="0"/>
              <a:t>Ori</a:t>
            </a:r>
            <a:r>
              <a:rPr lang="en-US" dirty="0" smtClean="0"/>
              <a:t> </a:t>
            </a:r>
            <a:r>
              <a:rPr lang="en-US" dirty="0" err="1" smtClean="0"/>
              <a:t>Brafman</a:t>
            </a:r>
            <a:r>
              <a:rPr lang="en-US" dirty="0" smtClean="0"/>
              <a:t> and Rod </a:t>
            </a:r>
            <a:r>
              <a:rPr lang="en-US" dirty="0" err="1" smtClean="0"/>
              <a:t>Beckstrom</a:t>
            </a:r>
            <a:endParaRPr lang="en-US" dirty="0" smtClean="0"/>
          </a:p>
          <a:p>
            <a:endParaRPr lang="en-US" dirty="0" smtClean="0"/>
          </a:p>
          <a:p>
            <a:r>
              <a:rPr lang="en-US" dirty="0" smtClean="0"/>
              <a:t>Compares</a:t>
            </a:r>
            <a:r>
              <a:rPr lang="en-US" baseline="0" dirty="0" smtClean="0"/>
              <a:t> the differences between Centralized and Decentralized organizations. Different Advantages – Different ways to respond to each</a:t>
            </a:r>
            <a:endParaRPr lang="en-US" dirty="0" smtClean="0"/>
          </a:p>
          <a:p>
            <a:endParaRPr lang="en-US" dirty="0" smtClean="0"/>
          </a:p>
          <a:p>
            <a:r>
              <a:rPr lang="en-US" dirty="0" smtClean="0"/>
              <a:t>Cow Image Source:</a:t>
            </a:r>
          </a:p>
          <a:p>
            <a:r>
              <a:rPr lang="en-US" dirty="0" smtClean="0"/>
              <a:t>http://www.slate.com/content/dam/slate/archive/2001/10/</a:t>
            </a:r>
            <a:r>
              <a:rPr lang="en-US" dirty="0" smtClean="0"/>
              <a:t>97000_97789_powell_madcow.jpg</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http://</a:t>
            </a:r>
            <a:r>
              <a:rPr lang="en-US" sz="1400" dirty="0" err="1" smtClean="0"/>
              <a:t>www.starfishandspider.com</a:t>
            </a:r>
            <a:r>
              <a:rPr lang="en-US" sz="1400"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79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http://www.latimes.com/news/nationworld/nation/la-na-terror-hacker-20120909,0,7739109,full.story</a:t>
            </a:r>
          </a:p>
          <a:p>
            <a:r>
              <a:rPr lang="en-US" dirty="0" smtClean="0"/>
              <a:t>http://operationona.wordpress.com/</a:t>
            </a:r>
          </a:p>
          <a:p>
            <a:endParaRPr lang="en-US" dirty="0" smtClean="0"/>
          </a:p>
          <a:p>
            <a:r>
              <a:rPr lang="en-US" dirty="0" smtClean="0"/>
              <a:t>Citizen groups exist. We know this. I’d wager that everyone in this room either knows someone in one – or may themselves be in one.</a:t>
            </a:r>
          </a:p>
          <a:p>
            <a:endParaRPr lang="en-US" dirty="0" smtClean="0"/>
          </a:p>
          <a:p>
            <a:r>
              <a:rPr lang="en-US" dirty="0" smtClean="0"/>
              <a:t>Will they be moral?</a:t>
            </a:r>
            <a:endParaRPr lang="en-US" baseline="0" dirty="0" smtClean="0"/>
          </a:p>
          <a:p>
            <a:r>
              <a:rPr lang="en-US" baseline="0" dirty="0" smtClean="0"/>
              <a:t>Will they help more than hurt?</a:t>
            </a:r>
            <a:endParaRPr lang="en-US" dirty="0" smtClean="0"/>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80</a:t>
            </a:fld>
            <a:endParaRPr lang="en-US"/>
          </a:p>
        </p:txBody>
      </p:sp>
    </p:spTree>
    <p:extLst>
      <p:ext uri="{BB962C8B-B14F-4D97-AF65-F5344CB8AC3E}">
        <p14:creationId xmlns:p14="http://schemas.microsoft.com/office/powerpoint/2010/main" val="38403507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watchers the watchers?</a:t>
            </a:r>
          </a:p>
          <a:p>
            <a:r>
              <a:rPr lang="en-US" dirty="0" smtClean="0"/>
              <a:t>Accept</a:t>
            </a:r>
            <a:r>
              <a:rPr lang="en-US" baseline="0" dirty="0" smtClean="0"/>
              <a:t> there will always be chaos and that oversight is not possible.</a:t>
            </a:r>
          </a:p>
          <a:p>
            <a:endParaRPr lang="en-US" dirty="0" smtClean="0"/>
          </a:p>
          <a:p>
            <a:r>
              <a:rPr lang="en-US" dirty="0" smtClean="0"/>
              <a:t>There</a:t>
            </a:r>
            <a:r>
              <a:rPr lang="en-US" baseline="0" dirty="0" smtClean="0"/>
              <a:t> is a lot of moral complexity here – and a lot of operational risk. If you haven’t read “The Watchmen”… DO SO!</a:t>
            </a:r>
          </a:p>
          <a:p>
            <a:endParaRPr lang="en-US" dirty="0" smtClean="0"/>
          </a:p>
          <a:p>
            <a:r>
              <a:rPr lang="en-US" dirty="0" smtClean="0"/>
              <a:t>Image source:</a:t>
            </a:r>
          </a:p>
          <a:p>
            <a:r>
              <a:rPr lang="en-US" dirty="0" smtClean="0"/>
              <a:t>http://images1.wikia.nocookie.net/__cb20080722223058/watchmen/images/thumb/0/0d/052708-watchmen-minutemen.jpg/300px-052708-watchmen-minutemen.jpg</a:t>
            </a:r>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81</a:t>
            </a:fld>
            <a:endParaRPr lang="en-US"/>
          </a:p>
        </p:txBody>
      </p:sp>
    </p:spTree>
    <p:extLst>
      <p:ext uri="{BB962C8B-B14F-4D97-AF65-F5344CB8AC3E}">
        <p14:creationId xmlns:p14="http://schemas.microsoft.com/office/powerpoint/2010/main" val="33213454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may be historical precedence</a:t>
            </a:r>
            <a:r>
              <a:rPr lang="en-US" baseline="0" dirty="0" smtClean="0"/>
              <a:t> – Letters of Marque</a:t>
            </a:r>
          </a:p>
          <a:p>
            <a:r>
              <a:rPr lang="en-US" baseline="0" dirty="0" smtClean="0"/>
              <a:t>Above is Sir Francis Drake - a “state-licensed” pirate. Letters of Marque granted permission for non-military to fight pirates. Piracy had gotten so bad that it threatened any sea trade. This response, while abused, was deemed critical. Many conditions with online activity echo the past.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http://shadyislepirates.com/site_image/drake-knight.jpg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https://www.piratedocuments.com/Images/Documents/henry_morgan_gr_550w.jpg</a:t>
            </a:r>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82</a:t>
            </a:fld>
            <a:endParaRPr lang="en-US"/>
          </a:p>
        </p:txBody>
      </p:sp>
    </p:spTree>
    <p:extLst>
      <p:ext uri="{BB962C8B-B14F-4D97-AF65-F5344CB8AC3E}">
        <p14:creationId xmlns:p14="http://schemas.microsoft.com/office/powerpoint/2010/main" val="26692440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our constructs for teamwork and warfare?</a:t>
            </a:r>
          </a:p>
          <a:p>
            <a:r>
              <a:rPr lang="en-US" baseline="0" dirty="0" smtClean="0"/>
              <a:t>	For some, it is old school hacker groups (COTNO, </a:t>
            </a:r>
            <a:r>
              <a:rPr lang="en-US" baseline="0" dirty="0" err="1" smtClean="0"/>
              <a:t>GwD</a:t>
            </a:r>
            <a:r>
              <a:rPr lang="en-US" baseline="0" dirty="0" smtClean="0"/>
              <a:t>, TESO, ADM… even PHC)</a:t>
            </a:r>
          </a:p>
          <a:p>
            <a:r>
              <a:rPr lang="en-US" baseline="0" dirty="0" smtClean="0"/>
              <a:t>	For some it is part MMORPG, part First Person Shooter</a:t>
            </a:r>
          </a:p>
          <a:p>
            <a:endParaRPr lang="en-US" baseline="0" dirty="0" smtClean="0"/>
          </a:p>
          <a:p>
            <a:r>
              <a:rPr lang="en-US" baseline="0" dirty="0" smtClean="0"/>
              <a:t>How would a group specialize?</a:t>
            </a:r>
          </a:p>
          <a:p>
            <a:r>
              <a:rPr lang="en-US" baseline="0" dirty="0" smtClean="0"/>
              <a:t>How would a group organize?</a:t>
            </a:r>
          </a:p>
          <a:p>
            <a:r>
              <a:rPr lang="en-US" baseline="0" dirty="0" smtClean="0"/>
              <a:t>How would a group manage the resources?</a:t>
            </a:r>
          </a:p>
          <a:p>
            <a:r>
              <a:rPr lang="en-US" baseline="0" dirty="0" smtClean="0"/>
              <a:t>How would a group communicate and manage trust?</a:t>
            </a:r>
          </a:p>
          <a:p>
            <a:endParaRPr lang="en-US" baseline="0" dirty="0" smtClean="0"/>
          </a:p>
          <a:p>
            <a:r>
              <a:rPr lang="en-US" sz="1200" u="sng" kern="1200" dirty="0" smtClean="0">
                <a:solidFill>
                  <a:schemeClr val="tx1"/>
                </a:solidFill>
                <a:latin typeface="+mn-lt"/>
                <a:ea typeface="+mn-ea"/>
                <a:cs typeface="+mn-cs"/>
                <a:hlinkClick r:id="rId3"/>
              </a:rPr>
              <a:t>http://www.textfiles.com/magazines/COTNO/</a:t>
            </a:r>
          </a:p>
          <a:p>
            <a:r>
              <a:rPr lang="en-US" sz="1200" b="0" u="sng" kern="1200" dirty="0" smtClean="0">
                <a:solidFill>
                  <a:schemeClr val="tx1"/>
                </a:solidFill>
                <a:latin typeface="+mn-lt"/>
                <a:ea typeface="+mn-ea"/>
                <a:cs typeface="+mn-cs"/>
                <a:hlinkClick r:id="rId4"/>
              </a:rPr>
              <a:t>http://www.textfiles.com/magazines/GWD/</a:t>
            </a:r>
          </a:p>
          <a:p>
            <a:r>
              <a:rPr lang="en-US" sz="1200" b="0" u="sng" kern="1200" dirty="0" smtClean="0">
                <a:solidFill>
                  <a:schemeClr val="tx1"/>
                </a:solidFill>
                <a:latin typeface="+mn-lt"/>
                <a:ea typeface="+mn-ea"/>
                <a:cs typeface="+mn-cs"/>
                <a:hlinkClick r:id="rId5"/>
              </a:rPr>
              <a:t>http://en.wikipedia.org/wiki/TESO</a:t>
            </a:r>
          </a:p>
          <a:p>
            <a:r>
              <a:rPr lang="en-US" sz="1200" b="0" u="sng" kern="1200" dirty="0" smtClean="0">
                <a:solidFill>
                  <a:schemeClr val="tx1"/>
                </a:solidFill>
                <a:latin typeface="+mn-lt"/>
                <a:ea typeface="+mn-ea"/>
                <a:cs typeface="+mn-cs"/>
                <a:hlinkClick r:id="rId6"/>
              </a:rPr>
              <a:t>http://packetstormsecurity.org/groups/ADM/</a:t>
            </a:r>
            <a:endParaRPr lang="en-US" baseline="0"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83</a:t>
            </a:fld>
            <a:endParaRPr lang="en-US"/>
          </a:p>
        </p:txBody>
      </p:sp>
    </p:spTree>
    <p:extLst>
      <p:ext uri="{BB962C8B-B14F-4D97-AF65-F5344CB8AC3E}">
        <p14:creationId xmlns:p14="http://schemas.microsoft.com/office/powerpoint/2010/main" val="5264895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live outside the law you must be honest”</a:t>
            </a:r>
            <a:r>
              <a:rPr lang="en-US" baseline="0" dirty="0" smtClean="0"/>
              <a:t> - </a:t>
            </a:r>
            <a:r>
              <a:rPr lang="en-US" b="0" dirty="0" smtClean="0"/>
              <a:t>Bob Dylan </a:t>
            </a:r>
            <a:r>
              <a:rPr lang="en-US" sz="1200" b="0" kern="1200" dirty="0" smtClean="0">
                <a:solidFill>
                  <a:schemeClr val="tx1"/>
                </a:solidFill>
                <a:latin typeface="+mn-lt"/>
                <a:ea typeface="+mn-ea"/>
                <a:cs typeface="+mn-cs"/>
              </a:rPr>
              <a:t>"Absolutely Sweet Marie”</a:t>
            </a:r>
            <a:r>
              <a:rPr lang="en-US" sz="1200" b="0" kern="1200" baseline="0" dirty="0" smtClean="0">
                <a:solidFill>
                  <a:schemeClr val="tx1"/>
                </a:solidFill>
                <a:latin typeface="+mn-lt"/>
                <a:ea typeface="+mn-ea"/>
                <a:cs typeface="+mn-cs"/>
              </a:rPr>
              <a:t> </a:t>
            </a:r>
            <a:r>
              <a:rPr lang="en-US" b="0" dirty="0" smtClean="0"/>
              <a:t>Blonde</a:t>
            </a:r>
            <a:r>
              <a:rPr lang="en-US" b="0" baseline="0" dirty="0" smtClean="0"/>
              <a:t> on Blonde</a:t>
            </a:r>
            <a:endParaRPr lang="en-US" b="0" dirty="0" smtClean="0"/>
          </a:p>
          <a:p>
            <a:endParaRPr lang="en-US" dirty="0" smtClean="0"/>
          </a:p>
          <a:p>
            <a:r>
              <a:rPr lang="en-US" dirty="0" smtClean="0"/>
              <a:t>Some</a:t>
            </a:r>
            <a:r>
              <a:rPr lang="en-US" baseline="0" dirty="0" smtClean="0"/>
              <a:t> groups have formed lawfully – and some unlawfully – regardless…</a:t>
            </a:r>
            <a:endParaRPr lang="en-US" dirty="0" smtClean="0"/>
          </a:p>
          <a:p>
            <a:r>
              <a:rPr lang="en-US" dirty="0" smtClean="0"/>
              <a:t>Forming and operating such</a:t>
            </a:r>
            <a:r>
              <a:rPr lang="en-US" baseline="0" dirty="0" smtClean="0"/>
              <a:t> </a:t>
            </a:r>
            <a:r>
              <a:rPr lang="en-US" dirty="0" smtClean="0"/>
              <a:t>a group is</a:t>
            </a:r>
            <a:r>
              <a:rPr lang="en-US" baseline="0" dirty="0" smtClean="0"/>
              <a:t> a tremendous responsibility and should not be taken lightly. </a:t>
            </a:r>
          </a:p>
          <a:p>
            <a:r>
              <a:rPr lang="en-US" baseline="0" dirty="0" smtClean="0"/>
              <a:t>The more principled and explicit the group is – from it’s outset – the less chance of it losing it’s footing, causing unintended consequences, turning on each other, etc.</a:t>
            </a:r>
          </a:p>
          <a:p>
            <a:endParaRPr lang="en-US" dirty="0" smtClean="0"/>
          </a:p>
          <a:p>
            <a:r>
              <a:rPr lang="en-US" dirty="0" err="1" smtClean="0"/>
              <a:t>Pt</a:t>
            </a:r>
            <a:r>
              <a:rPr lang="en-US" dirty="0" smtClean="0"/>
              <a:t> 5 of our Building a Better Anonymous lays out a blueprint</a:t>
            </a:r>
            <a:r>
              <a:rPr lang="en-US" baseline="0" dirty="0" smtClean="0"/>
              <a:t> and foundation for such a group.</a:t>
            </a:r>
          </a:p>
          <a:p>
            <a:r>
              <a:rPr lang="en-US" dirty="0" smtClean="0"/>
              <a:t>http://</a:t>
            </a:r>
            <a:r>
              <a:rPr lang="en-US" dirty="0" err="1" smtClean="0"/>
              <a:t>blog.cognitivedissidents.com</a:t>
            </a:r>
            <a:r>
              <a:rPr lang="en-US" dirty="0" smtClean="0"/>
              <a:t>/2012/04/12/building-a-better-anonymous-series-part-5/</a:t>
            </a:r>
          </a:p>
          <a:p>
            <a:endParaRPr lang="en-US" dirty="0" smtClean="0"/>
          </a:p>
        </p:txBody>
      </p:sp>
      <p:sp>
        <p:nvSpPr>
          <p:cNvPr id="4" name="Slide Number Placeholder 3"/>
          <p:cNvSpPr>
            <a:spLocks noGrp="1"/>
          </p:cNvSpPr>
          <p:nvPr>
            <p:ph type="sldNum" sz="quarter" idx="10"/>
          </p:nvPr>
        </p:nvSpPr>
        <p:spPr/>
        <p:txBody>
          <a:bodyPr/>
          <a:lstStyle/>
          <a:p>
            <a:fld id="{CE845F25-E715-0142-A450-E301EC629B57}" type="slidenum">
              <a:rPr lang="en-US" smtClean="0"/>
              <a:pPr/>
              <a:t>84</a:t>
            </a:fld>
            <a:endParaRPr lang="en-US"/>
          </a:p>
        </p:txBody>
      </p:sp>
    </p:spTree>
    <p:extLst>
      <p:ext uri="{BB962C8B-B14F-4D97-AF65-F5344CB8AC3E}">
        <p14:creationId xmlns:p14="http://schemas.microsoft.com/office/powerpoint/2010/main" val="964816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http://en.wikipedia.org/wiki/Weapon_of_mass_destruction</a:t>
            </a:r>
          </a:p>
          <a:p>
            <a:r>
              <a:rPr lang="en-US" dirty="0" smtClean="0"/>
              <a:t>A </a:t>
            </a:r>
            <a:r>
              <a:rPr lang="en-US" b="1" dirty="0" smtClean="0"/>
              <a:t>weapon of mass destruction</a:t>
            </a:r>
            <a:r>
              <a:rPr lang="en-US" dirty="0" smtClean="0"/>
              <a:t> (</a:t>
            </a:r>
            <a:r>
              <a:rPr lang="en-US" b="1" dirty="0" smtClean="0"/>
              <a:t>WMD</a:t>
            </a:r>
            <a:r>
              <a:rPr lang="en-US" dirty="0" smtClean="0"/>
              <a:t>) is a </a:t>
            </a:r>
            <a:r>
              <a:rPr lang="en-US" dirty="0" smtClean="0">
                <a:hlinkClick r:id="rId3" tooltip="Weapon"/>
              </a:rPr>
              <a:t>weapon</a:t>
            </a:r>
            <a:r>
              <a:rPr lang="en-US" dirty="0" smtClean="0"/>
              <a:t> that can kill and bring significant harm to a large number of humans (and other life forms) and/or cause great damage to man-made structures (e.g. buildings), natural structures (e.g. mountains), or the </a:t>
            </a:r>
            <a:r>
              <a:rPr lang="en-US" dirty="0" smtClean="0">
                <a:hlinkClick r:id="rId4" tooltip="Biosphere"/>
              </a:rPr>
              <a:t>biosphere</a:t>
            </a:r>
            <a:r>
              <a:rPr lang="en-US" dirty="0" smtClean="0"/>
              <a:t> in general.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10</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there is </a:t>
            </a:r>
            <a:r>
              <a:rPr lang="en-US" dirty="0" err="1" smtClean="0"/>
              <a:t>Survivalism</a:t>
            </a:r>
            <a:endParaRPr lang="en-US" dirty="0" smtClean="0"/>
          </a:p>
          <a:p>
            <a:r>
              <a:rPr lang="en-US" dirty="0" smtClean="0"/>
              <a:t>Even if not a combatant,</a:t>
            </a:r>
            <a:r>
              <a:rPr lang="en-US" baseline="0" dirty="0" smtClean="0"/>
              <a:t> we may find ourselves among “war” – how do we protect and isolate ourselves</a:t>
            </a:r>
          </a:p>
          <a:p>
            <a:endParaRPr lang="en-US" baseline="0" dirty="0" smtClean="0"/>
          </a:p>
          <a:p>
            <a:r>
              <a:rPr lang="en-US" dirty="0" smtClean="0"/>
              <a:t>http://www.thesurvivalistblog.net/selecting-guns-for-bug-out-bag/</a:t>
            </a:r>
          </a:p>
          <a:p>
            <a:r>
              <a:rPr lang="en-US" dirty="0" smtClean="0"/>
              <a:t>http://www.thesurvivalistblog.net/wp-content/uploads/2010/01/IMG_0135-600x800.jpg</a:t>
            </a:r>
          </a:p>
          <a:p>
            <a:endParaRPr lang="en-US" dirty="0" smtClean="0"/>
          </a:p>
          <a:p>
            <a:r>
              <a:rPr lang="en-US" dirty="0" smtClean="0"/>
              <a:t>The US CDC has the notion of an</a:t>
            </a:r>
            <a:r>
              <a:rPr lang="en-US" baseline="0" dirty="0" smtClean="0"/>
              <a:t> epidemic “Bug Out Bag”</a:t>
            </a:r>
          </a:p>
          <a:p>
            <a:r>
              <a:rPr lang="en-US" baseline="0" dirty="0" smtClean="0"/>
              <a:t>What should our “Cyber-</a:t>
            </a:r>
            <a:r>
              <a:rPr lang="en-US" baseline="0" dirty="0" err="1" smtClean="0"/>
              <a:t>BugOutBag</a:t>
            </a:r>
            <a:r>
              <a:rPr lang="en-US" baseline="0" dirty="0" smtClean="0"/>
              <a:t>” look like?</a:t>
            </a:r>
          </a:p>
          <a:p>
            <a:r>
              <a:rPr lang="en-US" baseline="0" dirty="0" smtClean="0"/>
              <a:t>What is our Duck &amp; Cover? Our “4 minute warning”?</a:t>
            </a:r>
          </a:p>
          <a:p>
            <a:r>
              <a:rPr lang="en-US" baseline="0" dirty="0" smtClean="0"/>
              <a:t>How do we stage our exit plan – or our hedged </a:t>
            </a:r>
            <a:r>
              <a:rPr lang="en-US" baseline="0" dirty="0" smtClean="0"/>
              <a:t>dependencies?</a:t>
            </a:r>
            <a:endParaRPr lang="en-US" dirty="0" smtClean="0"/>
          </a:p>
          <a:p>
            <a:endParaRPr lang="en-US" baseline="0" dirty="0" smtClean="0"/>
          </a:p>
          <a:p>
            <a:r>
              <a:rPr lang="en-US" dirty="0" smtClean="0"/>
              <a:t>Iranian state goes offline to dodge cyber-attacks</a:t>
            </a:r>
          </a:p>
          <a:p>
            <a:r>
              <a:rPr lang="en-US" dirty="0" smtClean="0"/>
              <a:t>http://www.telegraph.co.uk/news/worldnews/middleeast/iran/9453905/Iranian-state-goes-offline-to-dodge-cyber-attacks.html</a:t>
            </a:r>
          </a:p>
          <a:p>
            <a:r>
              <a:rPr lang="en-US" dirty="0" smtClean="0"/>
              <a:t>Iran preparing internal version of Internet</a:t>
            </a:r>
          </a:p>
          <a:p>
            <a:r>
              <a:rPr lang="en-US" dirty="0" smtClean="0"/>
              <a:t>http://www.washingtonpost.com/world/national-security/iran-preparing-internal-version-of-internet/2012/09/19/79458194-01c3-11e2-b260-32f4a8db9b7e_print.html </a:t>
            </a:r>
          </a:p>
          <a:p>
            <a:endParaRPr lang="en-US" baseline="0" dirty="0" smtClean="0"/>
          </a:p>
          <a:p>
            <a:r>
              <a:rPr lang="en-US" baseline="0" dirty="0" smtClean="0"/>
              <a:t>Image 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http://images.uulyrics.com/cover/n/nine-inch-nails/album-survivalism-pt-2.jpg</a:t>
            </a:r>
          </a:p>
          <a:p>
            <a:endParaRPr lang="en-US" dirty="0"/>
          </a:p>
        </p:txBody>
      </p:sp>
      <p:sp>
        <p:nvSpPr>
          <p:cNvPr id="4" name="Slide Number Placeholder 3"/>
          <p:cNvSpPr>
            <a:spLocks noGrp="1"/>
          </p:cNvSpPr>
          <p:nvPr>
            <p:ph type="sldNum" sz="quarter" idx="10"/>
          </p:nvPr>
        </p:nvSpPr>
        <p:spPr/>
        <p:txBody>
          <a:bodyPr/>
          <a:lstStyle/>
          <a:p>
            <a:fld id="{CE845F25-E715-0142-A450-E301EC629B57}" type="slidenum">
              <a:rPr lang="en-US" smtClean="0"/>
              <a:pPr/>
              <a:t>85</a:t>
            </a:fld>
            <a:endParaRPr lang="en-US"/>
          </a:p>
        </p:txBody>
      </p:sp>
    </p:spTree>
    <p:extLst>
      <p:ext uri="{BB962C8B-B14F-4D97-AF65-F5344CB8AC3E}">
        <p14:creationId xmlns:p14="http://schemas.microsoft.com/office/powerpoint/2010/main" val="32422879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www.germanblogs.de</a:t>
            </a:r>
            <a:r>
              <a:rPr lang="en-US" dirty="0" smtClean="0"/>
              <a:t>/pub/</a:t>
            </a:r>
            <a:r>
              <a:rPr lang="en-US" dirty="0" err="1" smtClean="0"/>
              <a:t>germanblogs</a:t>
            </a:r>
            <a:r>
              <a:rPr lang="en-US" dirty="0" smtClean="0"/>
              <a:t>/satire-blog/</a:t>
            </a:r>
            <a:r>
              <a:rPr lang="en-US" dirty="0" err="1" smtClean="0"/>
              <a:t>dnc.jpg</a:t>
            </a:r>
            <a:endParaRPr lang="en-US"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86</a:t>
            </a:fld>
            <a:endParaRPr lang="en-US"/>
          </a:p>
        </p:txBody>
      </p:sp>
    </p:spTree>
    <p:extLst>
      <p:ext uri="{BB962C8B-B14F-4D97-AF65-F5344CB8AC3E}">
        <p14:creationId xmlns:p14="http://schemas.microsoft.com/office/powerpoint/2010/main" val="39236869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1EA7BE-83BD-4BB6-A265-FF845DA2EA64}" type="slidenum">
              <a:rPr lang="en-US" smtClean="0"/>
              <a:pPr/>
              <a:t>88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t>
            </a:r>
            <a:r>
              <a:rPr lang="en-US" dirty="0" err="1" smtClean="0"/>
              <a:t>TurboDouchee</a:t>
            </a:r>
            <a:r>
              <a:rPr lang="en-US" dirty="0" smtClean="0"/>
              <a:t> some of these may have been playing</a:t>
            </a:r>
            <a:r>
              <a:rPr lang="en-US" baseline="0" dirty="0" smtClean="0"/>
              <a:t> during the construction of the slides by ONE of the presenters…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89</a:t>
            </a:fld>
            <a:endParaRPr lang="en-US"/>
          </a:p>
        </p:txBody>
      </p:sp>
    </p:spTree>
    <p:extLst>
      <p:ext uri="{BB962C8B-B14F-4D97-AF65-F5344CB8AC3E}">
        <p14:creationId xmlns:p14="http://schemas.microsoft.com/office/powerpoint/2010/main" val="160336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References. Note: Examples based on </a:t>
            </a:r>
            <a:r>
              <a:rPr lang="en-US" baseline="0" dirty="0" err="1" smtClean="0"/>
              <a:t>cyberwar</a:t>
            </a:r>
            <a:r>
              <a:rPr lang="en-US" baseline="0" dirty="0" smtClean="0"/>
              <a:t>/attack, *not* Y2K which introduced some of these terms, or cyber terrorism (since terrorism typically takes place outside of war).</a:t>
            </a:r>
          </a:p>
          <a:p>
            <a:endParaRPr lang="en-US" baseline="0" dirty="0" smtClean="0"/>
          </a:p>
          <a:p>
            <a:r>
              <a:rPr lang="en-US" baseline="0" dirty="0" smtClean="0"/>
              <a:t>Electronic Pearl Harbor</a:t>
            </a:r>
          </a:p>
          <a:p>
            <a:r>
              <a:rPr lang="en-US" baseline="0" dirty="0" smtClean="0"/>
              <a:t>http://articles.nydailynews.com/1996-06-26/news/18004926_1_deutch-pearl-harbor-hackers</a:t>
            </a:r>
          </a:p>
          <a:p>
            <a:r>
              <a:rPr lang="en-US" baseline="0" dirty="0" err="1" smtClean="0"/>
              <a:t>Cia</a:t>
            </a:r>
            <a:r>
              <a:rPr lang="en-US" baseline="0" dirty="0" smtClean="0"/>
              <a:t> Chief Plans Cyber Defense</a:t>
            </a:r>
          </a:p>
          <a:p>
            <a:r>
              <a:rPr lang="en-US" baseline="0" dirty="0" smtClean="0"/>
              <a:t>Richard Sisk, Daily News Washington Bureau</a:t>
            </a:r>
          </a:p>
          <a:p>
            <a:r>
              <a:rPr lang="en-US" baseline="0" dirty="0" smtClean="0"/>
              <a:t>Wednesday, June 26, 1996</a:t>
            </a:r>
          </a:p>
          <a:p>
            <a:r>
              <a:rPr lang="en-US" baseline="0" dirty="0" smtClean="0"/>
              <a:t>"CIA Director John </a:t>
            </a:r>
            <a:r>
              <a:rPr lang="en-US" baseline="0" dirty="0" err="1" smtClean="0"/>
              <a:t>Deutch</a:t>
            </a:r>
            <a:r>
              <a:rPr lang="en-US" baseline="0" dirty="0" smtClean="0"/>
              <a:t> warned yesterday that hackers could launch "electronic Pearl Harbor" cyber attacks on vital U.S. information systems."</a:t>
            </a:r>
          </a:p>
          <a:p>
            <a:r>
              <a:rPr lang="en-US" baseline="0" dirty="0" smtClean="0"/>
              <a:t>[Google news search “cyber pearl harbor”, term was shifted to that at some point. Heavily used throughout the years since 1996. - </a:t>
            </a:r>
            <a:r>
              <a:rPr lang="en-US" baseline="0" dirty="0" err="1" smtClean="0"/>
              <a:t>jericho</a:t>
            </a:r>
            <a:r>
              <a:rPr lang="en-US" baseline="0" dirty="0" smtClean="0"/>
              <a:t>]</a:t>
            </a:r>
          </a:p>
          <a:p>
            <a:endParaRPr lang="en-US" baseline="0" dirty="0" smtClean="0"/>
          </a:p>
          <a:p>
            <a:r>
              <a:rPr lang="en-US" baseline="0" dirty="0" smtClean="0"/>
              <a:t>Cyber 9/11:</a:t>
            </a:r>
          </a:p>
          <a:p>
            <a:r>
              <a:rPr lang="en-US" baseline="0" dirty="0" smtClean="0"/>
              <a:t>http://www.smh.com.au/articles/2003/04/21/1050777200225.html</a:t>
            </a:r>
          </a:p>
          <a:p>
            <a:r>
              <a:rPr lang="en-US" baseline="0" dirty="0" smtClean="0"/>
              <a:t>April 22, 2003: 'Cyber 9/11' risk warning</a:t>
            </a:r>
          </a:p>
          <a:p>
            <a:r>
              <a:rPr lang="en-US" baseline="0" dirty="0" smtClean="0"/>
              <a:t>By Sue Cant</a:t>
            </a:r>
          </a:p>
          <a:p>
            <a:r>
              <a:rPr lang="en-US" baseline="0" dirty="0" smtClean="0"/>
              <a:t>http://www.cio.com/article/715374/Does_a_Cyber_9_11_Loom_?taxonomyId=3089</a:t>
            </a:r>
          </a:p>
          <a:p>
            <a:r>
              <a:rPr lang="en-US" baseline="0" dirty="0" smtClean="0"/>
              <a:t>Does a Cyber-9/11 Loom?</a:t>
            </a:r>
          </a:p>
          <a:p>
            <a:r>
              <a:rPr lang="en-US" baseline="0" dirty="0" smtClean="0"/>
              <a:t>http://www.v3.co.uk/v3-uk/news/2173206/hp-chief-meg-whitman-warns-threat-scale-cyber-terrorist-attack</a:t>
            </a:r>
          </a:p>
          <a:p>
            <a:r>
              <a:rPr lang="en-US" baseline="0" dirty="0" smtClean="0"/>
              <a:t>“Whitman said that she believes a "cyber-attack of 9/11 scale" is likely to take place in the near future, while she was speaking at an HP customer event in London.”</a:t>
            </a:r>
          </a:p>
          <a:p>
            <a:endParaRPr lang="en-US" baseline="0" dirty="0" smtClean="0"/>
          </a:p>
          <a:p>
            <a:r>
              <a:rPr lang="en-US" baseline="0" dirty="0" smtClean="0"/>
              <a:t>http://abcnews.go.com/blogs/politics/2012/08/despite-threat-of-cyber-911-lawmakers-punt-cyber-security-bill/</a:t>
            </a:r>
          </a:p>
          <a:p>
            <a:r>
              <a:rPr lang="en-US" baseline="0" dirty="0" smtClean="0"/>
              <a:t>Aug 2, 2012 3:35pm</a:t>
            </a:r>
          </a:p>
          <a:p>
            <a:r>
              <a:rPr lang="en-US" baseline="0" dirty="0" smtClean="0"/>
              <a:t>Despite Threat of ‘Cyber 9/11', Lawmakers Punt Cyber Security Bill</a:t>
            </a:r>
          </a:p>
          <a:p>
            <a:endParaRPr lang="en-US" baseline="0" dirty="0" smtClean="0"/>
          </a:p>
          <a:p>
            <a:r>
              <a:rPr lang="en-US" baseline="0" dirty="0" smtClean="0"/>
              <a:t>Cyber-</a:t>
            </a:r>
            <a:r>
              <a:rPr lang="en-US" baseline="0" dirty="0" err="1" smtClean="0"/>
              <a:t>apocolypse</a:t>
            </a:r>
            <a:r>
              <a:rPr lang="en-US" baseline="0" dirty="0" smtClean="0"/>
              <a:t>:</a:t>
            </a:r>
          </a:p>
          <a:p>
            <a:r>
              <a:rPr lang="en-US" baseline="0" dirty="0" smtClean="0"/>
              <a:t>http://news.bbc.co.uk/2/hi/technology/2710031.stm</a:t>
            </a:r>
          </a:p>
          <a:p>
            <a:r>
              <a:rPr lang="en-US" baseline="0" dirty="0" smtClean="0"/>
              <a:t>31 January, 2003</a:t>
            </a:r>
          </a:p>
          <a:p>
            <a:r>
              <a:rPr lang="en-US" baseline="0" dirty="0" smtClean="0"/>
              <a:t>Both need to be addressed before </a:t>
            </a:r>
            <a:r>
              <a:rPr lang="en-US" baseline="0" dirty="0" err="1" smtClean="0"/>
              <a:t>Nimda</a:t>
            </a:r>
            <a:r>
              <a:rPr lang="en-US" baseline="0" dirty="0" smtClean="0"/>
              <a:t> and Slammer are followed by the third and fourth horsemen of our cyber apocalypse. </a:t>
            </a:r>
          </a:p>
          <a:p>
            <a:endParaRPr lang="en-US" baseline="0" dirty="0" smtClean="0"/>
          </a:p>
          <a:p>
            <a:r>
              <a:rPr lang="en-US" baseline="0" dirty="0" smtClean="0"/>
              <a:t>http://www.theregister.co.uk/2004/09/15/brazil_cybercrime_shocker/</a:t>
            </a:r>
          </a:p>
          <a:p>
            <a:r>
              <a:rPr lang="en-US" baseline="0" dirty="0" smtClean="0"/>
              <a:t>15th September 2004 14:26 GMT</a:t>
            </a:r>
          </a:p>
          <a:p>
            <a:r>
              <a:rPr lang="en-US" baseline="0" dirty="0" smtClean="0"/>
              <a:t>This looks more like talking up a problem in the hopes of getting more government funding, than an SOS from a country on the brink of cyber-apocalypse. </a:t>
            </a:r>
          </a:p>
        </p:txBody>
      </p:sp>
      <p:sp>
        <p:nvSpPr>
          <p:cNvPr id="4" name="Slide Number Placeholder 3"/>
          <p:cNvSpPr>
            <a:spLocks noGrp="1"/>
          </p:cNvSpPr>
          <p:nvPr>
            <p:ph type="sldNum" sz="quarter" idx="10"/>
          </p:nvPr>
        </p:nvSpPr>
        <p:spPr/>
        <p:txBody>
          <a:bodyPr/>
          <a:lstStyle/>
          <a:p>
            <a:fld id="{B54C46A4-C786-47A1-976E-94DD6A248F19}"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9" Type="http://schemas.openxmlformats.org/officeDocument/2006/relationships/image" Target="../media/image19.jpeg"/><Relationship Id="rId20" Type="http://schemas.openxmlformats.org/officeDocument/2006/relationships/image" Target="../media/image29.jpe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12.jpe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jpeg"/><Relationship Id="rId17" Type="http://schemas.openxmlformats.org/officeDocument/2006/relationships/image" Target="../media/image26.gif"/><Relationship Id="rId18" Type="http://schemas.openxmlformats.org/officeDocument/2006/relationships/image" Target="../media/image27.png"/><Relationship Id="rId19"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gif"/><Relationship Id="rId8"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1" Type="http://schemas.openxmlformats.org/officeDocument/2006/relationships/image" Target="../media/image63.gif"/><Relationship Id="rId12" Type="http://schemas.openxmlformats.org/officeDocument/2006/relationships/image" Target="../media/image64.gif"/><Relationship Id="rId13" Type="http://schemas.openxmlformats.org/officeDocument/2006/relationships/image" Target="../media/image65.gif"/><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gif"/><Relationship Id="rId4" Type="http://schemas.openxmlformats.org/officeDocument/2006/relationships/image" Target="../media/image56.gif"/><Relationship Id="rId5" Type="http://schemas.openxmlformats.org/officeDocument/2006/relationships/image" Target="../media/image57.gif"/><Relationship Id="rId6" Type="http://schemas.openxmlformats.org/officeDocument/2006/relationships/image" Target="../media/image58.gif"/><Relationship Id="rId7" Type="http://schemas.openxmlformats.org/officeDocument/2006/relationships/image" Target="../media/image59.gif"/><Relationship Id="rId8" Type="http://schemas.openxmlformats.org/officeDocument/2006/relationships/image" Target="../media/image60.gif"/><Relationship Id="rId9" Type="http://schemas.openxmlformats.org/officeDocument/2006/relationships/image" Target="../media/image61.gif"/><Relationship Id="rId10" Type="http://schemas.openxmlformats.org/officeDocument/2006/relationships/image" Target="../media/image62.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8.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9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1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1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9.xml.rels><?xml version="1.0" encoding="UTF-8" standalone="yes"?>
<Relationships xmlns="http://schemas.openxmlformats.org/package/2006/relationships"><Relationship Id="rId3" Type="http://schemas.openxmlformats.org/officeDocument/2006/relationships/hyperlink" Target="http://www.youtube.com/watch?v=CguJeODNMks" TargetMode="External"/><Relationship Id="rId4" Type="http://schemas.openxmlformats.org/officeDocument/2006/relationships/hyperlink" Target="http://www.youtube.com/watch?v=giaZnIr-faM" TargetMode="External"/><Relationship Id="rId5" Type="http://schemas.openxmlformats.org/officeDocument/2006/relationships/hyperlink" Target="http://www.youtube.com/watch?v=boj3A39XBxc" TargetMode="External"/><Relationship Id="rId6" Type="http://schemas.openxmlformats.org/officeDocument/2006/relationships/hyperlink" Target="http://www.youtube.com/watch?v=nAD82J6QMPU" TargetMode="External"/><Relationship Id="rId7" Type="http://schemas.openxmlformats.org/officeDocument/2006/relationships/hyperlink" Target="http://www.youtube.com/watch?v=Zcps2fJKuAI"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yberWarIntroTitl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62600"/>
          </a:xfrm>
          <a:prstGeom prst="rect">
            <a:avLst/>
          </a:prstGeom>
        </p:spPr>
      </p:pic>
      <p:sp>
        <p:nvSpPr>
          <p:cNvPr id="3" name="Subtitle 2"/>
          <p:cNvSpPr>
            <a:spLocks noGrp="1"/>
          </p:cNvSpPr>
          <p:nvPr>
            <p:ph type="subTitle" idx="1"/>
          </p:nvPr>
        </p:nvSpPr>
        <p:spPr>
          <a:xfrm>
            <a:off x="1371600" y="5486400"/>
            <a:ext cx="6400800" cy="1371600"/>
          </a:xfrm>
        </p:spPr>
        <p:txBody>
          <a:bodyPr/>
          <a:lstStyle/>
          <a:p>
            <a:r>
              <a:rPr lang="en-US" dirty="0" smtClean="0"/>
              <a:t>Josh Corman &amp; Jericho</a:t>
            </a:r>
          </a:p>
          <a:p>
            <a:r>
              <a:rPr lang="en-US" dirty="0" err="1" smtClean="0"/>
              <a:t>BruCON</a:t>
            </a:r>
            <a:r>
              <a:rPr lang="en-US" dirty="0" smtClean="0"/>
              <a:t>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Pundits</a:t>
            </a:r>
            <a:endParaRPr lang="en-US" dirty="0"/>
          </a:p>
        </p:txBody>
      </p:sp>
      <p:pic>
        <p:nvPicPr>
          <p:cNvPr id="5" name="Picture 4" descr="digital-wmd.png"/>
          <p:cNvPicPr>
            <a:picLocks noChangeAspect="1"/>
          </p:cNvPicPr>
          <p:nvPr/>
        </p:nvPicPr>
        <p:blipFill>
          <a:blip r:embed="rId3" cstate="print"/>
          <a:stretch>
            <a:fillRect/>
          </a:stretch>
        </p:blipFill>
        <p:spPr>
          <a:xfrm>
            <a:off x="304800" y="1371600"/>
            <a:ext cx="8580531" cy="487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Buzzword Hype</a:t>
            </a:r>
            <a:endParaRPr lang="en-US" dirty="0"/>
          </a:p>
        </p:txBody>
      </p:sp>
      <p:sp>
        <p:nvSpPr>
          <p:cNvPr id="3" name="Content Placeholder 2"/>
          <p:cNvSpPr>
            <a:spLocks noGrp="1"/>
          </p:cNvSpPr>
          <p:nvPr>
            <p:ph idx="1"/>
          </p:nvPr>
        </p:nvSpPr>
        <p:spPr>
          <a:xfrm>
            <a:off x="228600" y="1143000"/>
            <a:ext cx="8686800" cy="5334000"/>
          </a:xfrm>
        </p:spPr>
        <p:txBody>
          <a:bodyPr>
            <a:normAutofit fontScale="92500" lnSpcReduction="10000"/>
          </a:bodyPr>
          <a:lstStyle/>
          <a:p>
            <a:r>
              <a:rPr lang="sv-SE" dirty="0" smtClean="0"/>
              <a:t>Electronic/Cyber Pearl Harbor (1996, US)</a:t>
            </a:r>
          </a:p>
          <a:p>
            <a:pPr lvl="1"/>
            <a:r>
              <a:rPr lang="en-US" dirty="0" smtClean="0"/>
              <a:t>CIA Director John </a:t>
            </a:r>
            <a:r>
              <a:rPr lang="en-US" dirty="0" err="1" smtClean="0"/>
              <a:t>Deutch</a:t>
            </a:r>
            <a:r>
              <a:rPr lang="en-US" dirty="0" smtClean="0"/>
              <a:t> warned yesterday that hackers could launch "electronic Pearl Harbor" cyber attacks on vital U.S. information systems.</a:t>
            </a:r>
            <a:endParaRPr lang="sv-SE" dirty="0" smtClean="0"/>
          </a:p>
          <a:p>
            <a:r>
              <a:rPr lang="en-US" dirty="0" smtClean="0"/>
              <a:t>Cyber 9/11 (2003, AU)</a:t>
            </a:r>
          </a:p>
          <a:p>
            <a:pPr lvl="1"/>
            <a:r>
              <a:rPr lang="en-US" dirty="0" smtClean="0"/>
              <a:t>“A cyber ‘September 11’ has been predicted by Mike McConnell, a former director of the US National Security Agency.”</a:t>
            </a:r>
          </a:p>
          <a:p>
            <a:r>
              <a:rPr lang="en-US" dirty="0" smtClean="0"/>
              <a:t>Cyber-apocalypse (2003, UK)</a:t>
            </a:r>
          </a:p>
          <a:p>
            <a:pPr lvl="1"/>
            <a:r>
              <a:rPr lang="en-US" dirty="0" smtClean="0"/>
              <a:t>“Both need to be addressed before </a:t>
            </a:r>
            <a:r>
              <a:rPr lang="en-US" dirty="0" err="1" smtClean="0"/>
              <a:t>Nimda</a:t>
            </a:r>
            <a:r>
              <a:rPr lang="en-US" dirty="0" smtClean="0"/>
              <a:t> and Slammer are followed by the third and fourth horsemen of our cyber apocalypse.”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Buzzword Hype</a:t>
            </a:r>
            <a:endParaRPr lang="en-US" dirty="0"/>
          </a:p>
        </p:txBody>
      </p:sp>
      <p:sp>
        <p:nvSpPr>
          <p:cNvPr id="3" name="Content Placeholder 2"/>
          <p:cNvSpPr>
            <a:spLocks noGrp="1"/>
          </p:cNvSpPr>
          <p:nvPr>
            <p:ph idx="1"/>
          </p:nvPr>
        </p:nvSpPr>
        <p:spPr>
          <a:xfrm>
            <a:off x="228600" y="1143000"/>
            <a:ext cx="8686800" cy="5334000"/>
          </a:xfrm>
        </p:spPr>
        <p:txBody>
          <a:bodyPr>
            <a:normAutofit fontScale="85000" lnSpcReduction="10000"/>
          </a:bodyPr>
          <a:lstStyle/>
          <a:p>
            <a:r>
              <a:rPr lang="sv-SE" dirty="0" smtClean="0"/>
              <a:t>Electronic Hiroshima (2003, US) / Cybershima (2012, US)</a:t>
            </a:r>
          </a:p>
          <a:p>
            <a:pPr lvl="1"/>
            <a:r>
              <a:rPr lang="en-US" dirty="0" smtClean="0"/>
              <a:t>"...the real impact of a concerted electronic attack on our infrastructure can just as easily resemble an electronic Hiroshima, all for the cost of an $899 laptop PC.“ (2003)</a:t>
            </a:r>
          </a:p>
          <a:p>
            <a:pPr lvl="1"/>
            <a:r>
              <a:rPr lang="en-US" dirty="0" smtClean="0"/>
              <a:t>“</a:t>
            </a:r>
            <a:r>
              <a:rPr lang="en-US" dirty="0" err="1" smtClean="0"/>
              <a:t>Stuxnet</a:t>
            </a:r>
            <a:r>
              <a:rPr lang="en-US" dirty="0" smtClean="0"/>
              <a:t> is the Hiroshima of cyber-war.” (2011, David </a:t>
            </a:r>
            <a:r>
              <a:rPr lang="en-US" dirty="0" err="1" smtClean="0"/>
              <a:t>Gewirtz</a:t>
            </a:r>
            <a:r>
              <a:rPr lang="en-US" dirty="0" smtClean="0"/>
              <a:t> and then Michael Joseph Gross in Vanity Fair)</a:t>
            </a:r>
            <a:endParaRPr lang="sv-SE" dirty="0" smtClean="0"/>
          </a:p>
          <a:p>
            <a:r>
              <a:rPr lang="en-US" dirty="0" err="1" smtClean="0"/>
              <a:t>Cybergeddon</a:t>
            </a:r>
            <a:r>
              <a:rPr lang="en-US" dirty="0" smtClean="0"/>
              <a:t> (2004, US/UK ?)</a:t>
            </a:r>
          </a:p>
          <a:p>
            <a:pPr lvl="1"/>
            <a:r>
              <a:rPr lang="en-US" dirty="0" smtClean="0"/>
              <a:t>“Debunking </a:t>
            </a:r>
            <a:r>
              <a:rPr lang="en-US" dirty="0" err="1" smtClean="0"/>
              <a:t>cybergeddonists</a:t>
            </a:r>
            <a:r>
              <a:rPr lang="en-US" dirty="0" smtClean="0"/>
              <a:t> during </a:t>
            </a:r>
            <a:r>
              <a:rPr lang="en-US" dirty="0" err="1" smtClean="0"/>
              <a:t>MyDoom</a:t>
            </a:r>
            <a:r>
              <a:rPr lang="en-US" dirty="0" smtClean="0"/>
              <a:t> viral pandemic”</a:t>
            </a:r>
          </a:p>
          <a:p>
            <a:r>
              <a:rPr lang="sv-SE" dirty="0" smtClean="0"/>
              <a:t>Cyber atomic bomb (2012, US)</a:t>
            </a:r>
          </a:p>
          <a:p>
            <a:pPr lvl="1"/>
            <a:r>
              <a:rPr lang="en-US" dirty="0" smtClean="0"/>
              <a:t>“Toney Jennings, CEO of </a:t>
            </a:r>
            <a:r>
              <a:rPr lang="en-US" dirty="0" err="1" smtClean="0"/>
              <a:t>CoreTrace</a:t>
            </a:r>
            <a:r>
              <a:rPr lang="en-US" dirty="0" smtClean="0"/>
              <a:t>, adds that companies might have the equivalent of a “cyber atomic bomb” in the server that “is not doing anything bad today.” That bomb could be set off by an intruder at a later date, well after the initial breach took place.”</a:t>
            </a:r>
            <a:endParaRPr lang="sv-SE" dirty="0" smtClean="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This is Hiroshima in Context</a:t>
            </a:r>
            <a:endParaRPr lang="en-US" dirty="0"/>
          </a:p>
        </p:txBody>
      </p:sp>
      <p:pic>
        <p:nvPicPr>
          <p:cNvPr id="4" name="Picture 3" descr="3.jpg"/>
          <p:cNvPicPr>
            <a:picLocks noChangeAspect="1"/>
          </p:cNvPicPr>
          <p:nvPr/>
        </p:nvPicPr>
        <p:blipFill>
          <a:blip r:embed="rId3" cstate="print"/>
          <a:stretch>
            <a:fillRect/>
          </a:stretch>
        </p:blipFill>
        <p:spPr>
          <a:xfrm>
            <a:off x="495300" y="914400"/>
            <a:ext cx="8153400" cy="56635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Pundits/Experts – Lot of History</a:t>
            </a:r>
            <a:endParaRPr lang="en-US" dirty="0"/>
          </a:p>
        </p:txBody>
      </p:sp>
      <p:sp>
        <p:nvSpPr>
          <p:cNvPr id="3" name="Content Placeholder 2"/>
          <p:cNvSpPr>
            <a:spLocks noGrp="1"/>
          </p:cNvSpPr>
          <p:nvPr>
            <p:ph idx="1"/>
          </p:nvPr>
        </p:nvSpPr>
        <p:spPr>
          <a:xfrm>
            <a:off x="228600" y="990600"/>
            <a:ext cx="8610600" cy="2743200"/>
          </a:xfrm>
        </p:spPr>
        <p:txBody>
          <a:bodyPr>
            <a:normAutofit/>
          </a:bodyPr>
          <a:lstStyle/>
          <a:p>
            <a:r>
              <a:rPr lang="en-US" sz="3000" dirty="0" smtClean="0"/>
              <a:t>Jan 1992: In today's world of </a:t>
            </a:r>
            <a:r>
              <a:rPr lang="en-US" sz="3000" dirty="0" err="1" smtClean="0"/>
              <a:t>billistic</a:t>
            </a:r>
            <a:r>
              <a:rPr lang="en-US" sz="3000" dirty="0" smtClean="0"/>
              <a:t> (sic) missiles, biological and chemical warfare, terrorism, and </a:t>
            </a:r>
            <a:r>
              <a:rPr lang="en-US" sz="3000" dirty="0" err="1" smtClean="0"/>
              <a:t>cyberwar</a:t>
            </a:r>
            <a:r>
              <a:rPr lang="en-US" sz="3000" dirty="0" smtClean="0"/>
              <a:t>, this strategy, based on an illusion of power where effectively there can be none, is unspeakably dangerous.</a:t>
            </a:r>
          </a:p>
        </p:txBody>
      </p:sp>
      <p:pic>
        <p:nvPicPr>
          <p:cNvPr id="4" name="Picture 3" descr="expert.jpg"/>
          <p:cNvPicPr>
            <a:picLocks noChangeAspect="1"/>
          </p:cNvPicPr>
          <p:nvPr/>
        </p:nvPicPr>
        <p:blipFill>
          <a:blip r:embed="rId3" cstate="print"/>
          <a:stretch>
            <a:fillRect/>
          </a:stretch>
        </p:blipFill>
        <p:spPr>
          <a:xfrm>
            <a:off x="5796645" y="4114800"/>
            <a:ext cx="3347355" cy="2514599"/>
          </a:xfrm>
          <a:prstGeom prst="rect">
            <a:avLst/>
          </a:prstGeom>
        </p:spPr>
      </p:pic>
      <p:sp>
        <p:nvSpPr>
          <p:cNvPr id="5" name="Content Placeholder 2"/>
          <p:cNvSpPr txBox="1">
            <a:spLocks/>
          </p:cNvSpPr>
          <p:nvPr/>
        </p:nvSpPr>
        <p:spPr>
          <a:xfrm>
            <a:off x="152400" y="3505200"/>
            <a:ext cx="6096000" cy="31242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Jun 1994: This new concept is often termed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cyberwar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where robots and unmanned platforms such as cruise missiles do more of the killing, making pilots and other human control roles on platforms of war obsolete.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Pundits/Experts – Lot of History</a:t>
            </a:r>
            <a:endParaRPr lang="en-US" dirty="0"/>
          </a:p>
        </p:txBody>
      </p:sp>
      <p:sp>
        <p:nvSpPr>
          <p:cNvPr id="3" name="Content Placeholder 2"/>
          <p:cNvSpPr>
            <a:spLocks noGrp="1"/>
          </p:cNvSpPr>
          <p:nvPr>
            <p:ph idx="1"/>
          </p:nvPr>
        </p:nvSpPr>
        <p:spPr/>
        <p:txBody>
          <a:bodyPr>
            <a:normAutofit lnSpcReduction="10000"/>
          </a:bodyPr>
          <a:lstStyle/>
          <a:p>
            <a:r>
              <a:rPr lang="en-US" dirty="0" smtClean="0"/>
              <a:t>Dec 1994: “Cyberwar, God And Television: Interview with Paul </a:t>
            </a:r>
            <a:r>
              <a:rPr lang="en-US" dirty="0" err="1" smtClean="0"/>
              <a:t>Virilio</a:t>
            </a:r>
            <a:r>
              <a:rPr lang="en-US" dirty="0" smtClean="0"/>
              <a:t>” - If you look at the Gulf War or new military technologies, they are moving towards </a:t>
            </a:r>
            <a:r>
              <a:rPr lang="en-US" dirty="0" err="1" smtClean="0"/>
              <a:t>cyberwars</a:t>
            </a:r>
            <a:r>
              <a:rPr lang="en-US" dirty="0" smtClean="0"/>
              <a:t>.</a:t>
            </a:r>
          </a:p>
          <a:p>
            <a:r>
              <a:rPr lang="en-US" dirty="0" smtClean="0"/>
              <a:t>Sep 1995: “Information War - Cyberwar – </a:t>
            </a:r>
            <a:r>
              <a:rPr lang="en-US" dirty="0" err="1" smtClean="0"/>
              <a:t>Netwar</a:t>
            </a:r>
            <a:r>
              <a:rPr lang="en-US" dirty="0" smtClean="0"/>
              <a:t>” - Despite the lack of authoritative definition, “</a:t>
            </a:r>
            <a:r>
              <a:rPr lang="en-US" dirty="0" err="1" smtClean="0"/>
              <a:t>netwar</a:t>
            </a:r>
            <a:r>
              <a:rPr lang="en-US" dirty="0" smtClean="0"/>
              <a:t>” and “</a:t>
            </a:r>
            <a:r>
              <a:rPr lang="en-US" dirty="0" err="1" smtClean="0"/>
              <a:t>cyberwar</a:t>
            </a:r>
            <a:r>
              <a:rPr lang="en-US" dirty="0" smtClean="0"/>
              <a:t>” are emerging as key concepts in discussing Information War.</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Experts - Lot of History (RAND)</a:t>
            </a:r>
            <a:endParaRPr lang="en-US" dirty="0"/>
          </a:p>
        </p:txBody>
      </p:sp>
      <p:sp>
        <p:nvSpPr>
          <p:cNvPr id="3" name="Content Placeholder 2"/>
          <p:cNvSpPr>
            <a:spLocks noGrp="1"/>
          </p:cNvSpPr>
          <p:nvPr>
            <p:ph idx="1"/>
          </p:nvPr>
        </p:nvSpPr>
        <p:spPr>
          <a:xfrm>
            <a:off x="228600" y="1295400"/>
            <a:ext cx="7239000" cy="5334000"/>
          </a:xfrm>
        </p:spPr>
        <p:txBody>
          <a:bodyPr>
            <a:normAutofit lnSpcReduction="10000"/>
          </a:bodyPr>
          <a:lstStyle/>
          <a:p>
            <a:r>
              <a:rPr lang="en-US" dirty="0" smtClean="0"/>
              <a:t>Cyberwar is Coming! [1993]</a:t>
            </a:r>
          </a:p>
          <a:p>
            <a:pPr lvl="1"/>
            <a:r>
              <a:rPr lang="en-US" dirty="0" smtClean="0"/>
              <a:t>By John </a:t>
            </a:r>
            <a:r>
              <a:rPr lang="en-US" dirty="0" err="1" smtClean="0"/>
              <a:t>Arquilla</a:t>
            </a:r>
            <a:r>
              <a:rPr lang="en-US" dirty="0" smtClean="0"/>
              <a:t>, David </a:t>
            </a:r>
            <a:r>
              <a:rPr lang="en-US" dirty="0" err="1" smtClean="0"/>
              <a:t>Ronfeldt</a:t>
            </a:r>
            <a:endParaRPr lang="en-US" dirty="0" smtClean="0"/>
          </a:p>
          <a:p>
            <a:r>
              <a:rPr lang="en-US" dirty="0" err="1" smtClean="0"/>
              <a:t>Cyberdeterrence</a:t>
            </a:r>
            <a:r>
              <a:rPr lang="en-US" dirty="0" smtClean="0"/>
              <a:t> and Cyberwar [2009]</a:t>
            </a:r>
          </a:p>
          <a:p>
            <a:pPr lvl="1"/>
            <a:r>
              <a:rPr lang="en-US" dirty="0" smtClean="0"/>
              <a:t>By Martin C. </a:t>
            </a:r>
            <a:r>
              <a:rPr lang="en-US" dirty="0" err="1" smtClean="0"/>
              <a:t>Libicki</a:t>
            </a:r>
            <a:endParaRPr lang="en-US" dirty="0" smtClean="0"/>
          </a:p>
          <a:p>
            <a:r>
              <a:rPr lang="en-US" dirty="0" smtClean="0"/>
              <a:t>“In the nearly 20 years since David </a:t>
            </a:r>
            <a:r>
              <a:rPr lang="en-US" dirty="0" err="1" smtClean="0"/>
              <a:t>Ronfeldt</a:t>
            </a:r>
            <a:r>
              <a:rPr lang="en-US" dirty="0" smtClean="0"/>
              <a:t> and I introduced our concept of </a:t>
            </a:r>
            <a:r>
              <a:rPr lang="en-US" dirty="0" err="1" smtClean="0"/>
              <a:t>cyberwar</a:t>
            </a:r>
            <a:r>
              <a:rPr lang="en-US" dirty="0" smtClean="0"/>
              <a:t>, this new mode of conflict has become a reality. Cyberwar is here, and it is here to stay, despite what Thomas Rid and other skeptics think.” – John </a:t>
            </a:r>
            <a:r>
              <a:rPr lang="en-US" dirty="0" err="1" smtClean="0"/>
              <a:t>Arquilla</a:t>
            </a:r>
            <a:endParaRPr lang="en-US" dirty="0"/>
          </a:p>
        </p:txBody>
      </p:sp>
      <p:pic>
        <p:nvPicPr>
          <p:cNvPr id="4" name="Picture 3" descr="rand-RP223.gif"/>
          <p:cNvPicPr>
            <a:picLocks noChangeAspect="1"/>
          </p:cNvPicPr>
          <p:nvPr/>
        </p:nvPicPr>
        <p:blipFill>
          <a:blip r:embed="rId3" cstate="print"/>
          <a:stretch>
            <a:fillRect/>
          </a:stretch>
        </p:blipFill>
        <p:spPr>
          <a:xfrm>
            <a:off x="7620000" y="1295400"/>
            <a:ext cx="1216152" cy="1828800"/>
          </a:xfrm>
          <a:prstGeom prst="rect">
            <a:avLst/>
          </a:prstGeom>
        </p:spPr>
      </p:pic>
      <p:pic>
        <p:nvPicPr>
          <p:cNvPr id="5" name="Picture 4" descr="cyberwar-104362548.jpg"/>
          <p:cNvPicPr>
            <a:picLocks noChangeAspect="1"/>
          </p:cNvPicPr>
          <p:nvPr/>
        </p:nvPicPr>
        <p:blipFill>
          <a:blip r:embed="rId4" cstate="print"/>
          <a:stretch>
            <a:fillRect/>
          </a:stretch>
        </p:blipFill>
        <p:spPr>
          <a:xfrm>
            <a:off x="7620000" y="3581400"/>
            <a:ext cx="12192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Lot of Experts?</a:t>
            </a:r>
            <a:endParaRPr lang="en-US" dirty="0"/>
          </a:p>
        </p:txBody>
      </p:sp>
      <p:pic>
        <p:nvPicPr>
          <p:cNvPr id="10" name="Picture 9" descr="cyberwar-41DT06E8B9L._SL500_AA300_.jpg"/>
          <p:cNvPicPr>
            <a:picLocks noChangeAspect="1"/>
          </p:cNvPicPr>
          <p:nvPr/>
        </p:nvPicPr>
        <p:blipFill>
          <a:blip r:embed="rId3" cstate="print"/>
          <a:stretch>
            <a:fillRect/>
          </a:stretch>
        </p:blipFill>
        <p:spPr>
          <a:xfrm>
            <a:off x="152400" y="2743200"/>
            <a:ext cx="1261872" cy="1828800"/>
          </a:xfrm>
          <a:prstGeom prst="rect">
            <a:avLst/>
          </a:prstGeom>
        </p:spPr>
      </p:pic>
      <p:pic>
        <p:nvPicPr>
          <p:cNvPr id="11" name="Picture 10" descr="cyberwar-51J6P35323L._SL500_AA300_.jpg"/>
          <p:cNvPicPr>
            <a:picLocks noChangeAspect="1"/>
          </p:cNvPicPr>
          <p:nvPr/>
        </p:nvPicPr>
        <p:blipFill>
          <a:blip r:embed="rId4" cstate="print"/>
          <a:stretch>
            <a:fillRect/>
          </a:stretch>
        </p:blipFill>
        <p:spPr>
          <a:xfrm>
            <a:off x="152400" y="4800600"/>
            <a:ext cx="1261872" cy="1828800"/>
          </a:xfrm>
          <a:prstGeom prst="rect">
            <a:avLst/>
          </a:prstGeom>
        </p:spPr>
      </p:pic>
      <p:pic>
        <p:nvPicPr>
          <p:cNvPr id="12" name="Picture 11" descr="cyberwar-516KuhLTsiL._SL500_AA300_.jpg"/>
          <p:cNvPicPr>
            <a:picLocks noChangeAspect="1"/>
          </p:cNvPicPr>
          <p:nvPr/>
        </p:nvPicPr>
        <p:blipFill>
          <a:blip r:embed="rId5" cstate="print"/>
          <a:stretch>
            <a:fillRect/>
          </a:stretch>
        </p:blipFill>
        <p:spPr>
          <a:xfrm>
            <a:off x="1676400" y="4800600"/>
            <a:ext cx="1341120" cy="1828800"/>
          </a:xfrm>
          <a:prstGeom prst="rect">
            <a:avLst/>
          </a:prstGeom>
        </p:spPr>
      </p:pic>
      <p:pic>
        <p:nvPicPr>
          <p:cNvPr id="13" name="Picture 12" descr="cyberwar-4118FVnV96L._SL500_AA300_.jpg"/>
          <p:cNvPicPr>
            <a:picLocks noChangeAspect="1"/>
          </p:cNvPicPr>
          <p:nvPr/>
        </p:nvPicPr>
        <p:blipFill>
          <a:blip r:embed="rId6" cstate="print"/>
          <a:stretch>
            <a:fillRect/>
          </a:stretch>
        </p:blipFill>
        <p:spPr>
          <a:xfrm>
            <a:off x="3200400" y="4800600"/>
            <a:ext cx="1146048" cy="1828800"/>
          </a:xfrm>
          <a:prstGeom prst="rect">
            <a:avLst/>
          </a:prstGeom>
        </p:spPr>
      </p:pic>
      <p:pic>
        <p:nvPicPr>
          <p:cNvPr id="14" name="Picture 13" descr="cyberwar-1720174.gif"/>
          <p:cNvPicPr>
            <a:picLocks noChangeAspect="1"/>
          </p:cNvPicPr>
          <p:nvPr/>
        </p:nvPicPr>
        <p:blipFill>
          <a:blip r:embed="rId7" cstate="print"/>
          <a:stretch>
            <a:fillRect/>
          </a:stretch>
        </p:blipFill>
        <p:spPr>
          <a:xfrm>
            <a:off x="6248400" y="4800600"/>
            <a:ext cx="1179871" cy="1828800"/>
          </a:xfrm>
          <a:prstGeom prst="rect">
            <a:avLst/>
          </a:prstGeom>
        </p:spPr>
      </p:pic>
      <p:pic>
        <p:nvPicPr>
          <p:cNvPr id="15" name="Picture 14" descr="cyberwar-18658982.JPG"/>
          <p:cNvPicPr>
            <a:picLocks noChangeAspect="1"/>
          </p:cNvPicPr>
          <p:nvPr/>
        </p:nvPicPr>
        <p:blipFill>
          <a:blip r:embed="rId8" cstate="print"/>
          <a:stretch>
            <a:fillRect/>
          </a:stretch>
        </p:blipFill>
        <p:spPr>
          <a:xfrm>
            <a:off x="3124200" y="914400"/>
            <a:ext cx="1143000" cy="1828800"/>
          </a:xfrm>
          <a:prstGeom prst="rect">
            <a:avLst/>
          </a:prstGeom>
        </p:spPr>
      </p:pic>
      <p:pic>
        <p:nvPicPr>
          <p:cNvPr id="16" name="Picture 15" descr="cyberwar-101611135.jpg"/>
          <p:cNvPicPr>
            <a:picLocks noChangeAspect="1"/>
          </p:cNvPicPr>
          <p:nvPr/>
        </p:nvPicPr>
        <p:blipFill>
          <a:blip r:embed="rId9" cstate="print"/>
          <a:stretch>
            <a:fillRect/>
          </a:stretch>
        </p:blipFill>
        <p:spPr>
          <a:xfrm>
            <a:off x="7772400" y="4800600"/>
            <a:ext cx="1220724" cy="1828800"/>
          </a:xfrm>
          <a:prstGeom prst="rect">
            <a:avLst/>
          </a:prstGeom>
        </p:spPr>
      </p:pic>
      <p:pic>
        <p:nvPicPr>
          <p:cNvPr id="17" name="Picture 16" descr="cyberwar-101871256.jpg"/>
          <p:cNvPicPr>
            <a:picLocks noChangeAspect="1"/>
          </p:cNvPicPr>
          <p:nvPr/>
        </p:nvPicPr>
        <p:blipFill>
          <a:blip r:embed="rId10" cstate="print"/>
          <a:stretch>
            <a:fillRect/>
          </a:stretch>
        </p:blipFill>
        <p:spPr>
          <a:xfrm>
            <a:off x="7772400" y="533400"/>
            <a:ext cx="1182414" cy="1828800"/>
          </a:xfrm>
          <a:prstGeom prst="rect">
            <a:avLst/>
          </a:prstGeom>
        </p:spPr>
      </p:pic>
      <p:pic>
        <p:nvPicPr>
          <p:cNvPr id="18" name="Picture 17" descr="cyberwar-103947849.jpg"/>
          <p:cNvPicPr>
            <a:picLocks noChangeAspect="1"/>
          </p:cNvPicPr>
          <p:nvPr/>
        </p:nvPicPr>
        <p:blipFill>
          <a:blip r:embed="rId11" cstate="print"/>
          <a:stretch>
            <a:fillRect/>
          </a:stretch>
        </p:blipFill>
        <p:spPr>
          <a:xfrm>
            <a:off x="152400" y="533400"/>
            <a:ext cx="1182414" cy="1828800"/>
          </a:xfrm>
          <a:prstGeom prst="rect">
            <a:avLst/>
          </a:prstGeom>
        </p:spPr>
      </p:pic>
      <p:pic>
        <p:nvPicPr>
          <p:cNvPr id="19" name="Picture 18" descr="cyberwar-104362548.jpg"/>
          <p:cNvPicPr>
            <a:picLocks noChangeAspect="1"/>
          </p:cNvPicPr>
          <p:nvPr/>
        </p:nvPicPr>
        <p:blipFill>
          <a:blip r:embed="rId12" cstate="print"/>
          <a:stretch>
            <a:fillRect/>
          </a:stretch>
        </p:blipFill>
        <p:spPr>
          <a:xfrm>
            <a:off x="1676400" y="2819400"/>
            <a:ext cx="1219200" cy="1828800"/>
          </a:xfrm>
          <a:prstGeom prst="rect">
            <a:avLst/>
          </a:prstGeom>
        </p:spPr>
      </p:pic>
      <p:pic>
        <p:nvPicPr>
          <p:cNvPr id="20" name="Picture 19" descr="cyberwar-104521067.jpg"/>
          <p:cNvPicPr>
            <a:picLocks noChangeAspect="1"/>
          </p:cNvPicPr>
          <p:nvPr/>
        </p:nvPicPr>
        <p:blipFill>
          <a:blip r:embed="rId13" cstate="print"/>
          <a:stretch>
            <a:fillRect/>
          </a:stretch>
        </p:blipFill>
        <p:spPr>
          <a:xfrm>
            <a:off x="7696200" y="2819400"/>
            <a:ext cx="1229868" cy="1828800"/>
          </a:xfrm>
          <a:prstGeom prst="rect">
            <a:avLst/>
          </a:prstGeom>
        </p:spPr>
      </p:pic>
      <p:pic>
        <p:nvPicPr>
          <p:cNvPr id="21" name="Picture 20" descr="cyberwar-118702595.JPG"/>
          <p:cNvPicPr>
            <a:picLocks noChangeAspect="1"/>
          </p:cNvPicPr>
          <p:nvPr/>
        </p:nvPicPr>
        <p:blipFill>
          <a:blip r:embed="rId14" cstate="print"/>
          <a:stretch>
            <a:fillRect/>
          </a:stretch>
        </p:blipFill>
        <p:spPr>
          <a:xfrm>
            <a:off x="4648200" y="4800600"/>
            <a:ext cx="1205802" cy="1828800"/>
          </a:xfrm>
          <a:prstGeom prst="rect">
            <a:avLst/>
          </a:prstGeom>
        </p:spPr>
      </p:pic>
      <p:pic>
        <p:nvPicPr>
          <p:cNvPr id="22" name="Picture 21" descr="cyberwar-179006878.JPG"/>
          <p:cNvPicPr>
            <a:picLocks noChangeAspect="1"/>
          </p:cNvPicPr>
          <p:nvPr/>
        </p:nvPicPr>
        <p:blipFill>
          <a:blip r:embed="rId15" cstate="print"/>
          <a:stretch>
            <a:fillRect/>
          </a:stretch>
        </p:blipFill>
        <p:spPr>
          <a:xfrm>
            <a:off x="1447800" y="533400"/>
            <a:ext cx="1443789" cy="1828800"/>
          </a:xfrm>
          <a:prstGeom prst="rect">
            <a:avLst/>
          </a:prstGeom>
        </p:spPr>
      </p:pic>
      <p:pic>
        <p:nvPicPr>
          <p:cNvPr id="23" name="Picture 22" descr="cyberwar-1597974234_cf150.jpg"/>
          <p:cNvPicPr>
            <a:picLocks noChangeAspect="1"/>
          </p:cNvPicPr>
          <p:nvPr/>
        </p:nvPicPr>
        <p:blipFill>
          <a:blip r:embed="rId16" cstate="print"/>
          <a:stretch>
            <a:fillRect/>
          </a:stretch>
        </p:blipFill>
        <p:spPr>
          <a:xfrm>
            <a:off x="6324600" y="533400"/>
            <a:ext cx="1219200" cy="1828800"/>
          </a:xfrm>
          <a:prstGeom prst="rect">
            <a:avLst/>
          </a:prstGeom>
        </p:spPr>
      </p:pic>
      <p:pic>
        <p:nvPicPr>
          <p:cNvPr id="25" name="Picture 24" descr="cyberwar-cat.gif"/>
          <p:cNvPicPr>
            <a:picLocks noChangeAspect="1"/>
          </p:cNvPicPr>
          <p:nvPr/>
        </p:nvPicPr>
        <p:blipFill>
          <a:blip r:embed="rId17" cstate="print"/>
          <a:stretch>
            <a:fillRect/>
          </a:stretch>
        </p:blipFill>
        <p:spPr>
          <a:xfrm>
            <a:off x="4495800" y="914400"/>
            <a:ext cx="1394847" cy="1828800"/>
          </a:xfrm>
          <a:prstGeom prst="rect">
            <a:avLst/>
          </a:prstGeom>
        </p:spPr>
      </p:pic>
      <p:pic>
        <p:nvPicPr>
          <p:cNvPr id="26" name="Picture 25" descr="cyberwar-features_cyberwar-thumbnail_2.png"/>
          <p:cNvPicPr>
            <a:picLocks noChangeAspect="1"/>
          </p:cNvPicPr>
          <p:nvPr/>
        </p:nvPicPr>
        <p:blipFill>
          <a:blip r:embed="rId18" cstate="print"/>
          <a:stretch>
            <a:fillRect/>
          </a:stretch>
        </p:blipFill>
        <p:spPr>
          <a:xfrm>
            <a:off x="4495800" y="2819400"/>
            <a:ext cx="1413163" cy="1828800"/>
          </a:xfrm>
          <a:prstGeom prst="rect">
            <a:avLst/>
          </a:prstGeom>
        </p:spPr>
      </p:pic>
      <p:pic>
        <p:nvPicPr>
          <p:cNvPr id="27" name="Picture 26" descr="cyberwars-101843648.jpg"/>
          <p:cNvPicPr>
            <a:picLocks noChangeAspect="1"/>
          </p:cNvPicPr>
          <p:nvPr/>
        </p:nvPicPr>
        <p:blipFill>
          <a:blip r:embed="rId19" cstate="print"/>
          <a:stretch>
            <a:fillRect/>
          </a:stretch>
        </p:blipFill>
        <p:spPr>
          <a:xfrm>
            <a:off x="3124200" y="2819400"/>
            <a:ext cx="1182414" cy="1828800"/>
          </a:xfrm>
          <a:prstGeom prst="rect">
            <a:avLst/>
          </a:prstGeom>
        </p:spPr>
      </p:pic>
      <p:pic>
        <p:nvPicPr>
          <p:cNvPr id="24" name="Picture 23" descr="cyberwar-book-cyber-warfare.jpg"/>
          <p:cNvPicPr>
            <a:picLocks noChangeAspect="1"/>
          </p:cNvPicPr>
          <p:nvPr/>
        </p:nvPicPr>
        <p:blipFill>
          <a:blip r:embed="rId20" cstate="print"/>
          <a:stretch>
            <a:fillRect/>
          </a:stretch>
        </p:blipFill>
        <p:spPr>
          <a:xfrm>
            <a:off x="6019800" y="2819400"/>
            <a:ext cx="1488214"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562600" cy="914400"/>
          </a:xfrm>
        </p:spPr>
        <p:txBody>
          <a:bodyPr/>
          <a:lstStyle/>
          <a:p>
            <a:r>
              <a:rPr lang="en-US" dirty="0" smtClean="0"/>
              <a:t>Lot of Experts</a:t>
            </a:r>
            <a:endParaRPr lang="en-US" dirty="0"/>
          </a:p>
        </p:txBody>
      </p:sp>
      <p:pic>
        <p:nvPicPr>
          <p:cNvPr id="4" name="Picture 3" descr="expert.jpg"/>
          <p:cNvPicPr>
            <a:picLocks noChangeAspect="1"/>
          </p:cNvPicPr>
          <p:nvPr/>
        </p:nvPicPr>
        <p:blipFill>
          <a:blip r:embed="rId3" cstate="print"/>
          <a:stretch>
            <a:fillRect/>
          </a:stretch>
        </p:blipFill>
        <p:spPr>
          <a:xfrm>
            <a:off x="6096000" y="0"/>
            <a:ext cx="3048000" cy="2289717"/>
          </a:xfrm>
          <a:prstGeom prst="rect">
            <a:avLst/>
          </a:prstGeom>
        </p:spPr>
      </p:pic>
      <p:sp>
        <p:nvSpPr>
          <p:cNvPr id="3" name="Content Placeholder 2"/>
          <p:cNvSpPr>
            <a:spLocks noGrp="1"/>
          </p:cNvSpPr>
          <p:nvPr>
            <p:ph idx="1"/>
          </p:nvPr>
        </p:nvSpPr>
        <p:spPr>
          <a:xfrm>
            <a:off x="228600" y="2133600"/>
            <a:ext cx="8229600" cy="4572000"/>
          </a:xfrm>
        </p:spPr>
        <p:txBody>
          <a:bodyPr>
            <a:normAutofit lnSpcReduction="10000"/>
          </a:bodyPr>
          <a:lstStyle/>
          <a:p>
            <a:r>
              <a:rPr lang="en-US" dirty="0" smtClean="0"/>
              <a:t>For so little actual “Cyberwar” (as media/buzzword defined), sure are a lot of experts out there. 14 “Cyber Warfare Officers” on LinkedIn! (Oddly, no Cyber Warfare Grunts…)</a:t>
            </a:r>
          </a:p>
          <a:p>
            <a:r>
              <a:rPr lang="en-US" dirty="0" smtClean="0"/>
              <a:t>Problem is many </a:t>
            </a:r>
            <a:r>
              <a:rPr lang="en-US" u="sng" dirty="0" smtClean="0"/>
              <a:t>aren’t speculating</a:t>
            </a:r>
            <a:r>
              <a:rPr lang="en-US" dirty="0" smtClean="0"/>
              <a:t>, they are </a:t>
            </a:r>
            <a:r>
              <a:rPr lang="en-US" u="sng" dirty="0" smtClean="0"/>
              <a:t>speaking definitively</a:t>
            </a:r>
            <a:r>
              <a:rPr lang="en-US" dirty="0" smtClean="0"/>
              <a:t>.</a:t>
            </a:r>
          </a:p>
          <a:p>
            <a:r>
              <a:rPr lang="en-US" dirty="0" smtClean="0"/>
              <a:t>Some publications based on reality, some based on </a:t>
            </a:r>
            <a:r>
              <a:rPr lang="en-US" dirty="0" err="1" smtClean="0"/>
              <a:t>hypotheticals</a:t>
            </a:r>
            <a:r>
              <a:rPr lang="en-US" dirty="0" smtClean="0"/>
              <a:t>. Not always clear which is which.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“Experts” &amp; Reality</a:t>
            </a:r>
            <a:endParaRPr lang="en-US" dirty="0"/>
          </a:p>
        </p:txBody>
      </p:sp>
      <p:sp>
        <p:nvSpPr>
          <p:cNvPr id="3" name="Content Placeholder 2"/>
          <p:cNvSpPr>
            <a:spLocks noGrp="1"/>
          </p:cNvSpPr>
          <p:nvPr>
            <p:ph idx="1"/>
          </p:nvPr>
        </p:nvSpPr>
        <p:spPr>
          <a:xfrm>
            <a:off x="381000" y="1219200"/>
            <a:ext cx="8229600" cy="4525963"/>
          </a:xfrm>
        </p:spPr>
        <p:txBody>
          <a:bodyPr>
            <a:normAutofit/>
          </a:bodyPr>
          <a:lstStyle/>
          <a:p>
            <a:r>
              <a:rPr lang="en-US" dirty="0" smtClean="0"/>
              <a:t> “The following hints may be indicative. Private hackers are more likely to use techniques that have been circulating throughout the hacker community. While it is not impossible that they have managed to generate a novel exploit to take advantage of a hitherto unknown vulnerability, they are unlikely to have more than one.” -- Martin C. </a:t>
            </a:r>
            <a:r>
              <a:rPr lang="en-US" dirty="0" err="1" smtClean="0"/>
              <a:t>Libicki</a:t>
            </a:r>
            <a:r>
              <a:rPr lang="en-US" dirty="0" smtClean="0"/>
              <a:t> (RAND) 2009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idx="4294967295"/>
          </p:nvPr>
        </p:nvSpPr>
        <p:spPr>
          <a:xfrm>
            <a:off x="609600" y="1295400"/>
            <a:ext cx="3581400" cy="5200650"/>
          </a:xfrm>
        </p:spPr>
        <p:txBody>
          <a:bodyPr lIns="64008" tIns="32004" rIns="64008" bIns="32004"/>
          <a:lstStyle/>
          <a:p>
            <a:pPr marL="0" lvl="1" indent="0" eaLnBrk="1" hangingPunct="1">
              <a:lnSpc>
                <a:spcPct val="80000"/>
              </a:lnSpc>
              <a:buFont typeface="Wingdings 2" pitchFamily="18" charset="2"/>
              <a:buNone/>
            </a:pPr>
            <a:r>
              <a:rPr lang="en-US" sz="1600" b="1" dirty="0" smtClean="0">
                <a:solidFill>
                  <a:srgbClr val="FFFFFF"/>
                </a:solidFill>
                <a:ea typeface="MS PGothic" pitchFamily="34" charset="-128"/>
                <a:sym typeface="Lucida Grande"/>
              </a:rPr>
              <a:t>Director of Security Intelligence for </a:t>
            </a:r>
            <a:r>
              <a:rPr lang="en-US" sz="1600" b="1" dirty="0" err="1" smtClean="0">
                <a:solidFill>
                  <a:srgbClr val="FFFFFF"/>
                </a:solidFill>
                <a:ea typeface="MS PGothic" pitchFamily="34" charset="-128"/>
                <a:sym typeface="Lucida Grande"/>
              </a:rPr>
              <a:t>Akamai</a:t>
            </a:r>
            <a:r>
              <a:rPr lang="en-US" sz="1600" b="1" dirty="0" smtClean="0">
                <a:solidFill>
                  <a:srgbClr val="FFFFFF"/>
                </a:solidFill>
                <a:ea typeface="MS PGothic" pitchFamily="34" charset="-128"/>
                <a:sym typeface="Lucida Grande"/>
              </a:rPr>
              <a:t> Technologies</a:t>
            </a:r>
          </a:p>
          <a:p>
            <a:pPr eaLnBrk="1" hangingPunct="1">
              <a:lnSpc>
                <a:spcPct val="80000"/>
              </a:lnSpc>
              <a:buClr>
                <a:srgbClr val="FFFFFF"/>
              </a:buClr>
            </a:pPr>
            <a:r>
              <a:rPr lang="en-US" sz="1600" dirty="0" smtClean="0">
                <a:solidFill>
                  <a:srgbClr val="FFFFFF"/>
                </a:solidFill>
                <a:ea typeface="MS PGothic" pitchFamily="34" charset="-128"/>
                <a:sym typeface="Lucida Grande"/>
              </a:rPr>
              <a:t>Was Research Director, Enterprise Security [The 451 Group]</a:t>
            </a:r>
          </a:p>
          <a:p>
            <a:pPr eaLnBrk="1" hangingPunct="1">
              <a:lnSpc>
                <a:spcPct val="80000"/>
              </a:lnSpc>
              <a:buClr>
                <a:srgbClr val="FFFFFF"/>
              </a:buClr>
            </a:pPr>
            <a:r>
              <a:rPr lang="en-US" sz="1600" dirty="0" smtClean="0">
                <a:solidFill>
                  <a:srgbClr val="FFFFFF"/>
                </a:solidFill>
                <a:ea typeface="MS PGothic" pitchFamily="34" charset="-128"/>
                <a:sym typeface="Lucida Grande"/>
              </a:rPr>
              <a:t>Was Principal Security Strategist [IBM ISS]</a:t>
            </a:r>
          </a:p>
          <a:p>
            <a:pPr marL="344488" lvl="2" indent="0" eaLnBrk="1" hangingPunct="1">
              <a:lnSpc>
                <a:spcPct val="80000"/>
              </a:lnSpc>
              <a:buClr>
                <a:srgbClr val="FFFFFF"/>
              </a:buClr>
            </a:pPr>
            <a:endParaRPr lang="en-US" sz="16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600" b="1" dirty="0" smtClean="0">
                <a:solidFill>
                  <a:srgbClr val="FFFFFF"/>
                </a:solidFill>
                <a:ea typeface="MS PGothic" pitchFamily="34" charset="-128"/>
                <a:sym typeface="Lucida Grande"/>
              </a:rPr>
              <a:t>Random Facts</a:t>
            </a:r>
          </a:p>
          <a:p>
            <a:pPr eaLnBrk="1" hangingPunct="1">
              <a:lnSpc>
                <a:spcPct val="80000"/>
              </a:lnSpc>
              <a:buClr>
                <a:srgbClr val="FFFFFF"/>
              </a:buClr>
            </a:pPr>
            <a:r>
              <a:rPr lang="en-US" sz="1600" dirty="0" smtClean="0">
                <a:solidFill>
                  <a:srgbClr val="FFFFFF"/>
                </a:solidFill>
                <a:ea typeface="MS PGothic" pitchFamily="34" charset="-128"/>
                <a:sym typeface="Lucida Grande"/>
              </a:rPr>
              <a:t>Faculty: The Institute for Applied Network Security (IANS)</a:t>
            </a:r>
          </a:p>
          <a:p>
            <a:pPr>
              <a:lnSpc>
                <a:spcPct val="80000"/>
              </a:lnSpc>
              <a:buClr>
                <a:srgbClr val="FFFFFF"/>
              </a:buClr>
            </a:pPr>
            <a:r>
              <a:rPr lang="en-US" sz="1600" dirty="0" err="1" smtClean="0">
                <a:solidFill>
                  <a:srgbClr val="FFFFFF"/>
                </a:solidFill>
                <a:ea typeface="MS PGothic" pitchFamily="34" charset="-128"/>
                <a:sym typeface="Lucida Grande"/>
              </a:rPr>
              <a:t>CyberWarTargetDummy</a:t>
            </a:r>
            <a:r>
              <a:rPr lang="en-US" sz="1600" dirty="0" smtClean="0">
                <a:solidFill>
                  <a:srgbClr val="FFFFFF"/>
                </a:solidFill>
                <a:ea typeface="MS PGothic" pitchFamily="34" charset="-128"/>
                <a:sym typeface="Lucida Grande"/>
              </a:rPr>
              <a:t> </a:t>
            </a:r>
            <a:endParaRPr lang="en-US" sz="1600" dirty="0" smtClean="0">
              <a:solidFill>
                <a:schemeClr val="bg2"/>
              </a:solidFill>
              <a:ea typeface="MS PGothic" pitchFamily="34" charset="-128"/>
              <a:sym typeface="Lucida Grande"/>
            </a:endParaRPr>
          </a:p>
          <a:p>
            <a:pPr eaLnBrk="1" hangingPunct="1">
              <a:lnSpc>
                <a:spcPct val="80000"/>
              </a:lnSpc>
              <a:buClr>
                <a:srgbClr val="FFFFFF"/>
              </a:buClr>
            </a:pPr>
            <a:r>
              <a:rPr lang="en-US" sz="1600" dirty="0" smtClean="0">
                <a:solidFill>
                  <a:srgbClr val="FFFFFF"/>
                </a:solidFill>
                <a:ea typeface="MS PGothic" pitchFamily="34" charset="-128"/>
                <a:sym typeface="Lucida Grande"/>
              </a:rPr>
              <a:t>Co-Founder of “Rugged Software” www.ruggedsoftware.org</a:t>
            </a:r>
          </a:p>
          <a:p>
            <a:pPr marL="344488" lvl="2" indent="0" eaLnBrk="1" hangingPunct="1">
              <a:lnSpc>
                <a:spcPct val="80000"/>
              </a:lnSpc>
              <a:buClr>
                <a:srgbClr val="FFFFFF"/>
              </a:buClr>
            </a:pPr>
            <a:endParaRPr lang="en-US" sz="14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600" dirty="0" smtClean="0">
                <a:solidFill>
                  <a:srgbClr val="FFFFFF"/>
                </a:solidFill>
                <a:ea typeface="MS PGothic" pitchFamily="34" charset="-128"/>
                <a:sym typeface="Lucida Grande"/>
              </a:rPr>
              <a:t>Things he’s been researching</a:t>
            </a:r>
          </a:p>
          <a:p>
            <a:pPr eaLnBrk="1" hangingPunct="1">
              <a:lnSpc>
                <a:spcPct val="80000"/>
              </a:lnSpc>
              <a:buClr>
                <a:srgbClr val="FFFFFF"/>
              </a:buClr>
            </a:pPr>
            <a:r>
              <a:rPr lang="en-US" sz="1600" dirty="0" err="1" smtClean="0">
                <a:solidFill>
                  <a:srgbClr val="FFFFFF"/>
                </a:solidFill>
                <a:ea typeface="MS PGothic" pitchFamily="34" charset="-128"/>
                <a:sym typeface="Lucida Grande"/>
              </a:rPr>
              <a:t>DevOps</a:t>
            </a:r>
            <a:endParaRPr lang="en-US" sz="1600" dirty="0" smtClean="0">
              <a:solidFill>
                <a:srgbClr val="FFFFFF"/>
              </a:solidFill>
              <a:ea typeface="MS PGothic" pitchFamily="34" charset="-128"/>
              <a:sym typeface="Lucida Grande"/>
            </a:endParaRPr>
          </a:p>
          <a:p>
            <a:pPr eaLnBrk="1" hangingPunct="1">
              <a:lnSpc>
                <a:spcPct val="80000"/>
              </a:lnSpc>
              <a:buClr>
                <a:srgbClr val="FFFFFF"/>
              </a:buClr>
            </a:pPr>
            <a:r>
              <a:rPr lang="en-US" sz="1600" dirty="0" smtClean="0">
                <a:solidFill>
                  <a:srgbClr val="FFFFFF"/>
                </a:solidFill>
                <a:ea typeface="MS PGothic" pitchFamily="34" charset="-128"/>
                <a:sym typeface="Lucida Grande"/>
              </a:rPr>
              <a:t>Security Intelligence</a:t>
            </a:r>
          </a:p>
          <a:p>
            <a:pPr eaLnBrk="1" hangingPunct="1">
              <a:lnSpc>
                <a:spcPct val="80000"/>
              </a:lnSpc>
              <a:buClr>
                <a:srgbClr val="FFFFFF"/>
              </a:buClr>
            </a:pPr>
            <a:r>
              <a:rPr lang="en-US" sz="1600" dirty="0" smtClean="0">
                <a:solidFill>
                  <a:srgbClr val="FFFFFF"/>
                </a:solidFill>
                <a:ea typeface="MS PGothic" pitchFamily="34" charset="-128"/>
                <a:sym typeface="Lucida Grande"/>
              </a:rPr>
              <a:t>Chaotic Actors</a:t>
            </a:r>
          </a:p>
          <a:p>
            <a:pPr eaLnBrk="1" hangingPunct="1">
              <a:lnSpc>
                <a:spcPct val="80000"/>
              </a:lnSpc>
              <a:buClr>
                <a:srgbClr val="FFFFFF"/>
              </a:buClr>
            </a:pPr>
            <a:r>
              <a:rPr lang="en-US" sz="1600" dirty="0" smtClean="0">
                <a:solidFill>
                  <a:srgbClr val="FFFFFF"/>
                </a:solidFill>
                <a:ea typeface="MS PGothic" pitchFamily="34" charset="-128"/>
                <a:sym typeface="Lucida Grande"/>
              </a:rPr>
              <a:t>Espionage</a:t>
            </a:r>
          </a:p>
          <a:p>
            <a:pPr eaLnBrk="1" hangingPunct="1">
              <a:lnSpc>
                <a:spcPct val="80000"/>
              </a:lnSpc>
              <a:buClr>
                <a:srgbClr val="FFFFFF"/>
              </a:buClr>
            </a:pPr>
            <a:r>
              <a:rPr lang="en-US" sz="1600" dirty="0" smtClean="0">
                <a:solidFill>
                  <a:srgbClr val="FFFFFF"/>
                </a:solidFill>
                <a:ea typeface="MS PGothic" pitchFamily="34" charset="-128"/>
                <a:sym typeface="Lucida Grande"/>
              </a:rPr>
              <a:t>Security Metrics</a:t>
            </a:r>
          </a:p>
          <a:p>
            <a:pPr marL="0" lvl="1" indent="0" eaLnBrk="1" hangingPunct="1">
              <a:lnSpc>
                <a:spcPct val="80000"/>
              </a:lnSpc>
              <a:buSzTx/>
            </a:pPr>
            <a:endParaRPr lang="en-US" sz="1500" dirty="0" smtClean="0">
              <a:solidFill>
                <a:srgbClr val="FFFFFF"/>
              </a:solidFill>
              <a:ea typeface="MS PGothic" pitchFamily="34" charset="-128"/>
            </a:endParaRPr>
          </a:p>
        </p:txBody>
      </p:sp>
      <p:sp>
        <p:nvSpPr>
          <p:cNvPr id="16387" name="Slide Number Placeholder 3"/>
          <p:cNvSpPr>
            <a:spLocks noGrp="1"/>
          </p:cNvSpPr>
          <p:nvPr>
            <p:ph type="sldNum" sz="quarter" idx="12"/>
          </p:nvPr>
        </p:nvSpPr>
        <p:spPr bwMode="auto">
          <a:xfrm>
            <a:off x="0" y="6435725"/>
            <a:ext cx="292100" cy="290513"/>
          </a:xfrm>
          <a:noFill/>
          <a:ln>
            <a:miter lim="800000"/>
            <a:headEnd/>
            <a:tailEnd/>
          </a:ln>
        </p:spPr>
        <p:txBody>
          <a:bodyPr wrap="square" lIns="91435" tIns="45718" rIns="91435" bIns="45718" numCol="1"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pitchFamily="18" charset="0"/>
              <a:buNone/>
            </a:pPr>
            <a:fld id="{42B82B2F-11A7-49CA-B0EE-17D21A9D6879}" type="slidenum">
              <a:rPr lang="en-US" sz="1000" smtClean="0">
                <a:solidFill>
                  <a:schemeClr val="bg1"/>
                </a:solidFill>
                <a:latin typeface="myriad"/>
                <a:ea typeface="MS PGothic" pitchFamily="34" charset="-128"/>
                <a:cs typeface="Arial Unicode MS" pitchFamily="34" charset="-128"/>
              </a:rPr>
              <a:pPr fontAlgn="base" hangingPunct="0">
                <a:lnSpc>
                  <a:spcPct val="93000"/>
                </a:lnSpc>
                <a:spcBef>
                  <a:spcPct val="0"/>
                </a:spcBef>
                <a:spcAft>
                  <a:spcPct val="0"/>
                </a:spcAft>
                <a:buClr>
                  <a:srgbClr val="000000"/>
                </a:buClr>
                <a:buSzPct val="100000"/>
                <a:buFont typeface="Times New Roman" pitchFamily="18" charset="0"/>
                <a:buNone/>
              </a:pPr>
              <a:t>2</a:t>
            </a:fld>
            <a:endParaRPr lang="en-US" sz="1000" smtClean="0">
              <a:solidFill>
                <a:schemeClr val="bg1"/>
              </a:solidFill>
              <a:latin typeface="myriad"/>
              <a:ea typeface="MS PGothic" pitchFamily="34" charset="-128"/>
              <a:cs typeface="Arial Unicode MS" pitchFamily="34" charset="-128"/>
            </a:endParaRPr>
          </a:p>
        </p:txBody>
      </p:sp>
      <p:sp>
        <p:nvSpPr>
          <p:cNvPr id="16388" name="Rectangle 4"/>
          <p:cNvSpPr txBox="1">
            <a:spLocks noChangeArrowheads="1"/>
          </p:cNvSpPr>
          <p:nvPr/>
        </p:nvSpPr>
        <p:spPr bwMode="auto">
          <a:xfrm>
            <a:off x="4953000" y="1524000"/>
            <a:ext cx="3962400" cy="4972050"/>
          </a:xfrm>
          <a:prstGeom prst="rect">
            <a:avLst/>
          </a:prstGeom>
          <a:noFill/>
          <a:ln w="9525">
            <a:noFill/>
            <a:miter lim="800000"/>
            <a:headEnd/>
            <a:tailEnd/>
          </a:ln>
        </p:spPr>
        <p:txBody>
          <a:bodyPr lIns="64008" tIns="32004" rIns="64008" bIns="32004"/>
          <a:lstStyle/>
          <a:p>
            <a:pPr marL="0" lvl="1">
              <a:lnSpc>
                <a:spcPct val="80000"/>
              </a:lnSpc>
              <a:spcBef>
                <a:spcPct val="20000"/>
              </a:spcBef>
              <a:buClr>
                <a:schemeClr val="tx1"/>
              </a:buClr>
              <a:buFont typeface="Wingdings 2" pitchFamily="18" charset="2"/>
              <a:buNone/>
            </a:pPr>
            <a:r>
              <a:rPr lang="en-US" sz="1800" b="1" dirty="0">
                <a:ea typeface="MS PGothic" pitchFamily="34" charset="-128"/>
                <a:sym typeface="Lucida Grande"/>
              </a:rPr>
              <a:t>Chief Curmudgeon for attrition.org</a:t>
            </a:r>
            <a:endParaRPr lang="en-US" sz="1600" dirty="0">
              <a:ea typeface="MS PGothic" pitchFamily="34" charset="-128"/>
              <a:sym typeface="Lucida Grande"/>
            </a:endParaRPr>
          </a:p>
          <a:p>
            <a:pPr marL="0" lvl="1">
              <a:lnSpc>
                <a:spcPct val="80000"/>
              </a:lnSpc>
              <a:spcBef>
                <a:spcPct val="20000"/>
              </a:spcBef>
              <a:buClr>
                <a:schemeClr val="tx1"/>
              </a:buClr>
              <a:buFont typeface="Wingdings 2" pitchFamily="18" charset="2"/>
              <a:buChar char=""/>
            </a:pPr>
            <a:r>
              <a:rPr lang="en-US" sz="1600" dirty="0">
                <a:ea typeface="MS PGothic" pitchFamily="34" charset="-128"/>
                <a:sym typeface="Lucida Grande"/>
              </a:rPr>
              <a:t>  President/COO of Open Security </a:t>
            </a:r>
          </a:p>
          <a:p>
            <a:pPr marL="0" lvl="1">
              <a:lnSpc>
                <a:spcPct val="80000"/>
              </a:lnSpc>
              <a:spcBef>
                <a:spcPct val="20000"/>
              </a:spcBef>
              <a:buClr>
                <a:schemeClr val="tx1"/>
              </a:buClr>
              <a:buFont typeface="Wingdings 2" pitchFamily="18" charset="2"/>
              <a:buNone/>
            </a:pPr>
            <a:r>
              <a:rPr lang="en-US" sz="1600" dirty="0">
                <a:ea typeface="MS PGothic" pitchFamily="34" charset="-128"/>
                <a:sym typeface="Lucida Grande"/>
              </a:rPr>
              <a:t>    Foundation (OSF)</a:t>
            </a:r>
          </a:p>
          <a:p>
            <a:pPr marL="0" lvl="1">
              <a:lnSpc>
                <a:spcPct val="80000"/>
              </a:lnSpc>
              <a:spcBef>
                <a:spcPct val="20000"/>
              </a:spcBef>
              <a:buClr>
                <a:schemeClr val="tx1"/>
              </a:buClr>
              <a:buFont typeface="Wingdings 2" pitchFamily="18" charset="2"/>
              <a:buChar char=""/>
            </a:pPr>
            <a:r>
              <a:rPr lang="en-US" sz="1600" dirty="0">
                <a:ea typeface="MS PGothic" pitchFamily="34" charset="-128"/>
                <a:sym typeface="Lucida Grande"/>
              </a:rPr>
              <a:t>  Director of Non-profit Activity at Risk</a:t>
            </a:r>
          </a:p>
          <a:p>
            <a:pPr marL="0" lvl="1">
              <a:lnSpc>
                <a:spcPct val="80000"/>
              </a:lnSpc>
              <a:spcBef>
                <a:spcPct val="20000"/>
              </a:spcBef>
              <a:buClr>
                <a:schemeClr val="tx1"/>
              </a:buClr>
              <a:buFont typeface="Wingdings 2" pitchFamily="18" charset="2"/>
              <a:buNone/>
            </a:pPr>
            <a:r>
              <a:rPr lang="en-US" sz="1600" dirty="0">
                <a:ea typeface="MS PGothic" pitchFamily="34" charset="-128"/>
                <a:sym typeface="Lucida Grande"/>
              </a:rPr>
              <a:t>    Based Security</a:t>
            </a:r>
          </a:p>
          <a:p>
            <a:pPr marL="344488" lvl="2">
              <a:lnSpc>
                <a:spcPct val="80000"/>
              </a:lnSpc>
              <a:spcBef>
                <a:spcPct val="20000"/>
              </a:spcBef>
              <a:buClr>
                <a:schemeClr val="tx1"/>
              </a:buClr>
              <a:buFont typeface="Wingdings 2" pitchFamily="18" charset="2"/>
              <a:buChar char=""/>
            </a:pP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None/>
            </a:pPr>
            <a:r>
              <a:rPr lang="en-US" sz="1800" b="1" dirty="0" smtClean="0">
                <a:ea typeface="MS PGothic" pitchFamily="34" charset="-128"/>
                <a:sym typeface="Lucida Grande"/>
              </a:rPr>
              <a:t>Random Facts</a:t>
            </a:r>
            <a:endParaRPr lang="en-US" sz="1800" b="1"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smtClean="0">
                <a:ea typeface="MS PGothic" pitchFamily="34" charset="-128"/>
                <a:sym typeface="Lucida Grande"/>
              </a:rPr>
              <a:t>Waiting for Industry Cyber-</a:t>
            </a:r>
            <a:r>
              <a:rPr lang="en-US" sz="1600" dirty="0" err="1" smtClean="0">
                <a:ea typeface="MS PGothic" pitchFamily="34" charset="-128"/>
                <a:sym typeface="Lucida Grande"/>
              </a:rPr>
              <a:t>Pompei</a:t>
            </a: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err="1" smtClean="0">
                <a:ea typeface="MS PGothic" pitchFamily="34" charset="-128"/>
                <a:sym typeface="Lucida Grande"/>
              </a:rPr>
              <a:t>Cyberwar</a:t>
            </a:r>
            <a:r>
              <a:rPr lang="en-US" sz="1600" dirty="0" smtClean="0">
                <a:ea typeface="MS PGothic" pitchFamily="34" charset="-128"/>
                <a:sym typeface="Lucida Grande"/>
              </a:rPr>
              <a:t> Cannon Fodder</a:t>
            </a:r>
            <a:endParaRPr lang="en-US" sz="1600" dirty="0">
              <a:ea typeface="MS PGothic" pitchFamily="34" charset="-128"/>
              <a:sym typeface="Lucida Grande"/>
            </a:endParaRPr>
          </a:p>
          <a:p>
            <a:pPr marL="219075" indent="-228600">
              <a:lnSpc>
                <a:spcPct val="80000"/>
              </a:lnSpc>
              <a:spcBef>
                <a:spcPct val="20000"/>
              </a:spcBef>
              <a:buClr>
                <a:schemeClr val="tx1"/>
              </a:buClr>
              <a:buFont typeface="Wingdings 2" pitchFamily="18" charset="2"/>
              <a:buChar char=""/>
            </a:pPr>
            <a:r>
              <a:rPr lang="en-US" sz="1600" dirty="0" smtClean="0">
                <a:ea typeface="MS PGothic" pitchFamily="34" charset="-128"/>
                <a:sym typeface="Lucida Grande"/>
              </a:rPr>
              <a:t>Original owner of lemming.com</a:t>
            </a:r>
            <a:endParaRPr lang="en-US" sz="1600" dirty="0">
              <a:ea typeface="MS PGothic" pitchFamily="34" charset="-128"/>
              <a:sym typeface="Lucida Grande"/>
            </a:endParaRPr>
          </a:p>
          <a:p>
            <a:pPr marL="344488" lvl="2">
              <a:lnSpc>
                <a:spcPct val="80000"/>
              </a:lnSpc>
              <a:spcBef>
                <a:spcPct val="20000"/>
              </a:spcBef>
              <a:buClr>
                <a:schemeClr val="tx1"/>
              </a:buClr>
              <a:buFont typeface="Wingdings 2" pitchFamily="18" charset="2"/>
              <a:buChar char=""/>
            </a:pPr>
            <a:endParaRPr lang="en-US" sz="1600" dirty="0">
              <a:ea typeface="MS PGothic" pitchFamily="34" charset="-128"/>
              <a:sym typeface="Lucida Grande"/>
            </a:endParaRPr>
          </a:p>
          <a:p>
            <a:pPr marL="0" lvl="1">
              <a:lnSpc>
                <a:spcPct val="80000"/>
              </a:lnSpc>
              <a:spcBef>
                <a:spcPct val="20000"/>
              </a:spcBef>
              <a:buClr>
                <a:schemeClr val="tx1"/>
              </a:buClr>
              <a:buFont typeface="Wingdings 2" pitchFamily="18" charset="2"/>
              <a:buNone/>
            </a:pPr>
            <a:r>
              <a:rPr lang="en-US" sz="1800" b="1" dirty="0">
                <a:ea typeface="MS PGothic" pitchFamily="34" charset="-128"/>
                <a:sym typeface="Lucida Grande"/>
              </a:rPr>
              <a:t>Things I’ve been researching</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The Myth of Compliance &amp; Certification </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Disruptive Rants and Twitter Replies</a:t>
            </a:r>
          </a:p>
          <a:p>
            <a:pPr marL="219075" indent="-228600">
              <a:lnSpc>
                <a:spcPct val="80000"/>
              </a:lnSpc>
              <a:spcBef>
                <a:spcPct val="20000"/>
              </a:spcBef>
              <a:buClr>
                <a:schemeClr val="tx1"/>
              </a:buClr>
              <a:buFont typeface="Wingdings 2" pitchFamily="18" charset="2"/>
              <a:buChar char=""/>
            </a:pPr>
            <a:r>
              <a:rPr lang="en-US" sz="1600" dirty="0" err="1">
                <a:ea typeface="MS PGothic" pitchFamily="34" charset="-128"/>
                <a:sym typeface="Lucida Grande"/>
              </a:rPr>
              <a:t>InfoSec</a:t>
            </a:r>
            <a:r>
              <a:rPr lang="en-US" sz="1600" dirty="0">
                <a:ea typeface="MS PGothic" pitchFamily="34" charset="-128"/>
                <a:sym typeface="Lucida Grande"/>
              </a:rPr>
              <a:t> Industry Errata</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Squirrels</a:t>
            </a:r>
          </a:p>
          <a:p>
            <a:pPr marL="219075" indent="-228600">
              <a:lnSpc>
                <a:spcPct val="80000"/>
              </a:lnSpc>
              <a:spcBef>
                <a:spcPct val="20000"/>
              </a:spcBef>
              <a:buClr>
                <a:schemeClr val="tx1"/>
              </a:buClr>
              <a:buFont typeface="Wingdings 2" pitchFamily="18" charset="2"/>
              <a:buChar char=""/>
            </a:pPr>
            <a:r>
              <a:rPr lang="en-US" sz="1600" dirty="0">
                <a:ea typeface="MS PGothic" pitchFamily="34" charset="-128"/>
                <a:sym typeface="Lucida Grande"/>
              </a:rPr>
              <a:t>Vulnerability Databases &amp; Metrics</a:t>
            </a:r>
            <a:endParaRPr lang="en-US" sz="2200" dirty="0">
              <a:ea typeface="MS PGothic" pitchFamily="34" charset="-128"/>
            </a:endParaRPr>
          </a:p>
        </p:txBody>
      </p:sp>
      <p:pic>
        <p:nvPicPr>
          <p:cNvPr id="16389" name="Picture 11" descr="squirrel"/>
          <p:cNvPicPr>
            <a:picLocks noChangeAspect="1" noChangeArrowheads="1"/>
          </p:cNvPicPr>
          <p:nvPr/>
        </p:nvPicPr>
        <p:blipFill>
          <a:blip r:embed="rId3" cstate="print"/>
          <a:srcRect/>
          <a:stretch>
            <a:fillRect/>
          </a:stretch>
        </p:blipFill>
        <p:spPr bwMode="auto">
          <a:xfrm>
            <a:off x="4876800" y="152400"/>
            <a:ext cx="1066800" cy="1049338"/>
          </a:xfrm>
          <a:prstGeom prst="rect">
            <a:avLst/>
          </a:prstGeom>
          <a:noFill/>
          <a:ln w="9525">
            <a:noFill/>
            <a:miter lim="800000"/>
            <a:headEnd/>
            <a:tailEnd/>
          </a:ln>
        </p:spPr>
      </p:pic>
      <p:sp>
        <p:nvSpPr>
          <p:cNvPr id="16390" name="Rectangle 4"/>
          <p:cNvSpPr txBox="1">
            <a:spLocks noChangeArrowheads="1"/>
          </p:cNvSpPr>
          <p:nvPr/>
        </p:nvSpPr>
        <p:spPr bwMode="auto">
          <a:xfrm>
            <a:off x="6019800" y="381000"/>
            <a:ext cx="2895600" cy="476250"/>
          </a:xfrm>
          <a:prstGeom prst="rect">
            <a:avLst/>
          </a:prstGeom>
          <a:noFill/>
          <a:ln w="9525">
            <a:noFill/>
            <a:miter lim="800000"/>
            <a:headEnd/>
            <a:tailEnd/>
          </a:ln>
        </p:spPr>
        <p:txBody>
          <a:bodyPr lIns="64008" tIns="32004" rIns="64008" bIns="32004"/>
          <a:lstStyle/>
          <a:p>
            <a:pPr marL="0" lvl="1">
              <a:lnSpc>
                <a:spcPct val="60000"/>
              </a:lnSpc>
              <a:spcBef>
                <a:spcPct val="20000"/>
              </a:spcBef>
              <a:buClr>
                <a:schemeClr val="tx1"/>
              </a:buClr>
              <a:buSzPct val="80000"/>
              <a:buFont typeface="Wingdings 2" pitchFamily="18" charset="2"/>
              <a:buNone/>
            </a:pPr>
            <a:r>
              <a:rPr lang="en-US" sz="4200">
                <a:latin typeface="Arial Narrow" pitchFamily="34" charset="0"/>
                <a:ea typeface="MS PGothic" pitchFamily="34" charset="-128"/>
                <a:sym typeface="Lucida Grande"/>
              </a:rPr>
              <a:t>Jericho</a:t>
            </a:r>
          </a:p>
        </p:txBody>
      </p:sp>
      <p:sp>
        <p:nvSpPr>
          <p:cNvPr id="3" name="Rectangle 4"/>
          <p:cNvSpPr txBox="1">
            <a:spLocks noChangeArrowheads="1"/>
          </p:cNvSpPr>
          <p:nvPr/>
        </p:nvSpPr>
        <p:spPr>
          <a:xfrm>
            <a:off x="228600" y="381000"/>
            <a:ext cx="3886200" cy="457200"/>
          </a:xfrm>
          <a:prstGeom prst="rect">
            <a:avLst/>
          </a:prstGeom>
        </p:spPr>
        <p:txBody>
          <a:bodyPr lIns="64008" tIns="32004" rIns="64008" bIns="32004">
            <a:normAutofit/>
          </a:bodyPr>
          <a:lstStyle/>
          <a:p>
            <a:pPr marL="0" lvl="1" algn="ctr">
              <a:lnSpc>
                <a:spcPct val="60000"/>
              </a:lnSpc>
              <a:spcBef>
                <a:spcPct val="20000"/>
              </a:spcBef>
              <a:buClr>
                <a:schemeClr val="tx1"/>
              </a:buClr>
              <a:buSzPct val="8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ea typeface="ＭＳ Ｐゴシック" pitchFamily="34" charset="-128"/>
                <a:sym typeface="Lucida Grande"/>
              </a:rPr>
              <a:t>Joshua Corman</a:t>
            </a:r>
          </a:p>
        </p:txBody>
      </p:sp>
      <p:pic>
        <p:nvPicPr>
          <p:cNvPr id="8" name="Picture 7" descr="corman.jpg"/>
          <p:cNvPicPr>
            <a:picLocks noChangeAspect="1"/>
          </p:cNvPicPr>
          <p:nvPr/>
        </p:nvPicPr>
        <p:blipFill>
          <a:blip r:embed="rId4" cstate="print"/>
          <a:stretch>
            <a:fillRect/>
          </a:stretch>
        </p:blipFill>
        <p:spPr>
          <a:xfrm>
            <a:off x="2971800" y="5334000"/>
            <a:ext cx="1270000" cy="1270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Lot of Experts @ Conferences</a:t>
            </a:r>
            <a:endParaRPr lang="en-US" dirty="0"/>
          </a:p>
        </p:txBody>
      </p:sp>
      <p:sp>
        <p:nvSpPr>
          <p:cNvPr id="3" name="Content Placeholder 2"/>
          <p:cNvSpPr>
            <a:spLocks noGrp="1"/>
          </p:cNvSpPr>
          <p:nvPr>
            <p:ph idx="1"/>
          </p:nvPr>
        </p:nvSpPr>
        <p:spPr>
          <a:xfrm>
            <a:off x="228600" y="914400"/>
            <a:ext cx="8686800" cy="5791200"/>
          </a:xfrm>
        </p:spPr>
        <p:txBody>
          <a:bodyPr>
            <a:normAutofit fontScale="92500" lnSpcReduction="10000"/>
          </a:bodyPr>
          <a:lstStyle/>
          <a:p>
            <a:r>
              <a:rPr lang="en-US" dirty="0" smtClean="0"/>
              <a:t>"Perspectives on Cyber Security and Cyber Warfare" - Max Kelly</a:t>
            </a:r>
          </a:p>
          <a:p>
            <a:r>
              <a:rPr lang="en-US" dirty="0" smtClean="0"/>
              <a:t>"Cyber[</a:t>
            </a:r>
            <a:r>
              <a:rPr lang="en-US" dirty="0" err="1" smtClean="0"/>
              <a:t>Crime|War</a:t>
            </a:r>
            <a:r>
              <a:rPr lang="en-US" dirty="0" smtClean="0"/>
              <a:t>] Charting Dangerous Waters" - </a:t>
            </a:r>
            <a:r>
              <a:rPr lang="en-US" dirty="0" err="1" smtClean="0"/>
              <a:t>Iftach</a:t>
            </a:r>
            <a:r>
              <a:rPr lang="en-US" dirty="0" smtClean="0"/>
              <a:t> Ian </a:t>
            </a:r>
            <a:r>
              <a:rPr lang="en-US" dirty="0" err="1" smtClean="0"/>
              <a:t>Amit</a:t>
            </a:r>
            <a:r>
              <a:rPr lang="en-US" dirty="0" smtClean="0"/>
              <a:t> </a:t>
            </a:r>
          </a:p>
          <a:p>
            <a:r>
              <a:rPr lang="en-US" dirty="0" smtClean="0"/>
              <a:t>"The Chinese Cyber Army - An Archaeological Study from 2001 to 2010" - Wayne Huang &amp; Jack Yu</a:t>
            </a:r>
          </a:p>
          <a:p>
            <a:r>
              <a:rPr lang="en-US" dirty="0" smtClean="0"/>
              <a:t>"An Examination of the Adequacy of the Laws Related to Cyber Warfare" - </a:t>
            </a:r>
            <a:r>
              <a:rPr lang="en-US" dirty="0" err="1" smtClean="0"/>
              <a:t>Dondi</a:t>
            </a:r>
            <a:r>
              <a:rPr lang="en-US" dirty="0" smtClean="0"/>
              <a:t> West</a:t>
            </a:r>
          </a:p>
          <a:p>
            <a:r>
              <a:rPr lang="en-US" dirty="0" smtClean="0"/>
              <a:t>"Meet the Feds Panel - Policy, Privacy, Deterrence and Cyber War"</a:t>
            </a:r>
          </a:p>
          <a:p>
            <a:r>
              <a:rPr lang="en-US" dirty="0" smtClean="0"/>
              <a:t>"Live Fire Exercise: Baltic Cyber Shield 2010" - Kenneth </a:t>
            </a:r>
            <a:r>
              <a:rPr lang="en-US" dirty="0" err="1" smtClean="0"/>
              <a:t>Geers</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Lot of n00bz (</a:t>
            </a:r>
            <a:r>
              <a:rPr lang="en-US" dirty="0" err="1" smtClean="0"/>
              <a:t>Tzupidity</a:t>
            </a:r>
            <a:r>
              <a:rPr lang="en-US" smtClean="0"/>
              <a:t>)</a:t>
            </a:r>
            <a:endParaRPr lang="en-US" dirty="0"/>
          </a:p>
        </p:txBody>
      </p:sp>
      <p:sp>
        <p:nvSpPr>
          <p:cNvPr id="3" name="Content Placeholder 2"/>
          <p:cNvSpPr>
            <a:spLocks noGrp="1"/>
          </p:cNvSpPr>
          <p:nvPr>
            <p:ph idx="1"/>
          </p:nvPr>
        </p:nvSpPr>
        <p:spPr>
          <a:xfrm>
            <a:off x="152400" y="1295400"/>
            <a:ext cx="6553200" cy="4953000"/>
          </a:xfrm>
        </p:spPr>
        <p:txBody>
          <a:bodyPr/>
          <a:lstStyle/>
          <a:p>
            <a:r>
              <a:rPr lang="en-US" dirty="0" smtClean="0"/>
              <a:t>Sun Tzu prolific in presentations, especially about “</a:t>
            </a:r>
            <a:r>
              <a:rPr lang="en-US" dirty="0" err="1" smtClean="0"/>
              <a:t>cyberwar</a:t>
            </a:r>
            <a:r>
              <a:rPr lang="en-US" dirty="0" smtClean="0"/>
              <a:t>”</a:t>
            </a:r>
          </a:p>
          <a:p>
            <a:r>
              <a:rPr lang="en-US" dirty="0" smtClean="0"/>
              <a:t>Mostly ridiculous, and typically a sign the presenter has not given much thought to the topic</a:t>
            </a:r>
          </a:p>
          <a:p>
            <a:r>
              <a:rPr lang="en-US" dirty="0" smtClean="0"/>
              <a:t>Genghis Khan, Mark Twain, Mike Tyson, Adolf Hitler, and old squirrel proverbs can be shoe-horned into current </a:t>
            </a:r>
            <a:r>
              <a:rPr lang="en-US" dirty="0" err="1" smtClean="0"/>
              <a:t>InfoSec</a:t>
            </a:r>
            <a:r>
              <a:rPr lang="en-US" dirty="0" smtClean="0"/>
              <a:t> just as well as Tzu</a:t>
            </a:r>
          </a:p>
        </p:txBody>
      </p:sp>
      <p:pic>
        <p:nvPicPr>
          <p:cNvPr id="4" name="Content Placeholder 3" descr="sun-tzu-derr.jpg"/>
          <p:cNvPicPr>
            <a:picLocks noChangeAspect="1"/>
          </p:cNvPicPr>
          <p:nvPr/>
        </p:nvPicPr>
        <p:blipFill>
          <a:blip r:embed="rId3" cstate="print"/>
          <a:stretch>
            <a:fillRect/>
          </a:stretch>
        </p:blipFill>
        <p:spPr>
          <a:xfrm>
            <a:off x="6553200" y="1600200"/>
            <a:ext cx="2457450" cy="35623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Lot of Laypersons</a:t>
            </a:r>
            <a:endParaRPr lang="en-US" dirty="0"/>
          </a:p>
        </p:txBody>
      </p:sp>
      <p:pic>
        <p:nvPicPr>
          <p:cNvPr id="4" name="Picture 3" descr="layman01.png"/>
          <p:cNvPicPr>
            <a:picLocks noChangeAspect="1"/>
          </p:cNvPicPr>
          <p:nvPr/>
        </p:nvPicPr>
        <p:blipFill>
          <a:blip r:embed="rId3" cstate="print"/>
          <a:stretch>
            <a:fillRect/>
          </a:stretch>
        </p:blipFill>
        <p:spPr>
          <a:xfrm>
            <a:off x="304800" y="1371600"/>
            <a:ext cx="4267200" cy="628650"/>
          </a:xfrm>
          <a:prstGeom prst="rect">
            <a:avLst/>
          </a:prstGeom>
        </p:spPr>
      </p:pic>
      <p:pic>
        <p:nvPicPr>
          <p:cNvPr id="5" name="Picture 4" descr="layman02.png"/>
          <p:cNvPicPr>
            <a:picLocks noChangeAspect="1"/>
          </p:cNvPicPr>
          <p:nvPr/>
        </p:nvPicPr>
        <p:blipFill>
          <a:blip r:embed="rId4" cstate="print"/>
          <a:stretch>
            <a:fillRect/>
          </a:stretch>
        </p:blipFill>
        <p:spPr>
          <a:xfrm>
            <a:off x="4800600" y="1371600"/>
            <a:ext cx="4143375" cy="847725"/>
          </a:xfrm>
          <a:prstGeom prst="rect">
            <a:avLst/>
          </a:prstGeom>
        </p:spPr>
      </p:pic>
      <p:pic>
        <p:nvPicPr>
          <p:cNvPr id="6" name="Picture 5" descr="layman03.png"/>
          <p:cNvPicPr>
            <a:picLocks noChangeAspect="1"/>
          </p:cNvPicPr>
          <p:nvPr/>
        </p:nvPicPr>
        <p:blipFill>
          <a:blip r:embed="rId5" cstate="print"/>
          <a:stretch>
            <a:fillRect/>
          </a:stretch>
        </p:blipFill>
        <p:spPr>
          <a:xfrm>
            <a:off x="304800" y="2590800"/>
            <a:ext cx="4038600" cy="1123950"/>
          </a:xfrm>
          <a:prstGeom prst="rect">
            <a:avLst/>
          </a:prstGeom>
        </p:spPr>
      </p:pic>
      <p:pic>
        <p:nvPicPr>
          <p:cNvPr id="7" name="Picture 6" descr="layman04.png"/>
          <p:cNvPicPr>
            <a:picLocks noChangeAspect="1"/>
          </p:cNvPicPr>
          <p:nvPr/>
        </p:nvPicPr>
        <p:blipFill>
          <a:blip r:embed="rId6" cstate="print"/>
          <a:stretch>
            <a:fillRect/>
          </a:stretch>
        </p:blipFill>
        <p:spPr>
          <a:xfrm>
            <a:off x="4876800" y="5638800"/>
            <a:ext cx="4029075" cy="847725"/>
          </a:xfrm>
          <a:prstGeom prst="rect">
            <a:avLst/>
          </a:prstGeom>
        </p:spPr>
      </p:pic>
      <p:pic>
        <p:nvPicPr>
          <p:cNvPr id="8" name="Picture 7" descr="layman05.png"/>
          <p:cNvPicPr>
            <a:picLocks noChangeAspect="1"/>
          </p:cNvPicPr>
          <p:nvPr/>
        </p:nvPicPr>
        <p:blipFill>
          <a:blip r:embed="rId7" cstate="print"/>
          <a:stretch>
            <a:fillRect/>
          </a:stretch>
        </p:blipFill>
        <p:spPr>
          <a:xfrm>
            <a:off x="304800" y="4267200"/>
            <a:ext cx="4057650" cy="819150"/>
          </a:xfrm>
          <a:prstGeom prst="rect">
            <a:avLst/>
          </a:prstGeom>
        </p:spPr>
      </p:pic>
      <p:pic>
        <p:nvPicPr>
          <p:cNvPr id="9" name="Picture 8" descr="layman06.png"/>
          <p:cNvPicPr>
            <a:picLocks noChangeAspect="1"/>
          </p:cNvPicPr>
          <p:nvPr/>
        </p:nvPicPr>
        <p:blipFill>
          <a:blip r:embed="rId8" cstate="print"/>
          <a:stretch>
            <a:fillRect/>
          </a:stretch>
        </p:blipFill>
        <p:spPr>
          <a:xfrm>
            <a:off x="304800" y="5638800"/>
            <a:ext cx="4248150" cy="857250"/>
          </a:xfrm>
          <a:prstGeom prst="rect">
            <a:avLst/>
          </a:prstGeom>
        </p:spPr>
      </p:pic>
      <p:pic>
        <p:nvPicPr>
          <p:cNvPr id="11" name="Picture 10" descr="fffuuu_failed.jpg"/>
          <p:cNvPicPr>
            <a:picLocks noChangeAspect="1"/>
          </p:cNvPicPr>
          <p:nvPr/>
        </p:nvPicPr>
        <p:blipFill>
          <a:blip r:embed="rId9" cstate="print"/>
          <a:stretch>
            <a:fillRect/>
          </a:stretch>
        </p:blipFill>
        <p:spPr>
          <a:xfrm>
            <a:off x="4800600" y="2438400"/>
            <a:ext cx="3886200" cy="29292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Pentagon</a:t>
            </a:r>
            <a:endParaRPr lang="en-US" dirty="0"/>
          </a:p>
        </p:txBody>
      </p:sp>
      <p:pic>
        <p:nvPicPr>
          <p:cNvPr id="4" name="Picture 3" descr="pentagon.jpg"/>
          <p:cNvPicPr>
            <a:picLocks noChangeAspect="1"/>
          </p:cNvPicPr>
          <p:nvPr/>
        </p:nvPicPr>
        <p:blipFill>
          <a:blip r:embed="rId3" cstate="print"/>
          <a:stretch>
            <a:fillRect/>
          </a:stretch>
        </p:blipFill>
        <p:spPr>
          <a:xfrm>
            <a:off x="3124200" y="4461114"/>
            <a:ext cx="6019800" cy="2396886"/>
          </a:xfrm>
          <a:prstGeom prst="rect">
            <a:avLst/>
          </a:prstGeom>
        </p:spPr>
      </p:pic>
      <p:sp>
        <p:nvSpPr>
          <p:cNvPr id="3" name="Content Placeholder 2"/>
          <p:cNvSpPr>
            <a:spLocks noGrp="1"/>
          </p:cNvSpPr>
          <p:nvPr>
            <p:ph idx="1"/>
          </p:nvPr>
        </p:nvSpPr>
        <p:spPr>
          <a:xfrm>
            <a:off x="152400" y="914400"/>
            <a:ext cx="8839200" cy="4525963"/>
          </a:xfrm>
        </p:spPr>
        <p:txBody>
          <a:bodyPr/>
          <a:lstStyle/>
          <a:p>
            <a:r>
              <a:rPr lang="en-US" dirty="0" smtClean="0"/>
              <a:t>2009 - Defining and Deterring Cyber War</a:t>
            </a:r>
          </a:p>
          <a:p>
            <a:pPr lvl="1"/>
            <a:r>
              <a:rPr lang="en-US" dirty="0" smtClean="0"/>
              <a:t>Defines “cyberspace”</a:t>
            </a:r>
          </a:p>
          <a:p>
            <a:pPr lvl="1"/>
            <a:r>
              <a:rPr lang="en-US" dirty="0" smtClean="0"/>
              <a:t>Makes logical points re: definition of “cyber war”</a:t>
            </a:r>
          </a:p>
          <a:p>
            <a:pPr lvl="1"/>
            <a:r>
              <a:rPr lang="en-US" dirty="0" smtClean="0"/>
              <a:t>Never officially defines “cyber war”</a:t>
            </a:r>
          </a:p>
          <a:p>
            <a:r>
              <a:rPr lang="en-US" dirty="0" smtClean="0"/>
              <a:t>2011 - Cyber Combat: Act of War </a:t>
            </a:r>
          </a:p>
          <a:p>
            <a:pPr lvl="1">
              <a:buNone/>
            </a:pPr>
            <a:r>
              <a:rPr lang="en-US" dirty="0" smtClean="0"/>
              <a:t>Pentagon Sets Stage for U.S. to Respond to Computer Sabotage With Military Force</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Pentagon Disconnect</a:t>
            </a:r>
            <a:endParaRPr lang="en-US" dirty="0"/>
          </a:p>
        </p:txBody>
      </p:sp>
      <p:sp>
        <p:nvSpPr>
          <p:cNvPr id="3" name="Content Placeholder 2"/>
          <p:cNvSpPr>
            <a:spLocks noGrp="1"/>
          </p:cNvSpPr>
          <p:nvPr>
            <p:ph idx="1"/>
          </p:nvPr>
        </p:nvSpPr>
        <p:spPr>
          <a:xfrm>
            <a:off x="0" y="1066800"/>
            <a:ext cx="7239000" cy="5638800"/>
          </a:xfrm>
        </p:spPr>
        <p:txBody>
          <a:bodyPr>
            <a:normAutofit fontScale="85000" lnSpcReduction="10000"/>
          </a:bodyPr>
          <a:lstStyle/>
          <a:p>
            <a:r>
              <a:rPr lang="en-US" dirty="0" smtClean="0"/>
              <a:t>“A cyber attack is a cyber operation, whether offensive or defensive, that is reasonably expected to cause injury or death to persons or damage or destruction to objects.” Tallinn Manual for NATO</a:t>
            </a:r>
          </a:p>
          <a:p>
            <a:r>
              <a:rPr lang="en-US" dirty="0" smtClean="0"/>
              <a:t>Pentagon: Cyber Attacks Considered Act of War</a:t>
            </a:r>
          </a:p>
          <a:p>
            <a:pPr lvl="1"/>
            <a:r>
              <a:rPr lang="en-US" dirty="0" smtClean="0"/>
              <a:t>1996: Hackers made about 250,000 attempts to get into military computers last year. About 65 percent were successful, the GAO report said. </a:t>
            </a:r>
          </a:p>
          <a:p>
            <a:pPr lvl="1"/>
            <a:r>
              <a:rPr lang="en-US" dirty="0" smtClean="0"/>
              <a:t>2010: DOD systems are probed by unauthorized users … over 6 million times a day</a:t>
            </a:r>
          </a:p>
          <a:p>
            <a:pPr lvl="1"/>
            <a:r>
              <a:rPr lang="en-US" dirty="0" smtClean="0"/>
              <a:t>2011: Pentagon reveals 24,000 files stolen in cyber-attack</a:t>
            </a:r>
          </a:p>
          <a:p>
            <a:r>
              <a:rPr lang="en-US" dirty="0" smtClean="0"/>
              <a:t>Yet, no computer attack led to DEFCON change!</a:t>
            </a:r>
          </a:p>
          <a:p>
            <a:pPr lvl="1"/>
            <a:endParaRPr lang="en-US" dirty="0" smtClean="0"/>
          </a:p>
          <a:p>
            <a:pPr lvl="1"/>
            <a:endParaRPr lang="en-US" dirty="0"/>
          </a:p>
        </p:txBody>
      </p:sp>
      <p:pic>
        <p:nvPicPr>
          <p:cNvPr id="4" name="Picture 3" descr="150px-Dc_three_1.svg.png"/>
          <p:cNvPicPr>
            <a:picLocks noChangeAspect="1"/>
          </p:cNvPicPr>
          <p:nvPr/>
        </p:nvPicPr>
        <p:blipFill>
          <a:blip r:embed="rId3" cstate="print"/>
          <a:stretch>
            <a:fillRect/>
          </a:stretch>
        </p:blipFill>
        <p:spPr>
          <a:xfrm>
            <a:off x="7244366" y="1447800"/>
            <a:ext cx="1899634"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Lot of Reasons (Fear &amp; Greed)</a:t>
            </a:r>
            <a:endParaRPr lang="en-US" dirty="0"/>
          </a:p>
        </p:txBody>
      </p:sp>
      <p:sp>
        <p:nvSpPr>
          <p:cNvPr id="3" name="Content Placeholder 2"/>
          <p:cNvSpPr>
            <a:spLocks noGrp="1"/>
          </p:cNvSpPr>
          <p:nvPr>
            <p:ph idx="1"/>
          </p:nvPr>
        </p:nvSpPr>
        <p:spPr>
          <a:xfrm>
            <a:off x="152400" y="838200"/>
            <a:ext cx="8839200" cy="3200400"/>
          </a:xfrm>
        </p:spPr>
        <p:txBody>
          <a:bodyPr>
            <a:normAutofit fontScale="92500"/>
          </a:bodyPr>
          <a:lstStyle/>
          <a:p>
            <a:r>
              <a:rPr lang="en-US" sz="3000" dirty="0" smtClean="0"/>
              <a:t>“Cyber Briefings 'Scare The </a:t>
            </a:r>
            <a:r>
              <a:rPr lang="en-US" sz="3000" dirty="0" err="1" smtClean="0"/>
              <a:t>Bejeezus</a:t>
            </a:r>
            <a:r>
              <a:rPr lang="en-US" sz="3000" dirty="0" smtClean="0"/>
              <a:t>' Out Of CEOs”</a:t>
            </a:r>
          </a:p>
          <a:p>
            <a:r>
              <a:rPr lang="en-US" sz="3000" dirty="0" smtClean="0"/>
              <a:t>“</a:t>
            </a:r>
            <a:r>
              <a:rPr lang="en-US" sz="3000" dirty="0" err="1" smtClean="0"/>
              <a:t>Cyberwar</a:t>
            </a:r>
            <a:r>
              <a:rPr lang="en-US" sz="3000" dirty="0" smtClean="0"/>
              <a:t> Cassandras Get $400 Million in Conflict Cash”</a:t>
            </a:r>
          </a:p>
          <a:p>
            <a:r>
              <a:rPr lang="en-US" sz="3000" dirty="0" smtClean="0"/>
              <a:t>“Pentagon interest in cybersecurity may ease contractors’ pain from cuts”</a:t>
            </a:r>
          </a:p>
          <a:p>
            <a:r>
              <a:rPr lang="en-US" sz="3000" dirty="0" smtClean="0"/>
              <a:t>“DHS: $40m To Research Next Big Thing in Cyber Security”</a:t>
            </a:r>
          </a:p>
        </p:txBody>
      </p:sp>
      <p:pic>
        <p:nvPicPr>
          <p:cNvPr id="7" name="Picture 6" descr="money.jpg"/>
          <p:cNvPicPr>
            <a:picLocks noChangeAspect="1"/>
          </p:cNvPicPr>
          <p:nvPr/>
        </p:nvPicPr>
        <p:blipFill>
          <a:blip r:embed="rId3" cstate="print"/>
          <a:stretch>
            <a:fillRect/>
          </a:stretch>
        </p:blipFill>
        <p:spPr>
          <a:xfrm>
            <a:off x="5703756" y="4114800"/>
            <a:ext cx="3440243" cy="2743200"/>
          </a:xfrm>
          <a:prstGeom prst="rect">
            <a:avLst/>
          </a:prstGeom>
        </p:spPr>
      </p:pic>
      <p:sp>
        <p:nvSpPr>
          <p:cNvPr id="6" name="Content Placeholder 2"/>
          <p:cNvSpPr txBox="1">
            <a:spLocks/>
          </p:cNvSpPr>
          <p:nvPr/>
        </p:nvSpPr>
        <p:spPr>
          <a:xfrm>
            <a:off x="152400" y="3733800"/>
            <a:ext cx="6096000" cy="2667000"/>
          </a:xfrm>
          <a:prstGeom prst="rect">
            <a:avLst/>
          </a:prstGeom>
        </p:spPr>
        <p:txBody>
          <a:bodyPr vert="horz" lIns="91440" tIns="45720" rIns="91440" bIns="45720" rtlCol="0">
            <a:normAutofit fontScale="92500" lnSpcReduction="10000"/>
          </a:bodyPr>
          <a:lstStyle/>
          <a:p>
            <a:pPr marL="342900" lvl="0" indent="-342900">
              <a:spcBef>
                <a:spcPct val="20000"/>
              </a:spcBef>
              <a:buFont typeface="Arial" pitchFamily="34" charset="0"/>
              <a:buChar char="•"/>
            </a:pPr>
            <a:r>
              <a:rPr lang="en-US" sz="3200" dirty="0" smtClean="0"/>
              <a:t>“</a:t>
            </a:r>
            <a:r>
              <a:rPr lang="en-US" sz="3200" dirty="0" err="1" smtClean="0"/>
              <a:t>Cybersecurity</a:t>
            </a:r>
            <a:r>
              <a:rPr lang="en-US" sz="3200" dirty="0" smtClean="0"/>
              <a:t> grant to fund research into critical infrastructure threats”</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3200" dirty="0" smtClean="0"/>
              <a:t>“Overall the Air Force spends about $4 billion a year on its cyber programs …”</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t>Blurring the Definition…</a:t>
            </a:r>
            <a:endParaRPr lang="en-US" sz="4000" dirty="0"/>
          </a:p>
        </p:txBody>
      </p:sp>
      <p:pic>
        <p:nvPicPr>
          <p:cNvPr id="4" name="Picture 3" descr="blur.jpg"/>
          <p:cNvPicPr>
            <a:picLocks noChangeAspect="1"/>
          </p:cNvPicPr>
          <p:nvPr/>
        </p:nvPicPr>
        <p:blipFill>
          <a:blip r:embed="rId3" cstate="print"/>
          <a:stretch>
            <a:fillRect/>
          </a:stretch>
        </p:blipFill>
        <p:spPr>
          <a:xfrm>
            <a:off x="876300" y="1066800"/>
            <a:ext cx="7391400" cy="5577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Oh Shit, China!</a:t>
            </a:r>
            <a:endParaRPr lang="en-US" dirty="0"/>
          </a:p>
        </p:txBody>
      </p:sp>
      <p:pic>
        <p:nvPicPr>
          <p:cNvPr id="4" name="Picture 3" descr="chairman-meow.png"/>
          <p:cNvPicPr>
            <a:picLocks noChangeAspect="1"/>
          </p:cNvPicPr>
          <p:nvPr/>
        </p:nvPicPr>
        <p:blipFill>
          <a:blip r:embed="rId3" cstate="print"/>
          <a:stretch>
            <a:fillRect/>
          </a:stretch>
        </p:blipFill>
        <p:spPr>
          <a:xfrm>
            <a:off x="2605088" y="877711"/>
            <a:ext cx="3933825" cy="58278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err="1" smtClean="0"/>
              <a:t>Cyberwar</a:t>
            </a:r>
            <a:r>
              <a:rPr lang="en-US" dirty="0" smtClean="0"/>
              <a:t> and Infrastructure Hype</a:t>
            </a:r>
            <a:endParaRPr lang="en-US" dirty="0"/>
          </a:p>
        </p:txBody>
      </p:sp>
      <p:sp>
        <p:nvSpPr>
          <p:cNvPr id="3" name="Content Placeholder 2"/>
          <p:cNvSpPr>
            <a:spLocks noGrp="1"/>
          </p:cNvSpPr>
          <p:nvPr>
            <p:ph idx="1"/>
          </p:nvPr>
        </p:nvSpPr>
        <p:spPr>
          <a:xfrm>
            <a:off x="152400" y="990600"/>
            <a:ext cx="8382000" cy="5715000"/>
          </a:xfrm>
        </p:spPr>
        <p:txBody>
          <a:bodyPr>
            <a:normAutofit fontScale="77500" lnSpcReduction="20000"/>
          </a:bodyPr>
          <a:lstStyle/>
          <a:p>
            <a:r>
              <a:rPr lang="en-US" dirty="0" smtClean="0"/>
              <a:t>A cyber attack can corrupt the operating system of a power plant and </a:t>
            </a:r>
            <a:r>
              <a:rPr lang="en-US" u="sng" dirty="0" smtClean="0"/>
              <a:t>cause a nuclear meltdown</a:t>
            </a:r>
            <a:r>
              <a:rPr lang="en-US" dirty="0" smtClean="0"/>
              <a:t>, for example, or shut down civil aviation systems thus causing civilian aircraft to crash.</a:t>
            </a:r>
          </a:p>
          <a:p>
            <a:r>
              <a:rPr lang="en-US" dirty="0" smtClean="0"/>
              <a:t>Well, there’s no question that if a cyber attack, you know, </a:t>
            </a:r>
            <a:r>
              <a:rPr lang="en-US" u="sng" dirty="0" smtClean="0"/>
              <a:t>crippled our power grid</a:t>
            </a:r>
            <a:r>
              <a:rPr lang="en-US" dirty="0" smtClean="0"/>
              <a:t> in this country, </a:t>
            </a:r>
            <a:r>
              <a:rPr lang="en-US" u="sng" dirty="0" smtClean="0"/>
              <a:t>took down our financial systems</a:t>
            </a:r>
            <a:r>
              <a:rPr lang="en-US" dirty="0" smtClean="0"/>
              <a:t>, took down our government systems, that that would </a:t>
            </a:r>
            <a:r>
              <a:rPr lang="en-US" u="sng" dirty="0" smtClean="0"/>
              <a:t>constitute an act of war</a:t>
            </a:r>
            <a:r>
              <a:rPr lang="en-US" dirty="0" smtClean="0"/>
              <a:t>.</a:t>
            </a:r>
          </a:p>
          <a:p>
            <a:r>
              <a:rPr lang="en-US" dirty="0" smtClean="0"/>
              <a:t>The electron is the ultimate precision-guided weapon," </a:t>
            </a:r>
            <a:r>
              <a:rPr lang="en-US" dirty="0" err="1" smtClean="0"/>
              <a:t>Deutch</a:t>
            </a:r>
            <a:r>
              <a:rPr lang="en-US" dirty="0" smtClean="0"/>
              <a:t> said. "I don't know whether we will face an </a:t>
            </a:r>
            <a:r>
              <a:rPr lang="en-US" u="sng" dirty="0" smtClean="0"/>
              <a:t>electronic Pearl Harbor</a:t>
            </a:r>
            <a:r>
              <a:rPr lang="en-US" dirty="0" smtClean="0"/>
              <a:t>, but I'm certainly prepared to predict some very, very large and uncomfortable incidents in this area.“</a:t>
            </a:r>
          </a:p>
          <a:p>
            <a:r>
              <a:rPr lang="en-US" u="sng" dirty="0" smtClean="0"/>
              <a:t>Cyberspace is now the digital frontier of choice</a:t>
            </a:r>
            <a:r>
              <a:rPr lang="en-US" dirty="0" smtClean="0"/>
              <a:t> for executing many combat operations, by extending the medium in which greater levels of power can now be accessed by Machiavellian agents, militants and nation-states.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Cyberwar Hype - Infrastructure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7644390"/>
              </p:ext>
            </p:extLst>
          </p:nvPr>
        </p:nvGraphicFramePr>
        <p:xfrm>
          <a:off x="152400" y="829479"/>
          <a:ext cx="8839200" cy="5884670"/>
        </p:xfrm>
        <a:graphic>
          <a:graphicData uri="http://schemas.openxmlformats.org/drawingml/2006/table">
            <a:tbl>
              <a:tblPr firstRow="1" bandRow="1">
                <a:tableStyleId>{5C22544A-7EE6-4342-B048-85BDC9FD1C3A}</a:tableStyleId>
              </a:tblPr>
              <a:tblGrid>
                <a:gridCol w="3733799"/>
                <a:gridCol w="4038600"/>
                <a:gridCol w="1066801"/>
              </a:tblGrid>
              <a:tr h="667651">
                <a:tc>
                  <a:txBody>
                    <a:bodyPr/>
                    <a:lstStyle/>
                    <a:p>
                      <a:pPr algn="ctr"/>
                      <a:r>
                        <a:rPr lang="en-US" dirty="0" smtClean="0"/>
                        <a:t>Alleged</a:t>
                      </a:r>
                      <a:r>
                        <a:rPr lang="en-US" baseline="0" dirty="0" smtClean="0"/>
                        <a:t> “Cyberwar”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664683">
                <a:tc>
                  <a:txBody>
                    <a:bodyPr/>
                    <a:lstStyle/>
                    <a:p>
                      <a:r>
                        <a:rPr lang="en-US" sz="1300" dirty="0" smtClean="0"/>
                        <a:t>2003 - W32.Blaster worm “may have contributed to the cascading effect of the Aug. 14 [power] blackout”</a:t>
                      </a:r>
                      <a:endParaRPr lang="en-US" sz="1300" dirty="0"/>
                    </a:p>
                  </a:txBody>
                  <a:tcPr/>
                </a:tc>
                <a:tc>
                  <a:txBody>
                    <a:bodyPr/>
                    <a:lstStyle/>
                    <a:p>
                      <a:r>
                        <a:rPr lang="en-US" sz="1300" dirty="0" smtClean="0"/>
                        <a:t>"It didn't affect the [control] systems internally” and "It certainly compounded the problems“.</a:t>
                      </a:r>
                      <a:endParaRPr lang="en-US" sz="1300" dirty="0"/>
                    </a:p>
                  </a:txBody>
                  <a:tcPr/>
                </a:tc>
                <a:tc>
                  <a:txBody>
                    <a:bodyPr/>
                    <a:lstStyle/>
                    <a:p>
                      <a:pPr algn="ctr"/>
                      <a:r>
                        <a:rPr lang="en-US" sz="2000" b="1" dirty="0" err="1" smtClean="0"/>
                        <a:t>Meh</a:t>
                      </a:r>
                      <a:endParaRPr lang="en-US" sz="2000" b="1" dirty="0"/>
                    </a:p>
                  </a:txBody>
                  <a:tcPr anchor="ctr"/>
                </a:tc>
              </a:tr>
              <a:tr h="675074">
                <a:tc>
                  <a:txBody>
                    <a:bodyPr/>
                    <a:lstStyle/>
                    <a:p>
                      <a:r>
                        <a:rPr lang="en-US" sz="1300" dirty="0" smtClean="0"/>
                        <a:t>2005 / 2007 – Brazil</a:t>
                      </a:r>
                      <a:r>
                        <a:rPr lang="en-US" sz="1300" baseline="0" dirty="0" smtClean="0"/>
                        <a:t> power outages, long claimed to be the result of “hacker attacks”</a:t>
                      </a:r>
                      <a:endParaRPr lang="en-US" sz="1300" dirty="0"/>
                    </a:p>
                  </a:txBody>
                  <a:tcPr/>
                </a:tc>
                <a:tc>
                  <a:txBody>
                    <a:bodyPr/>
                    <a:lstStyle/>
                    <a:p>
                      <a:r>
                        <a:rPr lang="en-US" sz="1300" dirty="0" smtClean="0"/>
                        <a:t>2007</a:t>
                      </a:r>
                      <a:r>
                        <a:rPr lang="en-US" sz="1300" baseline="0" dirty="0" smtClean="0"/>
                        <a:t> “</a:t>
                      </a:r>
                      <a:r>
                        <a:rPr lang="en-US" sz="1300" dirty="0" smtClean="0"/>
                        <a:t>outage was caused by deposits of dust and soot” from local fire. Furnas </a:t>
                      </a:r>
                      <a:r>
                        <a:rPr lang="en-US" sz="1300" dirty="0" err="1" smtClean="0"/>
                        <a:t>Centrais</a:t>
                      </a:r>
                      <a:r>
                        <a:rPr lang="en-US" sz="1300" dirty="0" smtClean="0"/>
                        <a:t> </a:t>
                      </a:r>
                      <a:r>
                        <a:rPr lang="en-US" sz="1300" dirty="0" err="1" smtClean="0"/>
                        <a:t>Elétricas</a:t>
                      </a:r>
                      <a:r>
                        <a:rPr lang="en-US" sz="1300" dirty="0" smtClean="0"/>
                        <a:t> found no evidence of hackers for any</a:t>
                      </a:r>
                      <a:r>
                        <a:rPr lang="en-US" sz="1300" baseline="0" dirty="0" smtClean="0"/>
                        <a:t> power outage.</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573780">
                <a:tc>
                  <a:txBody>
                    <a:bodyPr/>
                    <a:lstStyle/>
                    <a:p>
                      <a:r>
                        <a:rPr lang="en-US" sz="1300" dirty="0" smtClean="0"/>
                        <a:t>2007 – DHS video shows diese</a:t>
                      </a:r>
                      <a:r>
                        <a:rPr lang="en-US" sz="1300" baseline="0" dirty="0" smtClean="0"/>
                        <a:t>l generator “hacked”, shaking, smoking, and going into “total meltdown”</a:t>
                      </a:r>
                      <a:endParaRPr lang="en-US" sz="1300" dirty="0"/>
                    </a:p>
                  </a:txBody>
                  <a:tcPr/>
                </a:tc>
                <a:tc>
                  <a:txBody>
                    <a:bodyPr/>
                    <a:lstStyle/>
                    <a:p>
                      <a:r>
                        <a:rPr lang="en-US" sz="1300" dirty="0" smtClean="0"/>
                        <a:t>Controlled experiment, extrapolated theory that 1 generator could cause entire grid failure. Since disputed.</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64683">
                <a:tc>
                  <a:txBody>
                    <a:bodyPr/>
                    <a:lstStyle/>
                    <a:p>
                      <a:r>
                        <a:rPr lang="en-US" sz="1300" dirty="0" smtClean="0"/>
                        <a:t>2008 – CIA says confirmed non-US remote hacking attacks caused power outages in “multiple cities”</a:t>
                      </a:r>
                      <a:endParaRPr lang="en-US" sz="1300" dirty="0"/>
                    </a:p>
                  </a:txBody>
                  <a:tcPr/>
                </a:tc>
                <a:tc>
                  <a:txBody>
                    <a:bodyPr/>
                    <a:lstStyle/>
                    <a:p>
                      <a:r>
                        <a:rPr lang="en-US" sz="1300" dirty="0" smtClean="0"/>
                        <a:t>Subsequent investigation suggests all were done with insider access, not remote. CIA claims not validated at all.</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64683">
                <a:tc>
                  <a:txBody>
                    <a:bodyPr/>
                    <a:lstStyle/>
                    <a:p>
                      <a:r>
                        <a:rPr lang="en-US" sz="1300" dirty="0" smtClean="0"/>
                        <a:t>2009 – Foreign spies “have penetrated the U.S. electrical grid”, left</a:t>
                      </a:r>
                      <a:r>
                        <a:rPr lang="en-US" sz="1300" baseline="0" dirty="0" smtClean="0"/>
                        <a:t> backdoors, says unnamed officials.</a:t>
                      </a:r>
                      <a:endParaRPr lang="en-US" sz="1300" dirty="0"/>
                    </a:p>
                  </a:txBody>
                  <a:tcPr/>
                </a:tc>
                <a:tc>
                  <a:txBody>
                    <a:bodyPr/>
                    <a:lstStyle/>
                    <a:p>
                      <a:r>
                        <a:rPr lang="en-US" sz="1300" dirty="0" smtClean="0"/>
                        <a:t>Detected by US Intel, not utilities. No third-party validation. Article a week</a:t>
                      </a:r>
                      <a:r>
                        <a:rPr lang="en-US" sz="1300" baseline="0" dirty="0" smtClean="0"/>
                        <a:t> before Obama cyber-security review.</a:t>
                      </a:r>
                      <a:endParaRPr lang="en-US" sz="1300" dirty="0"/>
                    </a:p>
                  </a:txBody>
                  <a:tcPr/>
                </a:tc>
                <a:tc>
                  <a:txBody>
                    <a:bodyPr/>
                    <a:lstStyle/>
                    <a:p>
                      <a:pPr algn="ctr"/>
                      <a:r>
                        <a:rPr lang="en-US" sz="2000" b="1" dirty="0" err="1" smtClean="0"/>
                        <a:t>Meh</a:t>
                      </a:r>
                      <a:endParaRPr lang="en-US" sz="2000" b="1" dirty="0"/>
                    </a:p>
                  </a:txBody>
                  <a:tcPr anchor="ctr"/>
                </a:tc>
              </a:tr>
              <a:tr h="581344">
                <a:tc>
                  <a:txBody>
                    <a:bodyPr/>
                    <a:lstStyle/>
                    <a:p>
                      <a:r>
                        <a:rPr lang="en-US" sz="1300" dirty="0" smtClean="0"/>
                        <a:t>2010 – Three U.S. oil companies compromised “in the growing global war of Internet espionage.”</a:t>
                      </a:r>
                      <a:endParaRPr lang="en-US" sz="1300" dirty="0"/>
                    </a:p>
                  </a:txBody>
                  <a:tcPr/>
                </a:tc>
                <a:tc>
                  <a:txBody>
                    <a:bodyPr/>
                    <a:lstStyle/>
                    <a:p>
                      <a:r>
                        <a:rPr lang="en-US" sz="1300" dirty="0" smtClean="0"/>
                        <a:t>Info stolen including valuable “bid data”. No attempt to shut down or hinder operations.</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54012">
                <a:tc>
                  <a:txBody>
                    <a:bodyPr/>
                    <a:lstStyle/>
                    <a:p>
                      <a:r>
                        <a:rPr lang="en-US" sz="1300" dirty="0" smtClean="0"/>
                        <a:t>2011 – Illinois water pump destroyed by attacker originating in Russia</a:t>
                      </a:r>
                      <a:endParaRPr lang="en-US" sz="1300" dirty="0"/>
                    </a:p>
                  </a:txBody>
                  <a:tcPr/>
                </a:tc>
                <a:tc>
                  <a:txBody>
                    <a:bodyPr/>
                    <a:lstStyle/>
                    <a:p>
                      <a:r>
                        <a:rPr lang="en-US" sz="1300" dirty="0" smtClean="0"/>
                        <a:t>Employee vacationing in Russia was asked to check system after pump failed due to natural wear and tear.</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654012">
                <a:tc>
                  <a:txBody>
                    <a:bodyPr/>
                    <a:lstStyle/>
                    <a:p>
                      <a:r>
                        <a:rPr lang="en-US" sz="1300" dirty="0" smtClean="0"/>
                        <a:t>2012 – Hackers</a:t>
                      </a:r>
                      <a:r>
                        <a:rPr lang="en-US" sz="1300" baseline="0" dirty="0" smtClean="0"/>
                        <a:t> </a:t>
                      </a:r>
                      <a:r>
                        <a:rPr lang="en-US" sz="1300" dirty="0" smtClean="0"/>
                        <a:t>attacked a Northwest rail company's computers that disrupted railway signals for two days. Possible 2</a:t>
                      </a:r>
                      <a:r>
                        <a:rPr lang="en-US" sz="1300" baseline="30000" dirty="0" smtClean="0"/>
                        <a:t>nd</a:t>
                      </a:r>
                      <a:r>
                        <a:rPr lang="en-US" sz="1300" dirty="0" smtClean="0"/>
                        <a:t> attack too.</a:t>
                      </a:r>
                      <a:endParaRPr lang="en-US" sz="1300" dirty="0"/>
                    </a:p>
                  </a:txBody>
                  <a:tcPr/>
                </a:tc>
                <a:tc>
                  <a:txBody>
                    <a:bodyPr/>
                    <a:lstStyle/>
                    <a:p>
                      <a:r>
                        <a:rPr lang="en-US" sz="1300" dirty="0" smtClean="0"/>
                        <a:t>Railway not targeted. Incident happened, but</a:t>
                      </a:r>
                      <a:r>
                        <a:rPr lang="en-US" sz="1300" baseline="0" dirty="0" smtClean="0"/>
                        <a:t> railway likely collateral damage. Slowed train traffic only.</a:t>
                      </a:r>
                      <a:endParaRPr lang="en-US" sz="1300" dirty="0"/>
                    </a:p>
                  </a:txBody>
                  <a:tcPr/>
                </a:tc>
                <a:tc>
                  <a:txBody>
                    <a:bodyPr/>
                    <a:lstStyle/>
                    <a:p>
                      <a:pPr algn="ctr"/>
                      <a:r>
                        <a:rPr lang="en-US" sz="2000" b="1" dirty="0" err="1" smtClean="0"/>
                        <a:t>Meh</a:t>
                      </a:r>
                      <a:endParaRPr lang="en-US" sz="2000" b="1" dirty="0"/>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Cyber-GWAR?</a:t>
            </a:r>
            <a:endParaRPr lang="en-US" dirty="0"/>
          </a:p>
        </p:txBody>
      </p:sp>
      <p:pic>
        <p:nvPicPr>
          <p:cNvPr id="5" name="Content Placeholder 4" descr="GWAR_outs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11503" b="11503"/>
          <a:stretch>
            <a:fillRect/>
          </a:stretch>
        </p:blipFill>
        <p:spPr>
          <a:xfrm>
            <a:off x="180089" y="1447800"/>
            <a:ext cx="8728975" cy="4800600"/>
          </a:xfrm>
        </p:spPr>
      </p:pic>
    </p:spTree>
    <p:extLst>
      <p:ext uri="{BB962C8B-B14F-4D97-AF65-F5344CB8AC3E}">
        <p14:creationId xmlns:p14="http://schemas.microsoft.com/office/powerpoint/2010/main" val="28950447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Cyberwar Reality - Infrastructure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06761946"/>
              </p:ext>
            </p:extLst>
          </p:nvPr>
        </p:nvGraphicFramePr>
        <p:xfrm>
          <a:off x="152400" y="990600"/>
          <a:ext cx="8839200" cy="5638801"/>
        </p:xfrm>
        <a:graphic>
          <a:graphicData uri="http://schemas.openxmlformats.org/drawingml/2006/table">
            <a:tbl>
              <a:tblPr firstRow="1" bandRow="1">
                <a:tableStyleId>{5C22544A-7EE6-4342-B048-85BDC9FD1C3A}</a:tableStyleId>
              </a:tblPr>
              <a:tblGrid>
                <a:gridCol w="3733799"/>
                <a:gridCol w="4038600"/>
                <a:gridCol w="1066801"/>
              </a:tblGrid>
              <a:tr h="1246872">
                <a:tc>
                  <a:txBody>
                    <a:bodyPr/>
                    <a:lstStyle/>
                    <a:p>
                      <a:pPr algn="ctr"/>
                      <a:r>
                        <a:rPr lang="en-US" dirty="0" smtClean="0"/>
                        <a:t>Alleged</a:t>
                      </a:r>
                      <a:r>
                        <a:rPr lang="en-US" baseline="0" dirty="0" smtClean="0"/>
                        <a:t> “Cyberwar”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1005589">
                <a:tc>
                  <a:txBody>
                    <a:bodyPr/>
                    <a:lstStyle/>
                    <a:p>
                      <a:r>
                        <a:rPr lang="en-US" sz="1400" dirty="0" smtClean="0"/>
                        <a:t>1997 – Massachusetts,</a:t>
                      </a:r>
                      <a:r>
                        <a:rPr lang="en-US" sz="1400" baseline="0" dirty="0" smtClean="0"/>
                        <a:t> Airport Control Tower and “other facilities” disrupted including phone service </a:t>
                      </a:r>
                      <a:endParaRPr lang="en-US" sz="1400" dirty="0"/>
                    </a:p>
                  </a:txBody>
                  <a:tcPr/>
                </a:tc>
                <a:tc>
                  <a:txBody>
                    <a:bodyPr/>
                    <a:lstStyle/>
                    <a:p>
                      <a:r>
                        <a:rPr lang="en-US" sz="1400" dirty="0" smtClean="0"/>
                        <a:t>Targeted loop carrier system, hacker wiped out telephone access to the control tower, fire department, airport security, weather service, and private airfreight firms for six hours.</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1005589">
                <a:tc>
                  <a:txBody>
                    <a:bodyPr/>
                    <a:lstStyle/>
                    <a:p>
                      <a:r>
                        <a:rPr lang="en-US" sz="1400" dirty="0" smtClean="0"/>
                        <a:t>2001 – Australian man set to prison for 2 years for hacking Queensland</a:t>
                      </a:r>
                      <a:r>
                        <a:rPr lang="en-US" sz="1400" baseline="0" dirty="0" smtClean="0"/>
                        <a:t> plant, dumping millions of liters of sewage into local area.</a:t>
                      </a:r>
                      <a:endParaRPr lang="en-US" sz="1400" dirty="0"/>
                    </a:p>
                  </a:txBody>
                  <a:tcPr/>
                </a:tc>
                <a:tc>
                  <a:txBody>
                    <a:bodyPr/>
                    <a:lstStyle/>
                    <a:p>
                      <a:r>
                        <a:rPr lang="en-US" sz="1400" dirty="0" smtClean="0"/>
                        <a:t>At the time he was employed by the company that had installed the system. </a:t>
                      </a:r>
                      <a:r>
                        <a:rPr lang="en-US" sz="1400" dirty="0" err="1" smtClean="0"/>
                        <a:t>Boden's</a:t>
                      </a:r>
                      <a:r>
                        <a:rPr lang="en-US" sz="1400" dirty="0" smtClean="0"/>
                        <a:t> laptop contained software for accessing and controlling the sewage management system. </a:t>
                      </a:r>
                      <a:endParaRPr lang="en-US" sz="1400" dirty="0"/>
                    </a:p>
                  </a:txBody>
                  <a:tcPr/>
                </a:tc>
                <a:tc>
                  <a:txBody>
                    <a:bodyPr/>
                    <a:lstStyle/>
                    <a:p>
                      <a:pPr algn="ctr"/>
                      <a:r>
                        <a:rPr lang="en-US" sz="2000" b="1" dirty="0" err="1" smtClean="0"/>
                        <a:t>Meh</a:t>
                      </a:r>
                      <a:endParaRPr lang="en-US" sz="2000" b="1" dirty="0"/>
                    </a:p>
                  </a:txBody>
                  <a:tcPr anchor="ctr"/>
                </a:tc>
              </a:tr>
              <a:tr h="872368">
                <a:tc>
                  <a:txBody>
                    <a:bodyPr/>
                    <a:lstStyle/>
                    <a:p>
                      <a:r>
                        <a:rPr lang="en-US" sz="1400" dirty="0" smtClean="0"/>
                        <a:t>2006 – Infected</a:t>
                      </a:r>
                      <a:r>
                        <a:rPr lang="en-US" sz="1400" baseline="0" dirty="0" smtClean="0"/>
                        <a:t> laptop brought into water treatment plant gave attacker outside access.</a:t>
                      </a:r>
                      <a:endParaRPr lang="en-US" sz="1400" dirty="0"/>
                    </a:p>
                  </a:txBody>
                  <a:tcPr/>
                </a:tc>
                <a:tc>
                  <a:txBody>
                    <a:bodyPr/>
                    <a:lstStyle/>
                    <a:p>
                      <a:r>
                        <a:rPr lang="en-US" sz="1400" dirty="0" smtClean="0"/>
                        <a:t>No evidence it was targeted attack, attackers likely did not know extent of access.</a:t>
                      </a:r>
                      <a:endParaRPr lang="en-US" sz="1400" dirty="0"/>
                    </a:p>
                  </a:txBody>
                  <a:tcPr/>
                </a:tc>
                <a:tc>
                  <a:txBody>
                    <a:bodyPr/>
                    <a:lstStyle/>
                    <a:p>
                      <a:pPr algn="ctr"/>
                      <a:r>
                        <a:rPr lang="en-US" sz="2000" b="1" dirty="0" err="1" smtClean="0"/>
                        <a:t>Meh</a:t>
                      </a:r>
                      <a:endParaRPr lang="en-US" sz="2000" b="1" dirty="0"/>
                    </a:p>
                  </a:txBody>
                  <a:tcPr anchor="ctr"/>
                </a:tc>
              </a:tr>
              <a:tr h="790105">
                <a:tc>
                  <a:txBody>
                    <a:bodyPr/>
                    <a:lstStyle/>
                    <a:p>
                      <a:r>
                        <a:rPr lang="en-US" sz="1400" dirty="0" smtClean="0"/>
                        <a:t>2011 – FBI says</a:t>
                      </a:r>
                      <a:r>
                        <a:rPr lang="en-US" sz="1400" baseline="0" dirty="0" smtClean="0"/>
                        <a:t> attackers hit critical infrastructure / SCADA in 3 unnamed cities.</a:t>
                      </a:r>
                      <a:endParaRPr lang="en-US" sz="1400" dirty="0"/>
                    </a:p>
                  </a:txBody>
                  <a:tcPr/>
                </a:tc>
                <a:tc>
                  <a:txBody>
                    <a:bodyPr/>
                    <a:lstStyle/>
                    <a:p>
                      <a:r>
                        <a:rPr lang="en-US" sz="1400" dirty="0" smtClean="0"/>
                        <a:t>May include Illinois (False), Texas (below), leaving a single new incident. No</a:t>
                      </a:r>
                      <a:r>
                        <a:rPr lang="en-US" sz="1400" baseline="0" dirty="0" smtClean="0"/>
                        <a:t> further details made public. Third may be </a:t>
                      </a:r>
                      <a:r>
                        <a:rPr lang="en-US" sz="1400" baseline="0" dirty="0" err="1" smtClean="0"/>
                        <a:t>NorthWest</a:t>
                      </a:r>
                      <a:r>
                        <a:rPr lang="en-US" sz="1400" baseline="0" dirty="0" smtClean="0"/>
                        <a:t> Railway (see previous slide).</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718278">
                <a:tc>
                  <a:txBody>
                    <a:bodyPr/>
                    <a:lstStyle/>
                    <a:p>
                      <a:r>
                        <a:rPr lang="en-US" sz="1400" dirty="0" smtClean="0"/>
                        <a:t>2011 – Texas water utility hacked, information stolen and posted to web as proof</a:t>
                      </a:r>
                      <a:endParaRPr lang="en-US" sz="1400" dirty="0"/>
                    </a:p>
                  </a:txBody>
                  <a:tcPr/>
                </a:tc>
                <a:tc>
                  <a:txBody>
                    <a:bodyPr/>
                    <a:lstStyle/>
                    <a:p>
                      <a:r>
                        <a:rPr lang="en-US" sz="1400" baseline="0" dirty="0" smtClean="0"/>
                        <a:t>No follow-up. No public confirmation. Level of access questionable. No damage done apparently.</a:t>
                      </a:r>
                      <a:endParaRPr lang="en-US" sz="14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239000" cy="838200"/>
          </a:xfrm>
        </p:spPr>
        <p:txBody>
          <a:bodyPr>
            <a:normAutofit/>
          </a:bodyPr>
          <a:lstStyle/>
          <a:p>
            <a:r>
              <a:rPr lang="en-US" sz="3600" dirty="0" smtClean="0"/>
              <a:t>Satellite Hacks! Cyberwar for sure!</a:t>
            </a:r>
            <a:endParaRPr lang="en-US" sz="3600" dirty="0"/>
          </a:p>
        </p:txBody>
      </p:sp>
      <p:pic>
        <p:nvPicPr>
          <p:cNvPr id="4" name="Content Placeholder 3" descr="logo.png"/>
          <p:cNvPicPr>
            <a:picLocks noGrp="1" noChangeAspect="1"/>
          </p:cNvPicPr>
          <p:nvPr>
            <p:ph idx="1"/>
          </p:nvPr>
        </p:nvPicPr>
        <p:blipFill>
          <a:blip r:embed="rId3" cstate="print"/>
          <a:stretch>
            <a:fillRect/>
          </a:stretch>
        </p:blipFill>
        <p:spPr>
          <a:xfrm>
            <a:off x="228601" y="0"/>
            <a:ext cx="1143000" cy="839755"/>
          </a:xfrm>
        </p:spPr>
      </p:pic>
      <p:graphicFrame>
        <p:nvGraphicFramePr>
          <p:cNvPr id="6" name="Table 5"/>
          <p:cNvGraphicFramePr>
            <a:graphicFrameLocks noGrp="1"/>
          </p:cNvGraphicFramePr>
          <p:nvPr>
            <p:extLst>
              <p:ext uri="{D42A27DB-BD31-4B8C-83A1-F6EECF244321}">
                <p14:modId xmlns:p14="http://schemas.microsoft.com/office/powerpoint/2010/main" val="4285651296"/>
              </p:ext>
            </p:extLst>
          </p:nvPr>
        </p:nvGraphicFramePr>
        <p:xfrm>
          <a:off x="152400" y="914401"/>
          <a:ext cx="8839200" cy="5791198"/>
        </p:xfrm>
        <a:graphic>
          <a:graphicData uri="http://schemas.openxmlformats.org/drawingml/2006/table">
            <a:tbl>
              <a:tblPr firstRow="1" bandRow="1">
                <a:tableStyleId>{5C22544A-7EE6-4342-B048-85BDC9FD1C3A}</a:tableStyleId>
              </a:tblPr>
              <a:tblGrid>
                <a:gridCol w="3733799"/>
                <a:gridCol w="4038600"/>
                <a:gridCol w="1066801"/>
              </a:tblGrid>
              <a:tr h="390418">
                <a:tc>
                  <a:txBody>
                    <a:bodyPr/>
                    <a:lstStyle/>
                    <a:p>
                      <a:pPr algn="ctr"/>
                      <a:r>
                        <a:rPr lang="en-US" dirty="0" smtClean="0"/>
                        <a:t>Alleged</a:t>
                      </a:r>
                      <a:r>
                        <a:rPr lang="en-US" baseline="0" dirty="0" smtClean="0"/>
                        <a:t> “Satellite” Attack</a:t>
                      </a:r>
                      <a:endParaRPr lang="en-US" dirty="0"/>
                    </a:p>
                  </a:txBody>
                  <a:tcPr anchor="ctr"/>
                </a:tc>
                <a:tc>
                  <a:txBody>
                    <a:bodyPr/>
                    <a:lstStyle/>
                    <a:p>
                      <a:pPr algn="ctr"/>
                      <a:r>
                        <a:rPr lang="en-US" dirty="0" smtClean="0"/>
                        <a:t>The Reality</a:t>
                      </a:r>
                      <a:endParaRPr lang="en-US" dirty="0"/>
                    </a:p>
                  </a:txBody>
                  <a:tcPr anchor="ctr"/>
                </a:tc>
                <a:tc>
                  <a:txBody>
                    <a:bodyPr/>
                    <a:lstStyle/>
                    <a:p>
                      <a:pPr algn="ctr"/>
                      <a:r>
                        <a:rPr lang="en-US" dirty="0" smtClean="0"/>
                        <a:t>Verdict</a:t>
                      </a:r>
                      <a:endParaRPr lang="en-US" dirty="0"/>
                    </a:p>
                  </a:txBody>
                  <a:tcPr anchor="ctr"/>
                </a:tc>
              </a:tr>
              <a:tr h="553092">
                <a:tc>
                  <a:txBody>
                    <a:bodyPr/>
                    <a:lstStyle/>
                    <a:p>
                      <a:r>
                        <a:rPr lang="en-US" sz="1300" dirty="0" smtClean="0"/>
                        <a:t>1999 – British</a:t>
                      </a:r>
                      <a:r>
                        <a:rPr lang="en-US" sz="1300" baseline="0" dirty="0" smtClean="0"/>
                        <a:t> military satellite hacked and “held for ransom” several news </a:t>
                      </a:r>
                      <a:r>
                        <a:rPr lang="en-US" sz="1300" baseline="0" smtClean="0"/>
                        <a:t>outlets report.</a:t>
                      </a:r>
                      <a:endParaRPr lang="en-US" sz="1300" dirty="0"/>
                    </a:p>
                  </a:txBody>
                  <a:tcPr/>
                </a:tc>
                <a:tc>
                  <a:txBody>
                    <a:bodyPr/>
                    <a:lstStyle/>
                    <a:p>
                      <a:r>
                        <a:rPr lang="en-US" sz="1400" dirty="0" smtClean="0"/>
                        <a:t>Britain's Defense Ministry dismissed report as “not true”. No validation</a:t>
                      </a:r>
                      <a:r>
                        <a:rPr lang="en-US" sz="1400" baseline="0" dirty="0" smtClean="0"/>
                        <a:t> of original claims.</a:t>
                      </a:r>
                      <a:endParaRPr lang="en-US" sz="1300" dirty="0"/>
                    </a:p>
                  </a:txBody>
                  <a:tcPr/>
                </a:tc>
                <a:tc>
                  <a:txBody>
                    <a:bodyPr/>
                    <a:lstStyle/>
                    <a:p>
                      <a:pPr algn="ctr"/>
                      <a:r>
                        <a:rPr lang="en-US" sz="2000" b="1" dirty="0" smtClean="0">
                          <a:solidFill>
                            <a:srgbClr val="FF0000"/>
                          </a:solidFill>
                        </a:rPr>
                        <a:t>False</a:t>
                      </a:r>
                      <a:endParaRPr lang="en-US" sz="2000" b="1" dirty="0">
                        <a:solidFill>
                          <a:srgbClr val="FF0000"/>
                        </a:solidFill>
                      </a:endParaRPr>
                    </a:p>
                  </a:txBody>
                  <a:tcPr anchor="ctr"/>
                </a:tc>
              </a:tr>
              <a:tr h="553092">
                <a:tc>
                  <a:txBody>
                    <a:bodyPr/>
                    <a:lstStyle/>
                    <a:p>
                      <a:r>
                        <a:rPr lang="en-US" sz="1300" baseline="0" dirty="0" smtClean="0"/>
                        <a:t>2002 – </a:t>
                      </a:r>
                      <a:r>
                        <a:rPr lang="en-US" sz="1300" baseline="0" dirty="0" err="1" smtClean="0"/>
                        <a:t>Falun</a:t>
                      </a:r>
                      <a:r>
                        <a:rPr lang="en-US" sz="1300" baseline="0" dirty="0" smtClean="0"/>
                        <a:t> Gong hackers hack Chinese TV satellite (</a:t>
                      </a:r>
                      <a:r>
                        <a:rPr lang="en-US" sz="1300" baseline="0" dirty="0" err="1" smtClean="0"/>
                        <a:t>AsiaSat</a:t>
                      </a:r>
                      <a:r>
                        <a:rPr lang="en-US" sz="1300" baseline="0" dirty="0" smtClean="0"/>
                        <a:t>), inject their own material seen by millions.</a:t>
                      </a:r>
                      <a:endParaRPr lang="en-US" sz="1300" dirty="0"/>
                    </a:p>
                  </a:txBody>
                  <a:tcPr/>
                </a:tc>
                <a:tc>
                  <a:txBody>
                    <a:bodyPr/>
                    <a:lstStyle/>
                    <a:p>
                      <a:r>
                        <a:rPr lang="en-US" sz="1400" dirty="0" smtClean="0"/>
                        <a:t>Chinese government blamed pirated broadcast for "TV hijacking“, demanded authorities track culprits. </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2006 – Hezbollah TV satellite feed hacked, Al-</a:t>
                      </a:r>
                      <a:r>
                        <a:rPr lang="en-US" sz="1300" dirty="0" err="1" smtClean="0"/>
                        <a:t>Manar</a:t>
                      </a:r>
                      <a:r>
                        <a:rPr lang="en-US" sz="1300" dirty="0" smtClean="0"/>
                        <a:t> station plays 90 second propaganda</a:t>
                      </a:r>
                      <a:r>
                        <a:rPr lang="en-US" sz="1300" baseline="0" dirty="0" smtClean="0"/>
                        <a:t> clip.</a:t>
                      </a:r>
                      <a:endParaRPr lang="en-US" sz="1300" dirty="0"/>
                    </a:p>
                  </a:txBody>
                  <a:tcPr>
                    <a:solidFill>
                      <a:schemeClr val="accent6">
                        <a:lumMod val="60000"/>
                        <a:lumOff val="40000"/>
                      </a:schemeClr>
                    </a:solidFill>
                  </a:tcPr>
                </a:tc>
                <a:tc>
                  <a:txBody>
                    <a:bodyPr/>
                    <a:lstStyle/>
                    <a:p>
                      <a:r>
                        <a:rPr lang="en-US" sz="1300" dirty="0" smtClean="0"/>
                        <a:t>Israeli military</a:t>
                      </a:r>
                      <a:r>
                        <a:rPr lang="en-US" sz="1300" baseline="0" dirty="0" smtClean="0"/>
                        <a:t> hacked feed as part of “</a:t>
                      </a:r>
                      <a:r>
                        <a:rPr lang="en-US" sz="1400" dirty="0" smtClean="0"/>
                        <a:t>propaganda war against the Iranian-backed terror militia”.</a:t>
                      </a:r>
                      <a:endParaRPr lang="en-US" sz="1300" dirty="0"/>
                    </a:p>
                  </a:txBody>
                  <a:tcPr>
                    <a:solidFill>
                      <a:schemeClr val="accent6">
                        <a:lumMod val="60000"/>
                        <a:lumOff val="40000"/>
                      </a:schemeClr>
                    </a:solidFill>
                  </a:tcPr>
                </a:tc>
                <a:tc>
                  <a:txBody>
                    <a:bodyPr/>
                    <a:lstStyle/>
                    <a:p>
                      <a:pPr algn="ctr"/>
                      <a:r>
                        <a:rPr lang="en-US" sz="2000" b="1" dirty="0" smtClean="0">
                          <a:solidFill>
                            <a:srgbClr val="008000"/>
                          </a:solidFill>
                        </a:rPr>
                        <a:t>True</a:t>
                      </a:r>
                      <a:endParaRPr lang="en-US" sz="2000" b="1" dirty="0">
                        <a:solidFill>
                          <a:srgbClr val="008000"/>
                        </a:solidFill>
                      </a:endParaRPr>
                    </a:p>
                  </a:txBody>
                  <a:tcPr anchor="ctr">
                    <a:solidFill>
                      <a:schemeClr val="accent6">
                        <a:lumMod val="60000"/>
                        <a:lumOff val="40000"/>
                      </a:schemeClr>
                    </a:solidFill>
                  </a:tcPr>
                </a:tc>
              </a:tr>
              <a:tr h="520557">
                <a:tc>
                  <a:txBody>
                    <a:bodyPr/>
                    <a:lstStyle/>
                    <a:p>
                      <a:r>
                        <a:rPr lang="en-US" sz="1300" dirty="0" smtClean="0"/>
                        <a:t>2007 – U.S. Landsat-7 experienced 12 or more minutes of interference</a:t>
                      </a:r>
                      <a:r>
                        <a:rPr lang="en-US" sz="1300" baseline="0" dirty="0" smtClean="0"/>
                        <a:t> due to attack.</a:t>
                      </a:r>
                      <a:endParaRPr lang="en-US" sz="1300" dirty="0"/>
                    </a:p>
                  </a:txBody>
                  <a:tcPr/>
                </a:tc>
                <a:tc>
                  <a:txBody>
                    <a:bodyPr/>
                    <a:lstStyle/>
                    <a:p>
                      <a:r>
                        <a:rPr lang="en-US" sz="1300" dirty="0" smtClean="0"/>
                        <a:t>“This interference was only discovered following </a:t>
                      </a:r>
                    </a:p>
                    <a:p>
                      <a:r>
                        <a:rPr lang="en-US" sz="1300" dirty="0" smtClean="0"/>
                        <a:t>a similar event in July 2008.”</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Pakistan’s </a:t>
                      </a:r>
                      <a:r>
                        <a:rPr lang="en-US" sz="1300" dirty="0" err="1" smtClean="0"/>
                        <a:t>Aaj</a:t>
                      </a:r>
                      <a:r>
                        <a:rPr lang="en-US" sz="1300" dirty="0" smtClean="0"/>
                        <a:t> TV satellite</a:t>
                      </a:r>
                      <a:r>
                        <a:rPr lang="en-US" sz="1300" baseline="0" dirty="0" smtClean="0"/>
                        <a:t> signal subverted by </a:t>
                      </a:r>
                      <a:r>
                        <a:rPr lang="en-US" sz="1300" dirty="0" smtClean="0"/>
                        <a:t>President </a:t>
                      </a:r>
                      <a:r>
                        <a:rPr lang="en-US" sz="1300" dirty="0" err="1" smtClean="0"/>
                        <a:t>Pervez</a:t>
                      </a:r>
                      <a:r>
                        <a:rPr lang="en-US" sz="1300" dirty="0" smtClean="0"/>
                        <a:t> </a:t>
                      </a:r>
                      <a:r>
                        <a:rPr lang="en-US" sz="1300" dirty="0" err="1" smtClean="0"/>
                        <a:t>Musharraf's</a:t>
                      </a:r>
                      <a:r>
                        <a:rPr lang="en-US" sz="1300" dirty="0" smtClean="0"/>
                        <a:t> decree.</a:t>
                      </a:r>
                      <a:endParaRPr lang="en-US" sz="1300" dirty="0"/>
                    </a:p>
                  </a:txBody>
                  <a:tcPr/>
                </a:tc>
                <a:tc>
                  <a:txBody>
                    <a:bodyPr/>
                    <a:lstStyle/>
                    <a:p>
                      <a:r>
                        <a:rPr lang="en-US" sz="1300" dirty="0" smtClean="0"/>
                        <a:t>Result of imposition of martial law, </a:t>
                      </a:r>
                      <a:r>
                        <a:rPr lang="en-US" sz="1400" dirty="0" smtClean="0"/>
                        <a:t>satellite uplink system hacked by authorities.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Israeli satellite television suffers a “</a:t>
                      </a:r>
                      <a:r>
                        <a:rPr lang="en-US" sz="1400" dirty="0" smtClean="0"/>
                        <a:t>month of severe interference”.</a:t>
                      </a:r>
                      <a:endParaRPr lang="en-US" sz="1300" dirty="0"/>
                    </a:p>
                  </a:txBody>
                  <a:tcPr/>
                </a:tc>
                <a:tc>
                  <a:txBody>
                    <a:bodyPr/>
                    <a:lstStyle/>
                    <a:p>
                      <a:r>
                        <a:rPr lang="en-US" sz="1300" dirty="0" smtClean="0"/>
                        <a:t>Source unknown, but it’s “</a:t>
                      </a:r>
                      <a:r>
                        <a:rPr lang="en-US" sz="1400" dirty="0" smtClean="0"/>
                        <a:t>threatening the commercial viability of the country's major sat-broadcaster.”</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53092">
                <a:tc>
                  <a:txBody>
                    <a:bodyPr/>
                    <a:lstStyle/>
                    <a:p>
                      <a:r>
                        <a:rPr lang="en-US" sz="1300" dirty="0" smtClean="0"/>
                        <a:t>2007 - </a:t>
                      </a:r>
                      <a:r>
                        <a:rPr lang="en-US" sz="1400" dirty="0" smtClean="0"/>
                        <a:t>Tamil Tigers in Sri Lanka hack Intelsat over the Indian Ocean to transmit propaganda.</a:t>
                      </a:r>
                      <a:endParaRPr lang="en-US" sz="1300" dirty="0"/>
                    </a:p>
                  </a:txBody>
                  <a:tcPr>
                    <a:solidFill>
                      <a:schemeClr val="accent6">
                        <a:lumMod val="60000"/>
                        <a:lumOff val="40000"/>
                      </a:schemeClr>
                    </a:solidFill>
                  </a:tcPr>
                </a:tc>
                <a:tc>
                  <a:txBody>
                    <a:bodyPr/>
                    <a:lstStyle/>
                    <a:p>
                      <a:r>
                        <a:rPr lang="en-US" sz="1300" dirty="0" smtClean="0"/>
                        <a:t>Intelsat team “pursue technical alternatives to halt the transmissions.”</a:t>
                      </a:r>
                      <a:endParaRPr lang="en-US" sz="1300" dirty="0"/>
                    </a:p>
                  </a:txBody>
                  <a:tcPr>
                    <a:solidFill>
                      <a:schemeClr val="accent6">
                        <a:lumMod val="60000"/>
                        <a:lumOff val="40000"/>
                      </a:schemeClr>
                    </a:solidFill>
                  </a:tcPr>
                </a:tc>
                <a:tc>
                  <a:txBody>
                    <a:bodyPr/>
                    <a:lstStyle/>
                    <a:p>
                      <a:pPr algn="ctr"/>
                      <a:r>
                        <a:rPr lang="en-US" sz="2000" b="1" dirty="0" smtClean="0">
                          <a:solidFill>
                            <a:srgbClr val="008000"/>
                          </a:solidFill>
                        </a:rPr>
                        <a:t>True</a:t>
                      </a:r>
                      <a:endParaRPr lang="en-US" sz="2000" b="1" dirty="0">
                        <a:solidFill>
                          <a:srgbClr val="008000"/>
                        </a:solidFill>
                      </a:endParaRPr>
                    </a:p>
                  </a:txBody>
                  <a:tcPr anchor="ctr">
                    <a:solidFill>
                      <a:schemeClr val="accent6">
                        <a:lumMod val="60000"/>
                        <a:lumOff val="40000"/>
                      </a:schemeClr>
                    </a:solidFill>
                  </a:tcPr>
                </a:tc>
              </a:tr>
              <a:tr h="520557">
                <a:tc>
                  <a:txBody>
                    <a:bodyPr/>
                    <a:lstStyle/>
                    <a:p>
                      <a:r>
                        <a:rPr lang="en-US" sz="1300" dirty="0" smtClean="0"/>
                        <a:t>2008 – U.S.</a:t>
                      </a:r>
                      <a:r>
                        <a:rPr lang="en-US" sz="1300" baseline="0" dirty="0" smtClean="0"/>
                        <a:t> Terra EOS AM-1 experienced 2 or more  minutes of interference due to attack.</a:t>
                      </a:r>
                      <a:endParaRPr lang="en-US" sz="1300" dirty="0"/>
                    </a:p>
                  </a:txBody>
                  <a:tcPr/>
                </a:tc>
                <a:tc>
                  <a:txBody>
                    <a:bodyPr/>
                    <a:lstStyle/>
                    <a:p>
                      <a:r>
                        <a:rPr lang="en-US" sz="1300" dirty="0" smtClean="0"/>
                        <a:t>“The responsible party achieved all steps required to command the satellite but did not issue commands.”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20557">
                <a:tc>
                  <a:txBody>
                    <a:bodyPr/>
                    <a:lstStyle/>
                    <a:p>
                      <a:r>
                        <a:rPr lang="en-US" sz="1300" dirty="0" smtClean="0"/>
                        <a:t>2008 – U.S. </a:t>
                      </a:r>
                      <a:r>
                        <a:rPr lang="en-US" sz="1300" smtClean="0"/>
                        <a:t>Landsat-7 </a:t>
                      </a:r>
                      <a:r>
                        <a:rPr lang="en-US" sz="1300" dirty="0" smtClean="0"/>
                        <a:t>experienced 12 or more minutes of interference</a:t>
                      </a:r>
                      <a:r>
                        <a:rPr lang="en-US" sz="1300" baseline="0" dirty="0" smtClean="0"/>
                        <a:t> due to attack (again).</a:t>
                      </a:r>
                      <a:endParaRPr lang="en-US" sz="1300" dirty="0"/>
                    </a:p>
                  </a:txBody>
                  <a:tcPr/>
                </a:tc>
                <a:tc>
                  <a:txBody>
                    <a:bodyPr/>
                    <a:lstStyle/>
                    <a:p>
                      <a:r>
                        <a:rPr lang="en-US" sz="1300" dirty="0" smtClean="0"/>
                        <a:t>“The responsible party did not achieve all steps required to command the satellite.”</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r h="520557">
                <a:tc>
                  <a:txBody>
                    <a:bodyPr/>
                    <a:lstStyle/>
                    <a:p>
                      <a:r>
                        <a:rPr lang="en-US" sz="1300" dirty="0" smtClean="0"/>
                        <a:t>2008 - U.S.</a:t>
                      </a:r>
                      <a:r>
                        <a:rPr lang="en-US" sz="1300" baseline="0" dirty="0" smtClean="0"/>
                        <a:t> Terra EOS AM-1 experienced 9 or more  minutes of interference due to attack.</a:t>
                      </a:r>
                      <a:endParaRPr lang="en-US" sz="1300" dirty="0"/>
                    </a:p>
                  </a:txBody>
                  <a:tcPr/>
                </a:tc>
                <a:tc>
                  <a:txBody>
                    <a:bodyPr/>
                    <a:lstStyle/>
                    <a:p>
                      <a:r>
                        <a:rPr lang="en-US" sz="1300" dirty="0" smtClean="0"/>
                        <a:t>“The responsible party achieved all steps required to command the satellite but did not issue commands.”</a:t>
                      </a:r>
                      <a:endParaRPr lang="en-US" sz="1300" dirty="0"/>
                    </a:p>
                  </a:txBody>
                  <a:tcPr/>
                </a:tc>
                <a:tc>
                  <a:txBody>
                    <a:bodyPr/>
                    <a:lstStyle/>
                    <a:p>
                      <a:pPr algn="ctr"/>
                      <a:r>
                        <a:rPr lang="en-US" sz="2000" b="1" dirty="0" smtClean="0">
                          <a:solidFill>
                            <a:srgbClr val="008000"/>
                          </a:solidFill>
                        </a:rPr>
                        <a:t>True</a:t>
                      </a:r>
                      <a:endParaRPr lang="en-US" sz="2000" b="1" dirty="0">
                        <a:solidFill>
                          <a:srgbClr val="008000"/>
                        </a:solidFill>
                      </a:endParaRP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Threat Comparison</a:t>
            </a:r>
            <a:endParaRPr lang="en-US" dirty="0"/>
          </a:p>
        </p:txBody>
      </p:sp>
      <p:pic>
        <p:nvPicPr>
          <p:cNvPr id="4" name="Picture 3" descr="lazlo-innocent.jpg"/>
          <p:cNvPicPr>
            <a:picLocks noChangeAspect="1"/>
          </p:cNvPicPr>
          <p:nvPr/>
        </p:nvPicPr>
        <p:blipFill>
          <a:blip r:embed="rId3" cstate="print"/>
          <a:stretch>
            <a:fillRect/>
          </a:stretch>
        </p:blipFill>
        <p:spPr>
          <a:xfrm>
            <a:off x="5543805" y="3892550"/>
            <a:ext cx="3600195" cy="2965450"/>
          </a:xfrm>
          <a:prstGeom prst="rect">
            <a:avLst/>
          </a:prstGeom>
        </p:spPr>
      </p:pic>
      <p:sp>
        <p:nvSpPr>
          <p:cNvPr id="3" name="Content Placeholder 2"/>
          <p:cNvSpPr>
            <a:spLocks noGrp="1"/>
          </p:cNvSpPr>
          <p:nvPr>
            <p:ph idx="1"/>
          </p:nvPr>
        </p:nvSpPr>
        <p:spPr>
          <a:xfrm>
            <a:off x="152400" y="1143000"/>
            <a:ext cx="8229600" cy="5486400"/>
          </a:xfrm>
        </p:spPr>
        <p:txBody>
          <a:bodyPr>
            <a:normAutofit lnSpcReduction="10000"/>
          </a:bodyPr>
          <a:lstStyle/>
          <a:p>
            <a:r>
              <a:rPr lang="en-US" dirty="0" smtClean="0"/>
              <a:t>If the Cyberwar threat is partially (largely?) based on “outages”, why are we ignoring a more vicious, legitimate, and historical threat?</a:t>
            </a:r>
          </a:p>
          <a:p>
            <a:endParaRPr lang="en-US" dirty="0" smtClean="0"/>
          </a:p>
          <a:p>
            <a:r>
              <a:rPr lang="en-US" dirty="0" smtClean="0"/>
              <a:t>Cyberwar has done what so far? Nothing?</a:t>
            </a:r>
          </a:p>
          <a:p>
            <a:r>
              <a:rPr lang="en-US" dirty="0" smtClean="0"/>
              <a:t>Outages due to faulty equipment…</a:t>
            </a:r>
          </a:p>
          <a:p>
            <a:r>
              <a:rPr lang="en-US" dirty="0" smtClean="0"/>
              <a:t>Outages due to digging…</a:t>
            </a:r>
          </a:p>
          <a:p>
            <a:r>
              <a:rPr lang="en-US" dirty="0" smtClean="0"/>
              <a:t>Outages due to squirrels…</a:t>
            </a:r>
          </a:p>
          <a:p>
            <a:endParaRPr lang="en-US" dirty="0" smtClean="0"/>
          </a:p>
          <a:p>
            <a:r>
              <a:rPr lang="en-US" dirty="0" smtClean="0"/>
              <a:t>Wait, squirrels?!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Jericho’s “Squirrel &gt; Cyberwar Theory”</a:t>
            </a:r>
            <a:endParaRPr lang="en-US" dirty="0"/>
          </a:p>
        </p:txBody>
      </p:sp>
      <p:pic>
        <p:nvPicPr>
          <p:cNvPr id="4" name="Picture 3" descr="brucon-squirrel_on_wire.jpg"/>
          <p:cNvPicPr>
            <a:picLocks noChangeAspect="1"/>
          </p:cNvPicPr>
          <p:nvPr/>
        </p:nvPicPr>
        <p:blipFill>
          <a:blip r:embed="rId3" cstate="print"/>
          <a:stretch>
            <a:fillRect/>
          </a:stretch>
        </p:blipFill>
        <p:spPr>
          <a:xfrm>
            <a:off x="304801" y="990600"/>
            <a:ext cx="6858000" cy="4569142"/>
          </a:xfrm>
          <a:prstGeom prst="rect">
            <a:avLst/>
          </a:prstGeom>
        </p:spPr>
      </p:pic>
      <p:sp>
        <p:nvSpPr>
          <p:cNvPr id="5" name="TextBox 4"/>
          <p:cNvSpPr txBox="1"/>
          <p:nvPr/>
        </p:nvSpPr>
        <p:spPr>
          <a:xfrm>
            <a:off x="304800" y="5715000"/>
            <a:ext cx="2257413" cy="338554"/>
          </a:xfrm>
          <a:prstGeom prst="rect">
            <a:avLst/>
          </a:prstGeom>
          <a:noFill/>
        </p:spPr>
        <p:txBody>
          <a:bodyPr wrap="none" rtlCol="0">
            <a:spAutoFit/>
          </a:bodyPr>
          <a:lstStyle/>
          <a:p>
            <a:r>
              <a:rPr lang="en-US" sz="1600" dirty="0" smtClean="0"/>
              <a:t>Picture by Chris </a:t>
            </a:r>
            <a:r>
              <a:rPr lang="en-US" sz="1600" dirty="0" err="1" smtClean="0"/>
              <a:t>LaFronte</a:t>
            </a:r>
            <a:endParaRPr lang="en-US" sz="1600" dirty="0"/>
          </a:p>
        </p:txBody>
      </p:sp>
      <p:pic>
        <p:nvPicPr>
          <p:cNvPr id="6" name="Picture 5" descr="cble.jpg"/>
          <p:cNvPicPr>
            <a:picLocks noChangeAspect="1"/>
          </p:cNvPicPr>
          <p:nvPr/>
        </p:nvPicPr>
        <p:blipFill>
          <a:blip r:embed="rId4" cstate="print"/>
          <a:stretch>
            <a:fillRect/>
          </a:stretch>
        </p:blipFill>
        <p:spPr>
          <a:xfrm>
            <a:off x="6019800" y="4083709"/>
            <a:ext cx="3124200" cy="27742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5638800" cy="1143000"/>
          </a:xfrm>
        </p:spPr>
        <p:txBody>
          <a:bodyPr>
            <a:normAutofit/>
          </a:bodyPr>
          <a:lstStyle/>
          <a:p>
            <a:r>
              <a:rPr lang="en-US" sz="3200" dirty="0" smtClean="0"/>
              <a:t>Threat Comparison – A Game</a:t>
            </a:r>
            <a:br>
              <a:rPr lang="en-US" sz="3200" dirty="0" smtClean="0"/>
            </a:br>
            <a:r>
              <a:rPr lang="en-US" sz="3200" dirty="0" smtClean="0"/>
              <a:t>Squirrel or Cyber-Weapon?</a:t>
            </a:r>
            <a:endParaRPr lang="en-US" sz="3200" dirty="0"/>
          </a:p>
        </p:txBody>
      </p:sp>
      <p:sp>
        <p:nvSpPr>
          <p:cNvPr id="3" name="Content Placeholder 2"/>
          <p:cNvSpPr>
            <a:spLocks noGrp="1"/>
          </p:cNvSpPr>
          <p:nvPr>
            <p:ph idx="1"/>
          </p:nvPr>
        </p:nvSpPr>
        <p:spPr>
          <a:xfrm>
            <a:off x="228600" y="1600200"/>
            <a:ext cx="8610600" cy="4876800"/>
          </a:xfrm>
        </p:spPr>
        <p:txBody>
          <a:bodyPr>
            <a:normAutofit fontScale="92500" lnSpcReduction="20000"/>
          </a:bodyPr>
          <a:lstStyle/>
          <a:p>
            <a:r>
              <a:rPr lang="en-US" dirty="0" smtClean="0"/>
              <a:t>Caused an estimated US$2mil to Georgia Power in 2006, costs PECO US$1mil in preventative security measures to stop attacks yearly</a:t>
            </a:r>
          </a:p>
          <a:p>
            <a:r>
              <a:rPr lang="en-US" dirty="0" smtClean="0"/>
              <a:t>Caused hundreds of gallons of raw sewage to be dumped into Mobile Bay, Alabama</a:t>
            </a:r>
          </a:p>
          <a:p>
            <a:r>
              <a:rPr lang="en-US" dirty="0" smtClean="0"/>
              <a:t>Detonated a Hudson County, NJ woman’s car</a:t>
            </a:r>
          </a:p>
          <a:p>
            <a:r>
              <a:rPr lang="en-US" dirty="0" smtClean="0"/>
              <a:t>Caused up to 30k Texas households to lose water. When restored, public health department issued a “boil water notice” to “ensure that harmful bacteria and other microbes are destroyed.”</a:t>
            </a:r>
          </a:p>
          <a:p>
            <a:r>
              <a:rPr lang="en-US" dirty="0" smtClean="0"/>
              <a:t>Took out half of Yahoo’s Santa Clara data center around 2010</a:t>
            </a:r>
          </a:p>
        </p:txBody>
      </p:sp>
      <p:pic>
        <p:nvPicPr>
          <p:cNvPr id="4" name="Picture 3" descr="squirrel-mascot-iconR.gif"/>
          <p:cNvPicPr>
            <a:picLocks noChangeAspect="1"/>
          </p:cNvPicPr>
          <p:nvPr/>
        </p:nvPicPr>
        <p:blipFill>
          <a:blip r:embed="rId3" cstate="print"/>
          <a:stretch>
            <a:fillRect/>
          </a:stretch>
        </p:blipFill>
        <p:spPr>
          <a:xfrm>
            <a:off x="304800" y="152400"/>
            <a:ext cx="1447800" cy="1423051"/>
          </a:xfrm>
          <a:prstGeom prst="rect">
            <a:avLst/>
          </a:prstGeom>
        </p:spPr>
      </p:pic>
      <p:pic>
        <p:nvPicPr>
          <p:cNvPr id="5" name="Picture 4" descr="hackercodecpu-shutterstock.jpg"/>
          <p:cNvPicPr>
            <a:picLocks noChangeAspect="1"/>
          </p:cNvPicPr>
          <p:nvPr/>
        </p:nvPicPr>
        <p:blipFill>
          <a:blip r:embed="rId4" cstate="print"/>
          <a:stretch>
            <a:fillRect/>
          </a:stretch>
        </p:blipFill>
        <p:spPr>
          <a:xfrm>
            <a:off x="7315200" y="228600"/>
            <a:ext cx="1464105" cy="1219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Squirrel </a:t>
            </a:r>
            <a:r>
              <a:rPr lang="en-US" dirty="0" err="1" smtClean="0"/>
              <a:t>vs</a:t>
            </a:r>
            <a:r>
              <a:rPr lang="en-US" dirty="0" smtClean="0"/>
              <a:t> US Power</a:t>
            </a:r>
            <a:endParaRPr lang="en-US" dirty="0"/>
          </a:p>
        </p:txBody>
      </p:sp>
      <p:pic>
        <p:nvPicPr>
          <p:cNvPr id="5" name="Picture 4" descr="map1a.jpg"/>
          <p:cNvPicPr>
            <a:picLocks noChangeAspect="1"/>
          </p:cNvPicPr>
          <p:nvPr/>
        </p:nvPicPr>
        <p:blipFill>
          <a:blip r:embed="rId3" cstate="print"/>
          <a:stretch>
            <a:fillRect/>
          </a:stretch>
        </p:blipFill>
        <p:spPr>
          <a:xfrm>
            <a:off x="152400" y="9144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Squirrel </a:t>
            </a:r>
            <a:r>
              <a:rPr lang="en-US" dirty="0" err="1" smtClean="0"/>
              <a:t>vs</a:t>
            </a:r>
            <a:r>
              <a:rPr lang="en-US" dirty="0" smtClean="0"/>
              <a:t> US </a:t>
            </a:r>
            <a:r>
              <a:rPr lang="en-US" dirty="0" err="1" smtClean="0"/>
              <a:t>Comms</a:t>
            </a:r>
            <a:endParaRPr lang="en-US" dirty="0"/>
          </a:p>
        </p:txBody>
      </p:sp>
      <p:pic>
        <p:nvPicPr>
          <p:cNvPr id="4" name="Picture 3" descr="map2.jpg"/>
          <p:cNvPicPr>
            <a:picLocks noChangeAspect="1"/>
          </p:cNvPicPr>
          <p:nvPr/>
        </p:nvPicPr>
        <p:blipFill>
          <a:blip r:embed="rId3" cstate="print"/>
          <a:stretch>
            <a:fillRect/>
          </a:stretch>
        </p:blipFill>
        <p:spPr>
          <a:xfrm>
            <a:off x="152400" y="9144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Squirrel </a:t>
            </a:r>
            <a:r>
              <a:rPr lang="en-US" dirty="0" err="1" smtClean="0"/>
              <a:t>vs</a:t>
            </a:r>
            <a:r>
              <a:rPr lang="en-US" dirty="0" smtClean="0"/>
              <a:t> World</a:t>
            </a:r>
            <a:br>
              <a:rPr lang="en-US" dirty="0" smtClean="0"/>
            </a:br>
            <a:r>
              <a:rPr lang="en-US" sz="2200" dirty="0" smtClean="0"/>
              <a:t>(not just a U.S. problem!)</a:t>
            </a:r>
            <a:endParaRPr lang="en-US" sz="2200" dirty="0"/>
          </a:p>
        </p:txBody>
      </p:sp>
      <p:pic>
        <p:nvPicPr>
          <p:cNvPr id="4" name="Picture 3" descr="map3.jpg"/>
          <p:cNvPicPr>
            <a:picLocks noChangeAspect="1"/>
          </p:cNvPicPr>
          <p:nvPr/>
        </p:nvPicPr>
        <p:blipFill>
          <a:blip r:embed="rId3" cstate="print"/>
          <a:stretch>
            <a:fillRect/>
          </a:stretch>
        </p:blipFill>
        <p:spPr>
          <a:xfrm>
            <a:off x="152400" y="1143000"/>
            <a:ext cx="8839200"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Jericho’s Squirrel Cyber-Weapon</a:t>
            </a:r>
            <a:endParaRPr lang="en-US" dirty="0"/>
          </a:p>
        </p:txBody>
      </p:sp>
      <p:pic>
        <p:nvPicPr>
          <p:cNvPr id="4" name="Picture 3" descr="spy.jpg"/>
          <p:cNvPicPr>
            <a:picLocks noChangeAspect="1"/>
          </p:cNvPicPr>
          <p:nvPr/>
        </p:nvPicPr>
        <p:blipFill>
          <a:blip r:embed="rId3" cstate="print"/>
          <a:stretch>
            <a:fillRect/>
          </a:stretch>
        </p:blipFill>
        <p:spPr>
          <a:xfrm>
            <a:off x="2286000" y="1447800"/>
            <a:ext cx="6858000" cy="5190067"/>
          </a:xfrm>
          <a:prstGeom prst="rect">
            <a:avLst/>
          </a:prstGeom>
        </p:spPr>
      </p:pic>
      <p:sp>
        <p:nvSpPr>
          <p:cNvPr id="7" name="TextBox 6"/>
          <p:cNvSpPr txBox="1"/>
          <p:nvPr/>
        </p:nvSpPr>
        <p:spPr>
          <a:xfrm>
            <a:off x="304800" y="3886200"/>
            <a:ext cx="3733800" cy="2246769"/>
          </a:xfrm>
          <a:prstGeom prst="rect">
            <a:avLst/>
          </a:prstGeom>
          <a:noFill/>
        </p:spPr>
        <p:txBody>
          <a:bodyPr wrap="square" rtlCol="0">
            <a:spAutoFit/>
          </a:bodyPr>
          <a:lstStyle/>
          <a:p>
            <a:r>
              <a:rPr lang="en-US" sz="2800" dirty="0" smtClean="0"/>
              <a:t>Needed:</a:t>
            </a:r>
          </a:p>
          <a:p>
            <a:pPr>
              <a:buFont typeface="Arial" pitchFamily="34" charset="0"/>
              <a:buChar char="•"/>
            </a:pPr>
            <a:r>
              <a:rPr lang="en-US" sz="2800" dirty="0" smtClean="0"/>
              <a:t> </a:t>
            </a:r>
            <a:r>
              <a:rPr lang="en-US" sz="2800" dirty="0" err="1" smtClean="0"/>
              <a:t>Sekret</a:t>
            </a:r>
            <a:r>
              <a:rPr lang="en-US" sz="2800" dirty="0" smtClean="0"/>
              <a:t> Squirrel Agent</a:t>
            </a:r>
          </a:p>
          <a:p>
            <a:pPr>
              <a:buFont typeface="Arial" pitchFamily="34" charset="0"/>
              <a:buChar char="•"/>
            </a:pPr>
            <a:r>
              <a:rPr lang="en-US" sz="2800" dirty="0" smtClean="0"/>
              <a:t> Ladder</a:t>
            </a:r>
          </a:p>
          <a:p>
            <a:pPr>
              <a:buFont typeface="Arial" pitchFamily="34" charset="0"/>
              <a:buChar char="•"/>
            </a:pPr>
            <a:r>
              <a:rPr lang="en-US" sz="2800" dirty="0" smtClean="0"/>
              <a:t> Jar of Peanut Butter</a:t>
            </a:r>
          </a:p>
          <a:p>
            <a:pPr>
              <a:buFont typeface="Arial" pitchFamily="34" charset="0"/>
              <a:buChar char="•"/>
            </a:pPr>
            <a:r>
              <a:rPr lang="en-US" sz="2800" dirty="0" smtClean="0"/>
              <a:t> 24 Hours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zlobomb2.jpg"/>
          <p:cNvPicPr>
            <a:picLocks noChangeAspect="1"/>
          </p:cNvPicPr>
          <p:nvPr/>
        </p:nvPicPr>
        <p:blipFill>
          <a:blip r:embed="rId2" cstate="print"/>
          <a:stretch>
            <a:fillRect/>
          </a:stretch>
        </p:blipFill>
        <p:spPr>
          <a:xfrm>
            <a:off x="189129" y="609601"/>
            <a:ext cx="8765742" cy="6248400"/>
          </a:xfrm>
          <a:prstGeom prst="rect">
            <a:avLst/>
          </a:prstGeom>
        </p:spPr>
      </p:pic>
      <p:sp>
        <p:nvSpPr>
          <p:cNvPr id="2" name="Title 1"/>
          <p:cNvSpPr>
            <a:spLocks noGrp="1"/>
          </p:cNvSpPr>
          <p:nvPr>
            <p:ph type="title"/>
          </p:nvPr>
        </p:nvSpPr>
        <p:spPr>
          <a:xfrm>
            <a:off x="457200" y="0"/>
            <a:ext cx="8229600" cy="838200"/>
          </a:xfrm>
        </p:spPr>
        <p:txBody>
          <a:bodyPr/>
          <a:lstStyle/>
          <a:p>
            <a:r>
              <a:rPr lang="en-US" dirty="0" smtClean="0"/>
              <a:t>This of course will lead to…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8000" i="1" dirty="0" smtClean="0"/>
              <a:t>Thought</a:t>
            </a:r>
          </a:p>
          <a:p>
            <a:pPr marL="0" indent="0" algn="ctr">
              <a:buNone/>
            </a:pPr>
            <a:r>
              <a:rPr lang="en-US" sz="8000" i="1" dirty="0" smtClean="0"/>
              <a:t>Terminating</a:t>
            </a:r>
          </a:p>
          <a:p>
            <a:pPr marL="0" indent="0" algn="ctr">
              <a:buNone/>
            </a:pPr>
            <a:r>
              <a:rPr lang="en-US" sz="8000" i="1" dirty="0" smtClean="0"/>
              <a:t>Cliché</a:t>
            </a:r>
            <a:endParaRPr lang="en-US" sz="8000" i="1" dirty="0"/>
          </a:p>
        </p:txBody>
      </p:sp>
      <p:sp>
        <p:nvSpPr>
          <p:cNvPr id="7" name="Title 1"/>
          <p:cNvSpPr>
            <a:spLocks noGrp="1"/>
          </p:cNvSpPr>
          <p:nvPr>
            <p:ph type="title"/>
          </p:nvPr>
        </p:nvSpPr>
        <p:spPr>
          <a:xfrm>
            <a:off x="1524000" y="0"/>
            <a:ext cx="6248400" cy="838200"/>
          </a:xfrm>
        </p:spPr>
        <p:txBody>
          <a:bodyPr/>
          <a:lstStyle/>
          <a:p>
            <a:r>
              <a:rPr lang="en-US" dirty="0" err="1" smtClean="0"/>
              <a:t>Cyberwar</a:t>
            </a:r>
            <a:endParaRPr lang="en-US" dirty="0"/>
          </a:p>
        </p:txBody>
      </p:sp>
    </p:spTree>
    <p:extLst>
      <p:ext uri="{BB962C8B-B14F-4D97-AF65-F5344CB8AC3E}">
        <p14:creationId xmlns:p14="http://schemas.microsoft.com/office/powerpoint/2010/main" val="38585249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2) What Most </a:t>
            </a:r>
            <a:r>
              <a:rPr lang="en-US" dirty="0"/>
              <a:t>A</a:t>
            </a:r>
            <a:r>
              <a:rPr lang="en-US" dirty="0" smtClean="0"/>
              <a:t>gree </a:t>
            </a:r>
            <a:r>
              <a:rPr lang="en-US" dirty="0"/>
              <a:t>O</a:t>
            </a:r>
            <a:r>
              <a:rPr lang="en-US" dirty="0" smtClean="0"/>
              <a:t>n </a:t>
            </a:r>
            <a:endParaRPr lang="en-US" dirty="0"/>
          </a:p>
        </p:txBody>
      </p:sp>
    </p:spTree>
    <p:extLst>
      <p:ext uri="{BB962C8B-B14F-4D97-AF65-F5344CB8AC3E}">
        <p14:creationId xmlns:p14="http://schemas.microsoft.com/office/powerpoint/2010/main" val="2790801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Defining War</a:t>
            </a:r>
            <a:endParaRPr lang="en-US" dirty="0"/>
          </a:p>
        </p:txBody>
      </p:sp>
      <p:sp>
        <p:nvSpPr>
          <p:cNvPr id="3" name="Content Placeholder 2"/>
          <p:cNvSpPr>
            <a:spLocks noGrp="1"/>
          </p:cNvSpPr>
          <p:nvPr>
            <p:ph idx="1"/>
          </p:nvPr>
        </p:nvSpPr>
        <p:spPr>
          <a:xfrm>
            <a:off x="228600" y="990600"/>
            <a:ext cx="8686800" cy="5715000"/>
          </a:xfrm>
        </p:spPr>
        <p:txBody>
          <a:bodyPr>
            <a:normAutofit/>
          </a:bodyPr>
          <a:lstStyle/>
          <a:p>
            <a:r>
              <a:rPr lang="en-US" dirty="0" smtClean="0"/>
              <a:t>Wikipedia: War is an organized, </a:t>
            </a:r>
            <a:r>
              <a:rPr lang="en-US" u="sng" dirty="0" smtClean="0"/>
              <a:t>armed</a:t>
            </a:r>
            <a:r>
              <a:rPr lang="en-US" dirty="0" smtClean="0"/>
              <a:t>, and often a prolonged conflict that is carried on between states, nations, or other parties typified by extreme aggression, social disruption, and usually high mortality.</a:t>
            </a:r>
          </a:p>
          <a:p>
            <a:r>
              <a:rPr lang="en-US" dirty="0" smtClean="0"/>
              <a:t>Merriam-</a:t>
            </a:r>
            <a:r>
              <a:rPr lang="en-US" dirty="0" err="1" smtClean="0"/>
              <a:t>webster</a:t>
            </a:r>
            <a:r>
              <a:rPr lang="en-US" dirty="0" smtClean="0"/>
              <a:t>: (1) a state of usually open and declared </a:t>
            </a:r>
            <a:r>
              <a:rPr lang="en-US" u="sng" dirty="0" smtClean="0"/>
              <a:t>armed</a:t>
            </a:r>
            <a:r>
              <a:rPr lang="en-US" dirty="0" smtClean="0"/>
              <a:t> hostile conflict between states or nations (2) : a period of such armed conflict</a:t>
            </a:r>
          </a:p>
          <a:p>
            <a:r>
              <a:rPr lang="en-US" dirty="0" smtClean="0"/>
              <a:t>Oxford: a state of </a:t>
            </a:r>
            <a:r>
              <a:rPr lang="en-US" u="sng" dirty="0" smtClean="0"/>
              <a:t>armed</a:t>
            </a:r>
            <a:r>
              <a:rPr lang="en-US" dirty="0" smtClean="0"/>
              <a:t> conflict between different nations or states or different groups within a nation or state</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War is Complex - Generations</a:t>
            </a:r>
            <a:endParaRPr lang="en-US" dirty="0"/>
          </a:p>
        </p:txBody>
      </p:sp>
      <p:sp>
        <p:nvSpPr>
          <p:cNvPr id="3" name="Content Placeholder 2"/>
          <p:cNvSpPr>
            <a:spLocks noGrp="1"/>
          </p:cNvSpPr>
          <p:nvPr>
            <p:ph idx="1"/>
          </p:nvPr>
        </p:nvSpPr>
        <p:spPr>
          <a:xfrm>
            <a:off x="228600" y="1066800"/>
            <a:ext cx="8610600" cy="5638800"/>
          </a:xfrm>
        </p:spPr>
        <p:txBody>
          <a:bodyPr>
            <a:normAutofit fontScale="92500" lnSpcReduction="10000"/>
          </a:bodyPr>
          <a:lstStyle/>
          <a:p>
            <a:r>
              <a:rPr lang="en-US" sz="2300" dirty="0" smtClean="0"/>
              <a:t>First generation warfare is a term created by the U.S. military in 1989, referring to the earliest stages of organized, state-controlled armed forces waging war in the modern era.</a:t>
            </a:r>
          </a:p>
          <a:p>
            <a:r>
              <a:rPr lang="en-US" sz="2400" dirty="0" smtClean="0"/>
              <a:t>Second generation warfare is a term created by the U.S. military in 1989, referring to the tactics of warfare used after the invention of the rifled musket and breech-loading weapons and continuing through the development of the machine gun and indirect fire.</a:t>
            </a:r>
          </a:p>
          <a:p>
            <a:r>
              <a:rPr lang="en-US" sz="2800" dirty="0" smtClean="0"/>
              <a:t>Third generation warfare is a term created by the U.S. military in 1989, referring to the tactics of warfare used after the </a:t>
            </a:r>
            <a:r>
              <a:rPr lang="en-US" sz="2800" dirty="0" err="1" smtClean="0"/>
              <a:t>Wehrmacht's</a:t>
            </a:r>
            <a:r>
              <a:rPr lang="en-US" sz="2800" dirty="0" smtClean="0"/>
              <a:t> development of the blitzkrieg.</a:t>
            </a:r>
          </a:p>
          <a:p>
            <a:r>
              <a:rPr lang="en-US" sz="3000" dirty="0" smtClean="0"/>
              <a:t>Fourth generation warfare (4GW) is </a:t>
            </a:r>
            <a:r>
              <a:rPr lang="en-US" sz="3000" u="sng" dirty="0" smtClean="0"/>
              <a:t>conflict characterized by a blurring of the lines between war and politics, soldier and civilian.</a:t>
            </a:r>
            <a:r>
              <a:rPr lang="en-US" sz="3000" dirty="0" smtClean="0"/>
              <a:t> </a:t>
            </a:r>
            <a:r>
              <a:rPr lang="en-US" dirty="0" smtClean="0"/>
              <a:t>The term was first used in 1989 by a team of United States analysts, to describe warfare's </a:t>
            </a:r>
            <a:r>
              <a:rPr lang="en-US" u="sng" dirty="0" smtClean="0"/>
              <a:t>return to a decentralized form</a:t>
            </a:r>
            <a:r>
              <a:rPr lang="en-US" dirty="0" smtClean="0"/>
              <a: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r>
              <a:rPr lang="en-US" dirty="0" smtClean="0"/>
              <a:t>Aspects of </a:t>
            </a:r>
            <a:r>
              <a:rPr lang="en-US" dirty="0" err="1" smtClean="0"/>
              <a:t>Cyberwar</a:t>
            </a:r>
            <a:endParaRPr lang="en-US" dirty="0"/>
          </a:p>
        </p:txBody>
      </p:sp>
      <p:sp>
        <p:nvSpPr>
          <p:cNvPr id="3" name="Content Placeholder 2"/>
          <p:cNvSpPr>
            <a:spLocks noGrp="1"/>
          </p:cNvSpPr>
          <p:nvPr>
            <p:ph idx="1"/>
          </p:nvPr>
        </p:nvSpPr>
        <p:spPr>
          <a:xfrm>
            <a:off x="228600" y="990600"/>
            <a:ext cx="8686800" cy="5715000"/>
          </a:xfrm>
        </p:spPr>
        <p:txBody>
          <a:bodyPr>
            <a:normAutofit fontScale="92500"/>
          </a:bodyPr>
          <a:lstStyle/>
          <a:p>
            <a:r>
              <a:rPr lang="en-US" dirty="0" smtClean="0"/>
              <a:t>Birth of 5</a:t>
            </a:r>
            <a:r>
              <a:rPr lang="en-US" baseline="30000" dirty="0" smtClean="0"/>
              <a:t>th</a:t>
            </a:r>
            <a:r>
              <a:rPr lang="en-US" dirty="0" smtClean="0"/>
              <a:t> Domain</a:t>
            </a:r>
          </a:p>
          <a:p>
            <a:pPr lvl="1"/>
            <a:r>
              <a:rPr lang="en-US" dirty="0" smtClean="0"/>
              <a:t>RAND / </a:t>
            </a:r>
            <a:r>
              <a:rPr lang="en-US" dirty="0" err="1" smtClean="0"/>
              <a:t>Arquilla</a:t>
            </a:r>
            <a:r>
              <a:rPr lang="en-US" dirty="0" smtClean="0"/>
              <a:t> (1993): “Cyberwar refers to conducting, and preparing to conduct, military operations according to </a:t>
            </a:r>
            <a:r>
              <a:rPr lang="en-US" u="sng" dirty="0" smtClean="0"/>
              <a:t>information-related</a:t>
            </a:r>
            <a:r>
              <a:rPr lang="en-US" dirty="0" smtClean="0"/>
              <a:t> principles.”</a:t>
            </a:r>
          </a:p>
          <a:p>
            <a:r>
              <a:rPr lang="en-US" dirty="0" smtClean="0"/>
              <a:t>Kinetic Impact:</a:t>
            </a:r>
          </a:p>
          <a:p>
            <a:pPr lvl="1"/>
            <a:r>
              <a:rPr lang="en-US" dirty="0" err="1" smtClean="0"/>
              <a:t>Shmitt</a:t>
            </a:r>
            <a:r>
              <a:rPr lang="en-US" dirty="0" smtClean="0"/>
              <a:t> (1999): “Armed attack should not be defined by whether or not kinetic energy is employed or released, but rather by the nature of the direct results caused.”</a:t>
            </a:r>
          </a:p>
          <a:p>
            <a:r>
              <a:rPr lang="en-US" dirty="0" smtClean="0"/>
              <a:t>Nation States:</a:t>
            </a:r>
          </a:p>
          <a:p>
            <a:pPr lvl="1"/>
            <a:r>
              <a:rPr lang="en-US" dirty="0" smtClean="0"/>
              <a:t>Richard Clarke (2010): “actions </a:t>
            </a:r>
            <a:r>
              <a:rPr lang="en-US" u="sng" dirty="0" smtClean="0"/>
              <a:t>by a nation-state</a:t>
            </a:r>
            <a:r>
              <a:rPr lang="en-US" dirty="0" smtClean="0"/>
              <a:t> to penetrate </a:t>
            </a:r>
            <a:r>
              <a:rPr lang="en-US" u="sng" dirty="0" smtClean="0"/>
              <a:t>another nation's</a:t>
            </a:r>
            <a:r>
              <a:rPr lang="en-US" dirty="0" smtClean="0"/>
              <a:t> computers or networks for the </a:t>
            </a:r>
            <a:r>
              <a:rPr lang="en-US" u="sng" dirty="0" smtClean="0"/>
              <a:t>purposes of causing damage or disruption</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Aspects of </a:t>
            </a:r>
            <a:r>
              <a:rPr lang="en-US" dirty="0" err="1" smtClean="0"/>
              <a:t>Cyberwar</a:t>
            </a:r>
            <a:endParaRPr lang="en-US" dirty="0"/>
          </a:p>
        </p:txBody>
      </p:sp>
      <p:sp>
        <p:nvSpPr>
          <p:cNvPr id="3" name="Content Placeholder 2"/>
          <p:cNvSpPr>
            <a:spLocks noGrp="1"/>
          </p:cNvSpPr>
          <p:nvPr>
            <p:ph idx="1"/>
          </p:nvPr>
        </p:nvSpPr>
        <p:spPr>
          <a:xfrm>
            <a:off x="228600" y="1524000"/>
            <a:ext cx="8686800" cy="4953000"/>
          </a:xfrm>
        </p:spPr>
        <p:txBody>
          <a:bodyPr>
            <a:normAutofit/>
          </a:bodyPr>
          <a:lstStyle/>
          <a:p>
            <a:r>
              <a:rPr lang="en-US" dirty="0" smtClean="0"/>
              <a:t>Extends Beyond Military Targets</a:t>
            </a:r>
          </a:p>
          <a:p>
            <a:pPr lvl="1"/>
            <a:r>
              <a:rPr lang="en-US" dirty="0" smtClean="0"/>
              <a:t>RAND / </a:t>
            </a:r>
            <a:r>
              <a:rPr lang="en-US" dirty="0" err="1" smtClean="0"/>
              <a:t>Libciki</a:t>
            </a:r>
            <a:r>
              <a:rPr lang="en-US" dirty="0" smtClean="0"/>
              <a:t> (2009): “Operational </a:t>
            </a:r>
            <a:r>
              <a:rPr lang="en-US" dirty="0" err="1" smtClean="0"/>
              <a:t>cyberwar</a:t>
            </a:r>
            <a:r>
              <a:rPr lang="en-US" dirty="0" smtClean="0"/>
              <a:t> consists of wartime </a:t>
            </a:r>
            <a:r>
              <a:rPr lang="en-US" dirty="0" err="1" smtClean="0"/>
              <a:t>cyberattacks</a:t>
            </a:r>
            <a:r>
              <a:rPr lang="en-US" dirty="0" smtClean="0"/>
              <a:t> against military targets and military-related civilian targets.” </a:t>
            </a:r>
          </a:p>
          <a:p>
            <a:r>
              <a:rPr lang="en-US" dirty="0" smtClean="0"/>
              <a:t>Espionage</a:t>
            </a:r>
          </a:p>
          <a:p>
            <a:pPr lvl="1"/>
            <a:r>
              <a:rPr lang="en-US" dirty="0" smtClean="0"/>
              <a:t>Wikipedia: “</a:t>
            </a:r>
            <a:r>
              <a:rPr lang="en-US" dirty="0" err="1" smtClean="0"/>
              <a:t>Cyberwarfare</a:t>
            </a:r>
            <a:r>
              <a:rPr lang="en-US" dirty="0" smtClean="0"/>
              <a:t> refers to </a:t>
            </a:r>
            <a:r>
              <a:rPr lang="en-US" dirty="0" smtClean="0">
                <a:solidFill>
                  <a:srgbClr val="FF0000"/>
                </a:solidFill>
              </a:rPr>
              <a:t>politically</a:t>
            </a:r>
            <a:r>
              <a:rPr lang="en-US" dirty="0" smtClean="0"/>
              <a:t> motivated hacking to conduct </a:t>
            </a:r>
            <a:r>
              <a:rPr lang="en-US" u="sng" dirty="0" smtClean="0"/>
              <a:t>sabotage</a:t>
            </a:r>
            <a:r>
              <a:rPr lang="en-US" dirty="0" smtClean="0"/>
              <a:t> and </a:t>
            </a:r>
            <a:r>
              <a:rPr lang="en-US" u="sng" dirty="0" smtClean="0"/>
              <a:t>espionage</a:t>
            </a:r>
            <a:r>
              <a:rPr lang="en-US" dirty="0" smtClean="0"/>
              <a:t>.”</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War is Complex - Domains</a:t>
            </a:r>
            <a:endParaRPr lang="en-US" dirty="0"/>
          </a:p>
        </p:txBody>
      </p:sp>
      <p:sp>
        <p:nvSpPr>
          <p:cNvPr id="3" name="Content Placeholder 2"/>
          <p:cNvSpPr>
            <a:spLocks noGrp="1"/>
          </p:cNvSpPr>
          <p:nvPr>
            <p:ph idx="1"/>
          </p:nvPr>
        </p:nvSpPr>
        <p:spPr>
          <a:xfrm>
            <a:off x="228600" y="838200"/>
            <a:ext cx="8610600" cy="5867400"/>
          </a:xfrm>
        </p:spPr>
        <p:txBody>
          <a:bodyPr>
            <a:normAutofit lnSpcReduction="10000"/>
          </a:bodyPr>
          <a:lstStyle/>
          <a:p>
            <a:r>
              <a:rPr lang="en-US" dirty="0" smtClean="0"/>
              <a:t>Land – “predominantly on the land surface of the planet”</a:t>
            </a:r>
          </a:p>
          <a:p>
            <a:r>
              <a:rPr lang="en-US" dirty="0" smtClean="0"/>
              <a:t>Sea – “combat in and on seas, oceans, or any other major bodies of water”</a:t>
            </a:r>
          </a:p>
          <a:p>
            <a:r>
              <a:rPr lang="en-US" dirty="0" smtClean="0"/>
              <a:t>Air – “use of military aircraft and other flying machines in warfare”</a:t>
            </a:r>
          </a:p>
          <a:p>
            <a:r>
              <a:rPr lang="en-US" dirty="0" smtClean="0"/>
              <a:t>Space – “includes ground-to-space warfare … as well as space-to-space warfare”</a:t>
            </a:r>
          </a:p>
          <a:p>
            <a:r>
              <a:rPr lang="en-US" dirty="0" smtClean="0"/>
              <a:t>Information – “involve collection of tactical information, assurance(s) that one's own information is valid, spreading of propaganda or disinformation to demoralize or manipulate”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3733800" cy="1295400"/>
          </a:xfrm>
        </p:spPr>
        <p:txBody>
          <a:bodyPr>
            <a:normAutofit fontScale="90000"/>
          </a:bodyPr>
          <a:lstStyle/>
          <a:p>
            <a:r>
              <a:rPr lang="en-US" dirty="0" smtClean="0"/>
              <a:t>It’s Just a Domain[?|!]</a:t>
            </a:r>
            <a:endParaRPr lang="en-US" dirty="0"/>
          </a:p>
        </p:txBody>
      </p:sp>
      <p:sp>
        <p:nvSpPr>
          <p:cNvPr id="3" name="Content Placeholder 2"/>
          <p:cNvSpPr>
            <a:spLocks noGrp="1"/>
          </p:cNvSpPr>
          <p:nvPr>
            <p:ph idx="1"/>
          </p:nvPr>
        </p:nvSpPr>
        <p:spPr>
          <a:xfrm>
            <a:off x="152400" y="2590800"/>
            <a:ext cx="8839200" cy="4144963"/>
          </a:xfrm>
        </p:spPr>
        <p:txBody>
          <a:bodyPr>
            <a:normAutofit fontScale="92500" lnSpcReduction="20000"/>
          </a:bodyPr>
          <a:lstStyle/>
          <a:p>
            <a:r>
              <a:rPr lang="en-US" dirty="0" smtClean="0"/>
              <a:t>Athenians, Romans, and Spartans recognized the importance of defining a war domain. Their navies augmented the ground warfare, providing supplies, troops, and communications. Why are today’s “experts” 2,000+ years behind the curve?</a:t>
            </a:r>
          </a:p>
          <a:p>
            <a:r>
              <a:rPr lang="en-US" dirty="0" smtClean="0"/>
              <a:t>You can’t win a war against a land-locked country with just your Navy, can’t win a war against a country with just Information warfare. Army saying “you cannot hold a territory without boots on the ground.”</a:t>
            </a:r>
            <a:endParaRPr lang="en-US" dirty="0"/>
          </a:p>
        </p:txBody>
      </p:sp>
      <p:pic>
        <p:nvPicPr>
          <p:cNvPr id="4" name="Picture 3" descr="Athenian_Trireme.jpg"/>
          <p:cNvPicPr>
            <a:picLocks noChangeAspect="1"/>
          </p:cNvPicPr>
          <p:nvPr/>
        </p:nvPicPr>
        <p:blipFill>
          <a:blip r:embed="rId3" cstate="print"/>
          <a:stretch>
            <a:fillRect/>
          </a:stretch>
        </p:blipFill>
        <p:spPr>
          <a:xfrm>
            <a:off x="4966335" y="152400"/>
            <a:ext cx="4015740" cy="2286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The Disconnect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Big difference between “war” and a “domain”</a:t>
            </a:r>
          </a:p>
          <a:p>
            <a:r>
              <a:rPr lang="en-US" dirty="0" smtClean="0"/>
              <a:t>These days, you don’t have “land war”, “sea war”, “air war”, and “space war” </a:t>
            </a:r>
            <a:r>
              <a:rPr lang="en-US" sz="2200" dirty="0" smtClean="0"/>
              <a:t>(pew </a:t>
            </a:r>
            <a:r>
              <a:rPr lang="en-US" sz="2200" dirty="0" err="1" smtClean="0"/>
              <a:t>pew</a:t>
            </a:r>
            <a:r>
              <a:rPr lang="en-US" sz="2200" dirty="0" smtClean="0"/>
              <a:t>!)</a:t>
            </a:r>
            <a:r>
              <a:rPr lang="en-US" dirty="0" smtClean="0"/>
              <a:t>. You wage </a:t>
            </a:r>
            <a:r>
              <a:rPr lang="en-US" b="1" u="sng" dirty="0" smtClean="0"/>
              <a:t>war</a:t>
            </a:r>
            <a:r>
              <a:rPr lang="en-US" dirty="0" smtClean="0"/>
              <a:t>, which uses elements from one or more domains (land, sea, air, space, information).</a:t>
            </a:r>
          </a:p>
          <a:p>
            <a:r>
              <a:rPr lang="en-US" dirty="0" smtClean="0"/>
              <a:t>“Cyberwar” is not *war*; element of information warfare, or perhaps a new angle on an old domain. Primarily a buzzword.</a:t>
            </a:r>
          </a:p>
          <a:p>
            <a:r>
              <a:rPr lang="en-US" dirty="0" smtClean="0"/>
              <a:t>Elements of </a:t>
            </a:r>
            <a:r>
              <a:rPr lang="en-US" dirty="0" err="1" smtClean="0"/>
              <a:t>cyberwar</a:t>
            </a:r>
            <a:r>
              <a:rPr lang="en-US" dirty="0" smtClean="0"/>
              <a:t> are really no different than others; attack, defend, espionage, sabotage, etc.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Players ’</a:t>
            </a:r>
            <a:r>
              <a:rPr lang="en-US" dirty="0" err="1" smtClean="0"/>
              <a:t>gonna</a:t>
            </a:r>
            <a:r>
              <a:rPr lang="en-US" dirty="0" smtClean="0"/>
              <a:t> Play</a:t>
            </a:r>
            <a:endParaRPr lang="en-US" dirty="0"/>
          </a:p>
        </p:txBody>
      </p:sp>
      <p:pic>
        <p:nvPicPr>
          <p:cNvPr id="5" name="Picture 4" descr="flag-china.gif"/>
          <p:cNvPicPr>
            <a:picLocks noChangeAspect="1"/>
          </p:cNvPicPr>
          <p:nvPr/>
        </p:nvPicPr>
        <p:blipFill>
          <a:blip r:embed="rId3" cstate="print"/>
          <a:stretch>
            <a:fillRect/>
          </a:stretch>
        </p:blipFill>
        <p:spPr>
          <a:xfrm>
            <a:off x="914400" y="3810001"/>
            <a:ext cx="1905000" cy="1272810"/>
          </a:xfrm>
          <a:prstGeom prst="rect">
            <a:avLst/>
          </a:prstGeom>
        </p:spPr>
      </p:pic>
      <p:pic>
        <p:nvPicPr>
          <p:cNvPr id="6" name="Picture 5" descr="flag-germany.gif"/>
          <p:cNvPicPr>
            <a:picLocks noChangeAspect="1"/>
          </p:cNvPicPr>
          <p:nvPr/>
        </p:nvPicPr>
        <p:blipFill>
          <a:blip r:embed="rId4" cstate="print"/>
          <a:stretch>
            <a:fillRect/>
          </a:stretch>
        </p:blipFill>
        <p:spPr>
          <a:xfrm>
            <a:off x="3664667" y="990600"/>
            <a:ext cx="1974133" cy="1219199"/>
          </a:xfrm>
          <a:prstGeom prst="rect">
            <a:avLst/>
          </a:prstGeom>
          <a:ln>
            <a:solidFill>
              <a:srgbClr val="FFFFFF"/>
            </a:solidFill>
          </a:ln>
        </p:spPr>
      </p:pic>
      <p:pic>
        <p:nvPicPr>
          <p:cNvPr id="7" name="Picture 6" descr="flag-india.gif"/>
          <p:cNvPicPr>
            <a:picLocks noChangeAspect="1"/>
          </p:cNvPicPr>
          <p:nvPr/>
        </p:nvPicPr>
        <p:blipFill>
          <a:blip r:embed="rId5" cstate="print"/>
          <a:stretch>
            <a:fillRect/>
          </a:stretch>
        </p:blipFill>
        <p:spPr>
          <a:xfrm>
            <a:off x="6542937" y="990600"/>
            <a:ext cx="1839063" cy="1219200"/>
          </a:xfrm>
          <a:prstGeom prst="rect">
            <a:avLst/>
          </a:prstGeom>
        </p:spPr>
      </p:pic>
      <p:pic>
        <p:nvPicPr>
          <p:cNvPr id="8" name="Picture 7" descr="flag-iran.gif"/>
          <p:cNvPicPr>
            <a:picLocks noChangeAspect="1"/>
          </p:cNvPicPr>
          <p:nvPr/>
        </p:nvPicPr>
        <p:blipFill>
          <a:blip r:embed="rId6" cstate="print"/>
          <a:stretch>
            <a:fillRect/>
          </a:stretch>
        </p:blipFill>
        <p:spPr>
          <a:xfrm>
            <a:off x="3456288" y="2331220"/>
            <a:ext cx="2411112" cy="1341521"/>
          </a:xfrm>
          <a:prstGeom prst="rect">
            <a:avLst/>
          </a:prstGeom>
        </p:spPr>
      </p:pic>
      <p:pic>
        <p:nvPicPr>
          <p:cNvPr id="9" name="Picture 8" descr="flag-israel.gif"/>
          <p:cNvPicPr>
            <a:picLocks noChangeAspect="1"/>
          </p:cNvPicPr>
          <p:nvPr/>
        </p:nvPicPr>
        <p:blipFill>
          <a:blip r:embed="rId7" cstate="print"/>
          <a:stretch>
            <a:fillRect/>
          </a:stretch>
        </p:blipFill>
        <p:spPr>
          <a:xfrm>
            <a:off x="929888" y="2331221"/>
            <a:ext cx="1905000" cy="1383338"/>
          </a:xfrm>
          <a:prstGeom prst="rect">
            <a:avLst/>
          </a:prstGeom>
        </p:spPr>
      </p:pic>
      <p:pic>
        <p:nvPicPr>
          <p:cNvPr id="10" name="Picture 9" descr="flag-japan.gif"/>
          <p:cNvPicPr>
            <a:picLocks noChangeAspect="1"/>
          </p:cNvPicPr>
          <p:nvPr/>
        </p:nvPicPr>
        <p:blipFill>
          <a:blip r:embed="rId8" cstate="print"/>
          <a:stretch>
            <a:fillRect/>
          </a:stretch>
        </p:blipFill>
        <p:spPr>
          <a:xfrm>
            <a:off x="6477000" y="2331221"/>
            <a:ext cx="1981200" cy="1323722"/>
          </a:xfrm>
          <a:prstGeom prst="rect">
            <a:avLst/>
          </a:prstGeom>
        </p:spPr>
      </p:pic>
      <p:pic>
        <p:nvPicPr>
          <p:cNvPr id="11" name="Picture 10" descr="flag-malaysia.gif"/>
          <p:cNvPicPr>
            <a:picLocks noChangeAspect="1"/>
          </p:cNvPicPr>
          <p:nvPr/>
        </p:nvPicPr>
        <p:blipFill>
          <a:blip r:embed="rId9" cstate="print"/>
          <a:stretch>
            <a:fillRect/>
          </a:stretch>
        </p:blipFill>
        <p:spPr>
          <a:xfrm>
            <a:off x="1371600" y="5181855"/>
            <a:ext cx="2743200" cy="1373898"/>
          </a:xfrm>
          <a:prstGeom prst="rect">
            <a:avLst/>
          </a:prstGeom>
        </p:spPr>
      </p:pic>
      <p:pic>
        <p:nvPicPr>
          <p:cNvPr id="12" name="Picture 11" descr="flag-north_korea.gif"/>
          <p:cNvPicPr>
            <a:picLocks noChangeAspect="1"/>
          </p:cNvPicPr>
          <p:nvPr/>
        </p:nvPicPr>
        <p:blipFill>
          <a:blip r:embed="rId10" cstate="print"/>
          <a:stretch>
            <a:fillRect/>
          </a:stretch>
        </p:blipFill>
        <p:spPr>
          <a:xfrm>
            <a:off x="5181600" y="5181600"/>
            <a:ext cx="2667000" cy="1337930"/>
          </a:xfrm>
          <a:prstGeom prst="rect">
            <a:avLst/>
          </a:prstGeom>
        </p:spPr>
      </p:pic>
      <p:pic>
        <p:nvPicPr>
          <p:cNvPr id="14" name="Picture 13" descr="flag-russian_federation.gif"/>
          <p:cNvPicPr>
            <a:picLocks noChangeAspect="1"/>
          </p:cNvPicPr>
          <p:nvPr/>
        </p:nvPicPr>
        <p:blipFill>
          <a:blip r:embed="rId11" cstate="print"/>
          <a:stretch>
            <a:fillRect/>
          </a:stretch>
        </p:blipFill>
        <p:spPr>
          <a:xfrm>
            <a:off x="3718312" y="3810001"/>
            <a:ext cx="1905000" cy="1272848"/>
          </a:xfrm>
          <a:prstGeom prst="rect">
            <a:avLst/>
          </a:prstGeom>
        </p:spPr>
      </p:pic>
      <p:pic>
        <p:nvPicPr>
          <p:cNvPr id="15" name="Picture 14" descr="flag-taiwan.gif"/>
          <p:cNvPicPr>
            <a:picLocks noChangeAspect="1"/>
          </p:cNvPicPr>
          <p:nvPr/>
        </p:nvPicPr>
        <p:blipFill>
          <a:blip r:embed="rId12" cstate="print"/>
          <a:stretch>
            <a:fillRect/>
          </a:stretch>
        </p:blipFill>
        <p:spPr>
          <a:xfrm>
            <a:off x="6491248" y="3810001"/>
            <a:ext cx="1905000" cy="1272848"/>
          </a:xfrm>
          <a:prstGeom prst="rect">
            <a:avLst/>
          </a:prstGeom>
        </p:spPr>
      </p:pic>
      <p:pic>
        <p:nvPicPr>
          <p:cNvPr id="18" name="Picture 17" descr="flag-pakistan.gif"/>
          <p:cNvPicPr>
            <a:picLocks noChangeAspect="1"/>
          </p:cNvPicPr>
          <p:nvPr/>
        </p:nvPicPr>
        <p:blipFill>
          <a:blip r:embed="rId13" cstate="print"/>
          <a:stretch>
            <a:fillRect/>
          </a:stretch>
        </p:blipFill>
        <p:spPr>
          <a:xfrm>
            <a:off x="952882" y="990600"/>
            <a:ext cx="1834916" cy="1219200"/>
          </a:xfrm>
          <a:prstGeom prst="rect">
            <a:avLst/>
          </a:prstGeom>
        </p:spPr>
      </p:pic>
    </p:spTree>
    <p:extLst>
      <p:ext uri="{BB962C8B-B14F-4D97-AF65-F5344CB8AC3E}">
        <p14:creationId xmlns:p14="http://schemas.microsoft.com/office/powerpoint/2010/main" val="37767962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Targets</a:t>
            </a:r>
            <a:endParaRPr lang="en-US" dirty="0"/>
          </a:p>
        </p:txBody>
      </p:sp>
      <p:sp>
        <p:nvSpPr>
          <p:cNvPr id="3" name="Content Placeholder 2"/>
          <p:cNvSpPr>
            <a:spLocks noGrp="1"/>
          </p:cNvSpPr>
          <p:nvPr>
            <p:ph idx="1"/>
          </p:nvPr>
        </p:nvSpPr>
        <p:spPr>
          <a:xfrm>
            <a:off x="304800" y="1143000"/>
            <a:ext cx="8229600" cy="5562600"/>
          </a:xfrm>
        </p:spPr>
        <p:txBody>
          <a:bodyPr>
            <a:normAutofit fontScale="92500" lnSpcReduction="20000"/>
          </a:bodyPr>
          <a:lstStyle/>
          <a:p>
            <a:r>
              <a:rPr lang="en-US" dirty="0" smtClean="0"/>
              <a:t>Most assume </a:t>
            </a:r>
            <a:r>
              <a:rPr lang="en-US" dirty="0" err="1" smtClean="0"/>
              <a:t>Cyberwar</a:t>
            </a:r>
            <a:r>
              <a:rPr lang="en-US" dirty="0" smtClean="0"/>
              <a:t> means military &amp; SCADA. (Tip of iceberg)</a:t>
            </a:r>
          </a:p>
          <a:p>
            <a:r>
              <a:rPr lang="en-US" dirty="0" smtClean="0"/>
              <a:t>DIB (Defense Industrial Base) -&gt; DIB+ -&gt; Fortune500</a:t>
            </a:r>
          </a:p>
          <a:p>
            <a:r>
              <a:rPr lang="en-US" dirty="0" smtClean="0"/>
              <a:t>Citizens; hearts &amp; minds (</a:t>
            </a:r>
            <a:r>
              <a:rPr lang="en-US" dirty="0" err="1" smtClean="0"/>
              <a:t>PsyOps</a:t>
            </a:r>
            <a:r>
              <a:rPr lang="en-US" dirty="0" smtClean="0"/>
              <a:t>, Collateral Damage)</a:t>
            </a:r>
          </a:p>
          <a:p>
            <a:r>
              <a:rPr lang="en-US" dirty="0" smtClean="0"/>
              <a:t>Modern digital infrastructure: Gmail, RSA, router manufacturers, etc.</a:t>
            </a:r>
          </a:p>
          <a:p>
            <a:pPr lvl="1"/>
            <a:r>
              <a:rPr lang="en-US" dirty="0" smtClean="0"/>
              <a:t>Direct attack &amp; compromise</a:t>
            </a:r>
          </a:p>
          <a:p>
            <a:pPr lvl="1"/>
            <a:r>
              <a:rPr lang="en-US" dirty="0" smtClean="0"/>
              <a:t>Supply chain tampering</a:t>
            </a:r>
          </a:p>
          <a:p>
            <a:r>
              <a:rPr lang="en-US" dirty="0" smtClean="0"/>
              <a:t>Do we fully realize the potential for harm here? At least 47 published vendor backdoors going as far back as 1979.</a:t>
            </a:r>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1) Failed Analogies</a:t>
            </a:r>
            <a:br>
              <a:rPr lang="en-US" dirty="0" smtClean="0"/>
            </a:br>
            <a:r>
              <a:rPr lang="en-US" dirty="0" smtClean="0"/>
              <a:t>2) What Most </a:t>
            </a:r>
            <a:r>
              <a:rPr lang="en-US" dirty="0"/>
              <a:t>A</a:t>
            </a:r>
            <a:r>
              <a:rPr lang="en-US" dirty="0" smtClean="0"/>
              <a:t>gree </a:t>
            </a:r>
            <a:r>
              <a:rPr lang="en-US" dirty="0"/>
              <a:t>O</a:t>
            </a:r>
            <a:r>
              <a:rPr lang="en-US" dirty="0" smtClean="0"/>
              <a:t>n </a:t>
            </a:r>
            <a:br>
              <a:rPr lang="en-US" dirty="0" smtClean="0"/>
            </a:br>
            <a:r>
              <a:rPr lang="en-US" dirty="0" smtClean="0"/>
              <a:t>3) Less Considered/Closer To Home</a:t>
            </a:r>
            <a:endParaRPr lang="en-US" dirty="0"/>
          </a:p>
        </p:txBody>
      </p:sp>
    </p:spTree>
    <p:extLst>
      <p:ext uri="{BB962C8B-B14F-4D97-AF65-F5344CB8AC3E}">
        <p14:creationId xmlns:p14="http://schemas.microsoft.com/office/powerpoint/2010/main" val="3327448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err="1" smtClean="0"/>
              <a:t>Cyberwar</a:t>
            </a:r>
            <a:r>
              <a:rPr lang="en-US" dirty="0" smtClean="0"/>
              <a:t> Is Upon Us</a:t>
            </a:r>
            <a:endParaRPr lang="en-US" dirty="0"/>
          </a:p>
        </p:txBody>
      </p:sp>
      <p:sp>
        <p:nvSpPr>
          <p:cNvPr id="3" name="Content Placeholder 2"/>
          <p:cNvSpPr>
            <a:spLocks noGrp="1"/>
          </p:cNvSpPr>
          <p:nvPr>
            <p:ph idx="1"/>
          </p:nvPr>
        </p:nvSpPr>
        <p:spPr>
          <a:xfrm>
            <a:off x="304800" y="1066800"/>
            <a:ext cx="8534400" cy="5562600"/>
          </a:xfrm>
        </p:spPr>
        <p:txBody>
          <a:bodyPr>
            <a:normAutofit fontScale="92500"/>
          </a:bodyPr>
          <a:lstStyle/>
          <a:p>
            <a:r>
              <a:rPr lang="en-US" dirty="0" smtClean="0"/>
              <a:t>Previous Compromises &amp; Certified Pre-owned</a:t>
            </a:r>
          </a:p>
          <a:p>
            <a:r>
              <a:rPr lang="en-US" dirty="0" smtClean="0"/>
              <a:t>Eagerness to jump into “battle”</a:t>
            </a:r>
          </a:p>
          <a:p>
            <a:r>
              <a:rPr lang="en-US" dirty="0" smtClean="0"/>
              <a:t>Perpetual ‘virtual cold war’ that still goes on today</a:t>
            </a:r>
          </a:p>
          <a:p>
            <a:r>
              <a:rPr lang="en-US" dirty="0" smtClean="0"/>
              <a:t>No declarations of </a:t>
            </a:r>
            <a:r>
              <a:rPr lang="en-US" dirty="0" err="1" smtClean="0"/>
              <a:t>Cyberwar</a:t>
            </a:r>
            <a:r>
              <a:rPr lang="en-US" dirty="0" smtClean="0"/>
              <a:t>, despite such activity</a:t>
            </a:r>
          </a:p>
          <a:p>
            <a:r>
              <a:rPr lang="en-US" dirty="0" smtClean="0"/>
              <a:t>Civilian ‘cold war’ too: </a:t>
            </a:r>
            <a:r>
              <a:rPr lang="en-US" dirty="0" err="1" smtClean="0"/>
              <a:t>AntiSec's</a:t>
            </a:r>
            <a:r>
              <a:rPr lang="en-US" dirty="0" smtClean="0"/>
              <a:t> "inevitable conflict“  </a:t>
            </a:r>
          </a:p>
          <a:p>
            <a:endParaRPr lang="en-US" dirty="0" smtClean="0"/>
          </a:p>
          <a:p>
            <a:r>
              <a:rPr lang="en-US" dirty="0" smtClean="0"/>
              <a:t>Bottom line:</a:t>
            </a:r>
          </a:p>
          <a:p>
            <a:r>
              <a:rPr lang="en-US" dirty="0" smtClean="0"/>
              <a:t>We are already at war, it just doesn’t look like what we expected.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Litmus Test?</a:t>
            </a:r>
            <a:endParaRPr lang="en-US" dirty="0"/>
          </a:p>
        </p:txBody>
      </p:sp>
      <p:sp>
        <p:nvSpPr>
          <p:cNvPr id="3" name="Content Placeholder 2"/>
          <p:cNvSpPr>
            <a:spLocks noGrp="1"/>
          </p:cNvSpPr>
          <p:nvPr>
            <p:ph idx="1"/>
          </p:nvPr>
        </p:nvSpPr>
        <p:spPr>
          <a:xfrm>
            <a:off x="228600" y="1295400"/>
            <a:ext cx="8686800" cy="4876800"/>
          </a:xfrm>
        </p:spPr>
        <p:txBody>
          <a:bodyPr>
            <a:normAutofit/>
          </a:bodyPr>
          <a:lstStyle/>
          <a:p>
            <a:r>
              <a:rPr lang="en-US" dirty="0" smtClean="0"/>
              <a:t>“A cyber attack is a cyber operation, whether offensive or defensive, that is reasonably expected to cause injury or death to persons </a:t>
            </a:r>
            <a:r>
              <a:rPr lang="en-US" u="sng" dirty="0" smtClean="0"/>
              <a:t>or</a:t>
            </a:r>
            <a:r>
              <a:rPr lang="en-US" dirty="0" smtClean="0"/>
              <a:t> damage or destruction to objects.” </a:t>
            </a:r>
          </a:p>
          <a:p>
            <a:pPr lvl="3"/>
            <a:r>
              <a:rPr lang="en-US" dirty="0" smtClean="0"/>
              <a:t>Tallinn Manual on The International Law Applicable to Cyber Warfare – Michael N. </a:t>
            </a:r>
            <a:r>
              <a:rPr lang="en-US" dirty="0" err="1" smtClean="0"/>
              <a:t>Shmitt</a:t>
            </a:r>
            <a:endParaRPr lang="en-US" dirty="0" smtClean="0"/>
          </a:p>
          <a:p>
            <a:endParaRPr lang="en-US" dirty="0" smtClean="0"/>
          </a:p>
          <a:p>
            <a:r>
              <a:rPr lang="en-US" dirty="0" smtClean="0"/>
              <a:t>Least ambiguous definition?</a:t>
            </a:r>
          </a:p>
          <a:p>
            <a:pPr>
              <a:buNone/>
            </a:pPr>
            <a:endParaRPr lang="en-US" dirty="0"/>
          </a:p>
        </p:txBody>
      </p:sp>
      <p:pic>
        <p:nvPicPr>
          <p:cNvPr id="4" name="Picture 3" descr="lazlo-beaker.jpg"/>
          <p:cNvPicPr>
            <a:picLocks noChangeAspect="1"/>
          </p:cNvPicPr>
          <p:nvPr/>
        </p:nvPicPr>
        <p:blipFill>
          <a:blip r:embed="rId3" cstate="print"/>
          <a:stretch>
            <a:fillRect/>
          </a:stretch>
        </p:blipFill>
        <p:spPr>
          <a:xfrm>
            <a:off x="5943600" y="3876332"/>
            <a:ext cx="3200400" cy="29816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3) Less Considered/Closer To Home</a:t>
            </a:r>
            <a:endParaRPr lang="en-US" dirty="0"/>
          </a:p>
        </p:txBody>
      </p:sp>
    </p:spTree>
    <p:extLst>
      <p:ext uri="{BB962C8B-B14F-4D97-AF65-F5344CB8AC3E}">
        <p14:creationId xmlns:p14="http://schemas.microsoft.com/office/powerpoint/2010/main" val="27908011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219200"/>
            <a:ext cx="8229600" cy="4906963"/>
          </a:xfrm>
        </p:spPr>
        <p:txBody>
          <a:bodyPr/>
          <a:lstStyle/>
          <a:p>
            <a:pPr marL="0" indent="0">
              <a:buNone/>
            </a:pPr>
            <a:r>
              <a:rPr lang="en-US" dirty="0" smtClean="0"/>
              <a:t>To join the Nuclear Club</a:t>
            </a:r>
          </a:p>
          <a:p>
            <a:endParaRPr lang="en-US" dirty="0"/>
          </a:p>
          <a:p>
            <a:endParaRPr lang="en-US" dirty="0" smtClean="0"/>
          </a:p>
          <a:p>
            <a:endParaRPr lang="en-US" dirty="0" smtClean="0"/>
          </a:p>
          <a:p>
            <a:pPr marL="0" indent="0">
              <a:buNone/>
            </a:pPr>
            <a:r>
              <a:rPr lang="en-US" dirty="0" smtClean="0"/>
              <a:t>To join the Cyber Club</a:t>
            </a:r>
          </a:p>
          <a:p>
            <a:endParaRPr lang="en-US" dirty="0"/>
          </a:p>
          <a:p>
            <a:endParaRPr lang="en-US" dirty="0" smtClean="0"/>
          </a:p>
          <a:p>
            <a:pPr marL="0" indent="0">
              <a:buNone/>
            </a:pPr>
            <a:endParaRPr lang="en-US" dirty="0"/>
          </a:p>
        </p:txBody>
      </p:sp>
      <p:graphicFrame>
        <p:nvGraphicFramePr>
          <p:cNvPr id="9" name="Diagram 8"/>
          <p:cNvGraphicFramePr/>
          <p:nvPr>
            <p:extLst>
              <p:ext uri="{D42A27DB-BD31-4B8C-83A1-F6EECF244321}">
                <p14:modId xmlns:p14="http://schemas.microsoft.com/office/powerpoint/2010/main" val="1450825408"/>
              </p:ext>
            </p:extLst>
          </p:nvPr>
        </p:nvGraphicFramePr>
        <p:xfrm>
          <a:off x="457200" y="1371600"/>
          <a:ext cx="8458200" cy="167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0"/>
            <a:ext cx="8229600" cy="990600"/>
          </a:xfrm>
        </p:spPr>
        <p:txBody>
          <a:bodyPr/>
          <a:lstStyle/>
          <a:p>
            <a:r>
              <a:rPr lang="en-US" dirty="0" smtClean="0"/>
              <a:t>The Scales: Low Bar to Entry</a:t>
            </a:r>
            <a:endParaRPr lang="en-US" dirty="0"/>
          </a:p>
        </p:txBody>
      </p:sp>
      <p:graphicFrame>
        <p:nvGraphicFramePr>
          <p:cNvPr id="11" name="Diagram 10"/>
          <p:cNvGraphicFramePr/>
          <p:nvPr>
            <p:extLst>
              <p:ext uri="{D42A27DB-BD31-4B8C-83A1-F6EECF244321}">
                <p14:modId xmlns:p14="http://schemas.microsoft.com/office/powerpoint/2010/main" val="2795437125"/>
              </p:ext>
            </p:extLst>
          </p:nvPr>
        </p:nvGraphicFramePr>
        <p:xfrm>
          <a:off x="457200" y="4267200"/>
          <a:ext cx="8458200" cy="76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4099711436"/>
              </p:ext>
            </p:extLst>
          </p:nvPr>
        </p:nvGraphicFramePr>
        <p:xfrm>
          <a:off x="457200" y="5715000"/>
          <a:ext cx="8458200" cy="609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38368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could </a:t>
            </a:r>
            <a:r>
              <a:rPr lang="en-US" u="sng" dirty="0" smtClean="0"/>
              <a:t>you</a:t>
            </a:r>
            <a:r>
              <a:rPr lang="en-US" dirty="0" smtClean="0"/>
              <a:t> do? Right </a:t>
            </a:r>
            <a:r>
              <a:rPr lang="en-US" dirty="0" smtClean="0"/>
              <a:t>now…</a:t>
            </a:r>
            <a:endParaRPr lang="en-US" dirty="0"/>
          </a:p>
        </p:txBody>
      </p:sp>
      <p:pic>
        <p:nvPicPr>
          <p:cNvPr id="6" name="Content Placeholder 5" descr="SHODAN_PLC.png"/>
          <p:cNvPicPr>
            <a:picLocks noGrp="1" noChangeAspect="1"/>
          </p:cNvPicPr>
          <p:nvPr>
            <p:ph idx="1"/>
          </p:nvPr>
        </p:nvPicPr>
        <p:blipFill>
          <a:blip r:embed="rId3" cstate="print">
            <a:extLst>
              <a:ext uri="{28A0092B-C50C-407E-A947-70E740481C1C}">
                <a14:useLocalDpi xmlns:a14="http://schemas.microsoft.com/office/drawing/2010/main" val="0"/>
              </a:ext>
            </a:extLst>
          </a:blip>
          <a:srcRect t="1009" b="1009"/>
          <a:stretch>
            <a:fillRect/>
          </a:stretch>
        </p:blipFill>
        <p:spPr>
          <a:xfrm>
            <a:off x="276791" y="1143000"/>
            <a:ext cx="8590419" cy="4724400"/>
          </a:xfrm>
        </p:spPr>
      </p:pic>
      <p:sp>
        <p:nvSpPr>
          <p:cNvPr id="7" name="TextBox 6"/>
          <p:cNvSpPr txBox="1"/>
          <p:nvPr/>
        </p:nvSpPr>
        <p:spPr>
          <a:xfrm>
            <a:off x="838200" y="6096000"/>
            <a:ext cx="7467600" cy="369332"/>
          </a:xfrm>
          <a:prstGeom prst="rect">
            <a:avLst/>
          </a:prstGeom>
          <a:noFill/>
        </p:spPr>
        <p:txBody>
          <a:bodyPr wrap="square" rtlCol="0">
            <a:spAutoFit/>
          </a:bodyPr>
          <a:lstStyle/>
          <a:p>
            <a:r>
              <a:rPr lang="en-US" dirty="0" err="1" smtClean="0"/>
              <a:t>HDMoore’s</a:t>
            </a:r>
            <a:r>
              <a:rPr lang="en-US" dirty="0" smtClean="0"/>
              <a:t> Law + SHODAN + Too much connectivity + Willpower ==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The Scales: Automation</a:t>
            </a:r>
            <a:endParaRPr lang="en-US" dirty="0"/>
          </a:p>
        </p:txBody>
      </p:sp>
      <p:sp>
        <p:nvSpPr>
          <p:cNvPr id="3" name="Content Placeholder 2"/>
          <p:cNvSpPr>
            <a:spLocks noGrp="1"/>
          </p:cNvSpPr>
          <p:nvPr>
            <p:ph idx="1"/>
          </p:nvPr>
        </p:nvSpPr>
        <p:spPr>
          <a:xfrm>
            <a:off x="304800" y="1066800"/>
            <a:ext cx="8458200" cy="5562600"/>
          </a:xfrm>
        </p:spPr>
        <p:txBody>
          <a:bodyPr>
            <a:normAutofit/>
          </a:bodyPr>
          <a:lstStyle/>
          <a:p>
            <a:r>
              <a:rPr lang="en-US" dirty="0" err="1" smtClean="0"/>
              <a:t>Stuxnet</a:t>
            </a:r>
            <a:r>
              <a:rPr lang="en-US" dirty="0" smtClean="0"/>
              <a:t> / Gauss / </a:t>
            </a:r>
            <a:r>
              <a:rPr lang="en-US" dirty="0" err="1" smtClean="0"/>
              <a:t>Duqu</a:t>
            </a:r>
            <a:r>
              <a:rPr lang="en-US" dirty="0" smtClean="0"/>
              <a:t> / Flame (6 years old!) …</a:t>
            </a:r>
          </a:p>
          <a:p>
            <a:r>
              <a:rPr lang="en-US" dirty="0" smtClean="0"/>
              <a:t>Cost of development: fraction of kinetic</a:t>
            </a:r>
          </a:p>
          <a:p>
            <a:r>
              <a:rPr lang="en-US" dirty="0" smtClean="0"/>
              <a:t>Easier to leverage than F-22</a:t>
            </a:r>
          </a:p>
          <a:p>
            <a:pPr lvl="1"/>
            <a:r>
              <a:rPr lang="en-US" dirty="0" smtClean="0"/>
              <a:t>Modular design, code re-use</a:t>
            </a:r>
          </a:p>
          <a:p>
            <a:pPr lvl="1"/>
            <a:r>
              <a:rPr lang="en-US" dirty="0" smtClean="0"/>
              <a:t>Virus Creation Toolkit? -&gt; </a:t>
            </a:r>
            <a:r>
              <a:rPr lang="en-US" dirty="0" err="1" smtClean="0"/>
              <a:t>CyberWarWorm</a:t>
            </a:r>
            <a:r>
              <a:rPr lang="en-US" dirty="0" smtClean="0"/>
              <a:t> TK?</a:t>
            </a:r>
          </a:p>
          <a:p>
            <a:endParaRPr lang="en-US" dirty="0" smtClean="0"/>
          </a:p>
          <a:p>
            <a:r>
              <a:rPr lang="en-US" dirty="0" smtClean="0"/>
              <a:t>Patriotism -&gt; Security vendors can detect, should they? This is a messy ethical question with no clear answers</a:t>
            </a:r>
            <a:r>
              <a:rPr lang="en-US" dirty="0" smtClean="0"/>
              <a:t>.</a:t>
            </a:r>
          </a:p>
          <a:p>
            <a:pPr lvl="1"/>
            <a:r>
              <a:rPr lang="en-US" dirty="0" smtClean="0"/>
              <a:t>Much bigger topic (best over B33R)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Boundaries - Geopolitical</a:t>
            </a:r>
            <a:endParaRPr lang="en-US" dirty="0"/>
          </a:p>
        </p:txBody>
      </p:sp>
      <p:pic>
        <p:nvPicPr>
          <p:cNvPr id="4" name="Picture 3" descr="earth_lights.gif"/>
          <p:cNvPicPr>
            <a:picLocks noChangeAspect="1"/>
          </p:cNvPicPr>
          <p:nvPr/>
        </p:nvPicPr>
        <p:blipFill>
          <a:blip r:embed="rId3" cstate="print"/>
          <a:stretch>
            <a:fillRect/>
          </a:stretch>
        </p:blipFill>
        <p:spPr>
          <a:xfrm>
            <a:off x="0" y="1283768"/>
            <a:ext cx="9144000" cy="4290463"/>
          </a:xfrm>
          <a:prstGeom prst="rect">
            <a:avLst/>
          </a:prstGeom>
        </p:spPr>
      </p:pic>
      <p:sp>
        <p:nvSpPr>
          <p:cNvPr id="5" name="TextBox 4"/>
          <p:cNvSpPr txBox="1"/>
          <p:nvPr/>
        </p:nvSpPr>
        <p:spPr>
          <a:xfrm>
            <a:off x="495300" y="5867400"/>
            <a:ext cx="8153400" cy="738664"/>
          </a:xfrm>
          <a:prstGeom prst="rect">
            <a:avLst/>
          </a:prstGeom>
          <a:noFill/>
        </p:spPr>
        <p:txBody>
          <a:bodyPr wrap="square" rtlCol="0">
            <a:spAutoFit/>
          </a:bodyPr>
          <a:lstStyle/>
          <a:p>
            <a:r>
              <a:rPr lang="en-US" sz="2400" dirty="0" smtClean="0"/>
              <a:t>The battleground is limited compared to conventional warfare.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Boundaries - Logical</a:t>
            </a:r>
            <a:endParaRPr lang="en-US" dirty="0"/>
          </a:p>
        </p:txBody>
      </p:sp>
      <p:pic>
        <p:nvPicPr>
          <p:cNvPr id="4" name="Picture 3" descr="cable-map.png"/>
          <p:cNvPicPr>
            <a:picLocks noChangeAspect="1"/>
          </p:cNvPicPr>
          <p:nvPr/>
        </p:nvPicPr>
        <p:blipFill>
          <a:blip r:embed="rId3" cstate="print"/>
          <a:stretch>
            <a:fillRect/>
          </a:stretch>
        </p:blipFill>
        <p:spPr>
          <a:xfrm>
            <a:off x="0" y="1000403"/>
            <a:ext cx="9144000" cy="4857193"/>
          </a:xfrm>
          <a:prstGeom prst="rect">
            <a:avLst/>
          </a:prstGeom>
        </p:spPr>
      </p:pic>
      <p:sp>
        <p:nvSpPr>
          <p:cNvPr id="5" name="TextBox 4"/>
          <p:cNvSpPr txBox="1"/>
          <p:nvPr/>
        </p:nvSpPr>
        <p:spPr>
          <a:xfrm>
            <a:off x="76200" y="6096000"/>
            <a:ext cx="8991600" cy="430887"/>
          </a:xfrm>
          <a:prstGeom prst="rect">
            <a:avLst/>
          </a:prstGeom>
          <a:noFill/>
        </p:spPr>
        <p:txBody>
          <a:bodyPr wrap="square" rtlCol="0">
            <a:spAutoFit/>
          </a:bodyPr>
          <a:lstStyle/>
          <a:p>
            <a:r>
              <a:rPr lang="en-US" sz="2200" dirty="0" smtClean="0"/>
              <a:t>Routes are limited, many bottlenecks. Easier monitoring, or cutting if needed.</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0" y="914400"/>
            <a:ext cx="9144000" cy="5943600"/>
          </a:xfrm>
          <a:prstGeom prst="rect">
            <a:avLst/>
          </a:prstGeom>
        </p:spPr>
      </p:pic>
      <p:sp>
        <p:nvSpPr>
          <p:cNvPr id="2" name="Title 1"/>
          <p:cNvSpPr>
            <a:spLocks noGrp="1"/>
          </p:cNvSpPr>
          <p:nvPr>
            <p:ph type="title"/>
          </p:nvPr>
        </p:nvSpPr>
        <p:spPr>
          <a:xfrm>
            <a:off x="457200" y="0"/>
            <a:ext cx="8229600" cy="914400"/>
          </a:xfrm>
        </p:spPr>
        <p:txBody>
          <a:bodyPr/>
          <a:lstStyle/>
          <a:p>
            <a:r>
              <a:rPr lang="en-US" dirty="0" smtClean="0"/>
              <a:t>Boundaries - Ideological</a:t>
            </a:r>
            <a:endParaRPr lang="en-US" dirty="0"/>
          </a:p>
        </p:txBody>
      </p:sp>
      <p:pic>
        <p:nvPicPr>
          <p:cNvPr id="6" name="Picture 5" descr="OCCUPY_Trans_images-golocalprov-com--solidarity-fist-360x51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4690534"/>
            <a:ext cx="1524000" cy="2167466"/>
          </a:xfrm>
          <a:prstGeom prst="rect">
            <a:avLst/>
          </a:prstGeom>
        </p:spPr>
      </p:pic>
      <p:pic>
        <p:nvPicPr>
          <p:cNvPr id="7" name="Picture 6"/>
          <p:cNvPicPr>
            <a:picLocks noChangeAspect="1"/>
          </p:cNvPicPr>
          <p:nvPr/>
        </p:nvPicPr>
        <p:blipFill>
          <a:blip r:embed="rId5" cstate="print"/>
          <a:stretch>
            <a:fillRect/>
          </a:stretch>
        </p:blipFill>
        <p:spPr>
          <a:xfrm>
            <a:off x="0" y="4343400"/>
            <a:ext cx="2133600" cy="1053465"/>
          </a:xfrm>
          <a:prstGeom prst="rect">
            <a:avLst/>
          </a:prstGeom>
        </p:spPr>
      </p:pic>
      <p:pic>
        <p:nvPicPr>
          <p:cNvPr id="9" name="Picture 8" descr="anonymous_TRANS_stencil_by_graffitius-d5bf5eq.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1295400"/>
            <a:ext cx="2617903" cy="2617903"/>
          </a:xfrm>
          <a:prstGeom prst="rect">
            <a:avLst/>
          </a:prstGeom>
        </p:spPr>
      </p:pic>
      <p:pic>
        <p:nvPicPr>
          <p:cNvPr id="10" name="Picture 9"/>
          <p:cNvPicPr>
            <a:picLocks noChangeAspect="1"/>
          </p:cNvPicPr>
          <p:nvPr/>
        </p:nvPicPr>
        <p:blipFill>
          <a:blip r:embed="rId7" cstate="print"/>
          <a:stretch>
            <a:fillRect/>
          </a:stretch>
        </p:blipFill>
        <p:spPr>
          <a:xfrm>
            <a:off x="7762461" y="2667000"/>
            <a:ext cx="1371600" cy="140174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err="1" smtClean="0"/>
              <a:t>Cyberwar</a:t>
            </a:r>
            <a:r>
              <a:rPr lang="en-US" dirty="0" smtClean="0"/>
              <a:t> Laws</a:t>
            </a:r>
            <a:endParaRPr lang="en-US" dirty="0"/>
          </a:p>
        </p:txBody>
      </p:sp>
      <p:sp>
        <p:nvSpPr>
          <p:cNvPr id="3" name="Content Placeholder 2"/>
          <p:cNvSpPr>
            <a:spLocks noGrp="1"/>
          </p:cNvSpPr>
          <p:nvPr>
            <p:ph idx="1"/>
          </p:nvPr>
        </p:nvSpPr>
        <p:spPr>
          <a:xfrm>
            <a:off x="304800" y="990600"/>
            <a:ext cx="8229600" cy="5638800"/>
          </a:xfrm>
        </p:spPr>
        <p:txBody>
          <a:bodyPr>
            <a:normAutofit fontScale="92500" lnSpcReduction="20000"/>
          </a:bodyPr>
          <a:lstStyle/>
          <a:p>
            <a:r>
              <a:rPr lang="en-US" dirty="0" smtClean="0"/>
              <a:t>International treaty on </a:t>
            </a:r>
            <a:r>
              <a:rPr lang="en-US" dirty="0" err="1" smtClean="0"/>
              <a:t>Cyberwar</a:t>
            </a:r>
            <a:r>
              <a:rPr lang="en-US" dirty="0" smtClean="0"/>
              <a:t>? </a:t>
            </a:r>
          </a:p>
          <a:p>
            <a:pPr lvl="1"/>
            <a:r>
              <a:rPr lang="en-US" dirty="0" smtClean="0"/>
              <a:t>No law or treaty will stop a bad actor, or nation-state intent on an action.</a:t>
            </a:r>
          </a:p>
          <a:p>
            <a:r>
              <a:rPr lang="en-US" dirty="0" smtClean="0"/>
              <a:t>Headlines:</a:t>
            </a:r>
          </a:p>
          <a:p>
            <a:pPr lvl="1"/>
            <a:r>
              <a:rPr lang="en-US" dirty="0" smtClean="0"/>
              <a:t>“U.S.: Laws of war apply to cyber attacks”</a:t>
            </a:r>
          </a:p>
          <a:p>
            <a:pPr lvl="1"/>
            <a:r>
              <a:rPr lang="en-US" dirty="0" smtClean="0"/>
              <a:t>“Security Think Tank Analyzes How International Law Applies to Cyber War”</a:t>
            </a:r>
          </a:p>
          <a:p>
            <a:pPr lvl="2"/>
            <a:r>
              <a:rPr lang="en-US" dirty="0" smtClean="0"/>
              <a:t>Isn’t a bit late for that?</a:t>
            </a:r>
          </a:p>
          <a:p>
            <a:endParaRPr lang="en-US" dirty="0" smtClean="0"/>
          </a:p>
          <a:p>
            <a:r>
              <a:rPr lang="en-US" dirty="0" smtClean="0"/>
              <a:t>Why we cant define ‘</a:t>
            </a:r>
            <a:r>
              <a:rPr lang="en-US" dirty="0" err="1" smtClean="0"/>
              <a:t>cyberwar</a:t>
            </a:r>
            <a:r>
              <a:rPr lang="en-US" dirty="0" smtClean="0"/>
              <a:t>’, laws do not cover what war is.</a:t>
            </a:r>
          </a:p>
          <a:p>
            <a:pPr lvl="1"/>
            <a:r>
              <a:rPr lang="en-US" dirty="0" smtClean="0"/>
              <a:t>International law does not define the term “act of war.”  …  international law is organized on the concepts of “use of force” and aggression. [1]</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066799"/>
          </a:xfrm>
        </p:spPr>
        <p:txBody>
          <a:bodyPr>
            <a:noAutofit/>
          </a:bodyPr>
          <a:lstStyle/>
          <a:p>
            <a:r>
              <a:rPr lang="en-US" sz="7200" dirty="0" smtClean="0"/>
              <a:t>Clarifications?</a:t>
            </a:r>
            <a:endParaRPr lang="en-US" sz="7200" dirty="0"/>
          </a:p>
        </p:txBody>
      </p:sp>
      <p:pic>
        <p:nvPicPr>
          <p:cNvPr id="8" name="Picture 7" descr="squirrel-10-05-15.jpg"/>
          <p:cNvPicPr>
            <a:picLocks noChangeAspect="1"/>
          </p:cNvPicPr>
          <p:nvPr/>
        </p:nvPicPr>
        <p:blipFill>
          <a:blip r:embed="rId3" cstate="print"/>
          <a:stretch>
            <a:fillRect/>
          </a:stretch>
        </p:blipFill>
        <p:spPr>
          <a:xfrm>
            <a:off x="2133600" y="1447800"/>
            <a:ext cx="4896947" cy="3733800"/>
          </a:xfrm>
          <a:prstGeom prst="rect">
            <a:avLst/>
          </a:prstGeom>
        </p:spPr>
      </p:pic>
      <p:sp>
        <p:nvSpPr>
          <p:cNvPr id="9" name="Title 1"/>
          <p:cNvSpPr txBox="1">
            <a:spLocks/>
          </p:cNvSpPr>
          <p:nvPr/>
        </p:nvSpPr>
        <p:spPr>
          <a:xfrm>
            <a:off x="762000" y="5334000"/>
            <a:ext cx="7772400" cy="1066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Ask early, ask often.</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Actors: States, Non-states</a:t>
            </a:r>
            <a:endParaRPr lang="en-US" dirty="0"/>
          </a:p>
        </p:txBody>
      </p:sp>
      <p:sp>
        <p:nvSpPr>
          <p:cNvPr id="4" name="Oval 3"/>
          <p:cNvSpPr/>
          <p:nvPr/>
        </p:nvSpPr>
        <p:spPr>
          <a:xfrm>
            <a:off x="381000" y="1143000"/>
            <a:ext cx="5105400" cy="5105400"/>
          </a:xfrm>
          <a:prstGeom prst="ellipse">
            <a:avLst/>
          </a:prstGeom>
          <a:solidFill>
            <a:srgbClr val="FF0000">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t>State Actors</a:t>
            </a:r>
          </a:p>
          <a:p>
            <a:endParaRPr lang="en-US" sz="2000" dirty="0"/>
          </a:p>
          <a:p>
            <a:r>
              <a:rPr lang="en-US" sz="2000" dirty="0" smtClean="0"/>
              <a:t>Diplomacy/Relations</a:t>
            </a:r>
          </a:p>
          <a:p>
            <a:r>
              <a:rPr lang="en-US" sz="2000" dirty="0" smtClean="0"/>
              <a:t>Aid (Civil)</a:t>
            </a:r>
            <a:endParaRPr lang="en-US" sz="2000" dirty="0"/>
          </a:p>
          <a:p>
            <a:r>
              <a:rPr lang="en-US" sz="2000" dirty="0" smtClean="0"/>
              <a:t>Allies (Military)</a:t>
            </a:r>
          </a:p>
          <a:p>
            <a:r>
              <a:rPr lang="en-US" sz="2000" dirty="0" smtClean="0"/>
              <a:t>UN Policy</a:t>
            </a:r>
            <a:endParaRPr lang="en-US" sz="2000" dirty="0"/>
          </a:p>
          <a:p>
            <a:r>
              <a:rPr lang="en-US" sz="2000" dirty="0" smtClean="0"/>
              <a:t>Sanctions $/Trade</a:t>
            </a:r>
            <a:endParaRPr lang="en-US" sz="2000" dirty="0"/>
          </a:p>
        </p:txBody>
      </p:sp>
      <p:sp>
        <p:nvSpPr>
          <p:cNvPr id="5" name="Oval 4"/>
          <p:cNvSpPr/>
          <p:nvPr/>
        </p:nvSpPr>
        <p:spPr>
          <a:xfrm>
            <a:off x="3581400" y="1143000"/>
            <a:ext cx="5105400" cy="5105400"/>
          </a:xfrm>
          <a:prstGeom prst="ellipse">
            <a:avLst/>
          </a:prstGeom>
          <a:solidFill>
            <a:srgbClr val="0000FF">
              <a:alpha val="7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400" dirty="0" smtClean="0"/>
          </a:p>
          <a:p>
            <a:pPr algn="r"/>
            <a:endParaRPr lang="en-US" sz="2400" dirty="0" smtClean="0"/>
          </a:p>
          <a:p>
            <a:pPr algn="r"/>
            <a:endParaRPr lang="en-US" sz="2400" dirty="0" smtClean="0"/>
          </a:p>
          <a:p>
            <a:pPr algn="r"/>
            <a:endParaRPr lang="en-US" sz="2400" dirty="0" smtClean="0"/>
          </a:p>
          <a:p>
            <a:pPr algn="r"/>
            <a:r>
              <a:rPr lang="en-US" sz="2400" dirty="0" smtClean="0"/>
              <a:t>Non-State Actors</a:t>
            </a:r>
          </a:p>
          <a:p>
            <a:pPr algn="r"/>
            <a:endParaRPr lang="en-US" sz="2400" dirty="0" smtClean="0"/>
          </a:p>
          <a:p>
            <a:pPr algn="r"/>
            <a:r>
              <a:rPr lang="en-US" sz="2400" dirty="0" smtClean="0"/>
              <a:t>Borderless</a:t>
            </a:r>
          </a:p>
          <a:p>
            <a:pPr algn="r"/>
            <a:r>
              <a:rPr lang="en-US" sz="2400" dirty="0" smtClean="0"/>
              <a:t>Nameless</a:t>
            </a:r>
          </a:p>
          <a:p>
            <a:pPr algn="r"/>
            <a:r>
              <a:rPr lang="en-US" sz="2400" dirty="0" smtClean="0"/>
              <a:t>Economy-less</a:t>
            </a:r>
          </a:p>
          <a:p>
            <a:pPr algn="r"/>
            <a:r>
              <a:rPr lang="en-US" sz="2400" dirty="0" smtClean="0"/>
              <a:t>Leaderless?</a:t>
            </a:r>
          </a:p>
          <a:p>
            <a:pPr algn="r"/>
            <a:endParaRPr lang="en-US" dirty="0"/>
          </a:p>
          <a:p>
            <a:pPr algn="r"/>
            <a:endParaRPr lang="en-US" dirty="0" smtClean="0"/>
          </a:p>
          <a:p>
            <a:pPr algn="r"/>
            <a:endParaRPr lang="en-US" dirty="0"/>
          </a:p>
          <a:p>
            <a:pPr algn="r"/>
            <a:endParaRPr lang="en-US" dirty="0" smtClean="0"/>
          </a:p>
          <a:p>
            <a:pPr algn="r"/>
            <a:endParaRPr lang="en-US" dirty="0"/>
          </a:p>
        </p:txBody>
      </p:sp>
      <p:sp>
        <p:nvSpPr>
          <p:cNvPr id="6" name="TextBox 5"/>
          <p:cNvSpPr txBox="1"/>
          <p:nvPr/>
        </p:nvSpPr>
        <p:spPr>
          <a:xfrm>
            <a:off x="3276600" y="3276600"/>
            <a:ext cx="2667000" cy="1077218"/>
          </a:xfrm>
          <a:prstGeom prst="rect">
            <a:avLst/>
          </a:prstGeom>
          <a:noFill/>
        </p:spPr>
        <p:txBody>
          <a:bodyPr wrap="square" rtlCol="0">
            <a:spAutoFit/>
          </a:bodyPr>
          <a:lstStyle/>
          <a:p>
            <a:pPr algn="ctr"/>
            <a:r>
              <a:rPr lang="en-US" sz="3200" dirty="0" smtClean="0"/>
              <a:t>False</a:t>
            </a:r>
          </a:p>
          <a:p>
            <a:pPr algn="ctr"/>
            <a:r>
              <a:rPr lang="en-US" sz="3200" dirty="0" smtClean="0"/>
              <a:t>Flags</a:t>
            </a:r>
            <a:endParaRPr lang="en-US" sz="3200" dirty="0"/>
          </a:p>
        </p:txBody>
      </p:sp>
    </p:spTree>
    <p:extLst>
      <p:ext uri="{BB962C8B-B14F-4D97-AF65-F5344CB8AC3E}">
        <p14:creationId xmlns:p14="http://schemas.microsoft.com/office/powerpoint/2010/main" val="731838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Attribution</a:t>
            </a:r>
            <a:endParaRPr lang="en-US" dirty="0"/>
          </a:p>
        </p:txBody>
      </p:sp>
      <p:sp>
        <p:nvSpPr>
          <p:cNvPr id="3" name="Content Placeholder 2"/>
          <p:cNvSpPr>
            <a:spLocks noGrp="1"/>
          </p:cNvSpPr>
          <p:nvPr>
            <p:ph idx="1"/>
          </p:nvPr>
        </p:nvSpPr>
        <p:spPr>
          <a:xfrm>
            <a:off x="228600" y="838200"/>
            <a:ext cx="8534400" cy="4876800"/>
          </a:xfrm>
        </p:spPr>
        <p:txBody>
          <a:bodyPr>
            <a:normAutofit/>
          </a:bodyPr>
          <a:lstStyle/>
          <a:p>
            <a:r>
              <a:rPr lang="en-US" dirty="0" smtClean="0"/>
              <a:t>Basically impossible to do, especially at scale</a:t>
            </a:r>
          </a:p>
          <a:p>
            <a:r>
              <a:rPr lang="en-US" dirty="0" smtClean="0"/>
              <a:t>Geo-location of a server meaningless</a:t>
            </a:r>
          </a:p>
          <a:p>
            <a:r>
              <a:rPr lang="en-US" dirty="0" smtClean="0"/>
              <a:t>Forensics near meaningless</a:t>
            </a:r>
          </a:p>
          <a:p>
            <a:r>
              <a:rPr lang="en-US" dirty="0" smtClean="0"/>
              <a:t>“Who is at keyboard”, old FBI problem</a:t>
            </a:r>
          </a:p>
          <a:p>
            <a:r>
              <a:rPr lang="en-US" dirty="0" smtClean="0"/>
              <a:t>“Who is at keyboard”, is even meaningless</a:t>
            </a:r>
          </a:p>
          <a:p>
            <a:pPr lvl="1"/>
            <a:r>
              <a:rPr lang="en-US" dirty="0" smtClean="0"/>
              <a:t>Jericho was at keyboard, but what are his allegiances? Who paid him to attack? What prescription meds is he on? Entirely different problem now.</a:t>
            </a:r>
            <a:endParaRPr lang="en-US" dirty="0"/>
          </a:p>
        </p:txBody>
      </p:sp>
      <p:sp>
        <p:nvSpPr>
          <p:cNvPr id="4" name="TextBox 3"/>
          <p:cNvSpPr txBox="1"/>
          <p:nvPr/>
        </p:nvSpPr>
        <p:spPr>
          <a:xfrm>
            <a:off x="3810000" y="5715000"/>
            <a:ext cx="5029200" cy="923330"/>
          </a:xfrm>
          <a:prstGeom prst="rect">
            <a:avLst/>
          </a:prstGeom>
          <a:noFill/>
        </p:spPr>
        <p:txBody>
          <a:bodyPr wrap="square" rtlCol="0">
            <a:spAutoFit/>
          </a:bodyPr>
          <a:lstStyle/>
          <a:p>
            <a:r>
              <a:rPr lang="en-US" sz="5400" dirty="0" smtClean="0">
                <a:solidFill>
                  <a:srgbClr val="FFC000"/>
                </a:solidFill>
              </a:rPr>
              <a:t>(aka Impossible)</a:t>
            </a:r>
            <a:endParaRPr lang="en-US" sz="5400" dirty="0">
              <a:solidFill>
                <a:srgbClr val="FFC000"/>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Attribution: Kinetic Response</a:t>
            </a:r>
            <a:endParaRPr lang="en-US" dirty="0"/>
          </a:p>
        </p:txBody>
      </p:sp>
      <p:sp>
        <p:nvSpPr>
          <p:cNvPr id="3" name="Content Placeholder 2"/>
          <p:cNvSpPr>
            <a:spLocks noGrp="1"/>
          </p:cNvSpPr>
          <p:nvPr>
            <p:ph idx="1"/>
          </p:nvPr>
        </p:nvSpPr>
        <p:spPr>
          <a:xfrm>
            <a:off x="228600" y="990600"/>
            <a:ext cx="8686800" cy="5638800"/>
          </a:xfrm>
        </p:spPr>
        <p:txBody>
          <a:bodyPr>
            <a:normAutofit fontScale="92500" lnSpcReduction="10000"/>
          </a:bodyPr>
          <a:lstStyle/>
          <a:p>
            <a:r>
              <a:rPr lang="en-US" dirty="0" err="1" smtClean="0"/>
              <a:t>Stuxnet</a:t>
            </a:r>
            <a:r>
              <a:rPr lang="en-US" dirty="0" smtClean="0"/>
              <a:t> was a logical attack with a physical effect</a:t>
            </a:r>
          </a:p>
          <a:p>
            <a:r>
              <a:rPr lang="en-US" dirty="0" smtClean="0"/>
              <a:t>Even when you think possible, does it matter? US claimed credit for </a:t>
            </a:r>
            <a:r>
              <a:rPr lang="en-US" dirty="0" err="1" smtClean="0"/>
              <a:t>Stuxnet</a:t>
            </a:r>
            <a:r>
              <a:rPr lang="en-US" dirty="0" smtClean="0"/>
              <a:t>, what happened?</a:t>
            </a:r>
          </a:p>
          <a:p>
            <a:endParaRPr lang="en-US" dirty="0" smtClean="0"/>
          </a:p>
          <a:p>
            <a:r>
              <a:rPr lang="en-US" dirty="0" smtClean="0"/>
              <a:t>Thus far nation-states have been reluctant to call any logical attack an act of war</a:t>
            </a:r>
          </a:p>
          <a:p>
            <a:r>
              <a:rPr lang="en-US" dirty="0" smtClean="0"/>
              <a:t>This will change</a:t>
            </a:r>
          </a:p>
          <a:p>
            <a:r>
              <a:rPr lang="en-US" dirty="0" smtClean="0"/>
              <a:t>Determine Anon was responsible, how do you strike back?</a:t>
            </a:r>
          </a:p>
          <a:p>
            <a:endParaRPr lang="en-US" dirty="0" smtClean="0"/>
          </a:p>
          <a:p>
            <a:r>
              <a:rPr lang="en-US" dirty="0" smtClean="0"/>
              <a:t>“The Packet Heard ‘round the World”?</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rt 6"/>
          <p:cNvSpPr/>
          <p:nvPr/>
        </p:nvSpPr>
        <p:spPr>
          <a:xfrm>
            <a:off x="533400" y="2667001"/>
            <a:ext cx="2438400" cy="2209800"/>
          </a:xfrm>
          <a:prstGeom prst="hear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Brai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5789" y="2658549"/>
            <a:ext cx="2770211" cy="2218251"/>
          </a:xfrm>
          <a:prstGeom prst="rect">
            <a:avLst/>
          </a:prstGeom>
        </p:spPr>
      </p:pic>
      <p:sp>
        <p:nvSpPr>
          <p:cNvPr id="12" name="Title 1"/>
          <p:cNvSpPr>
            <a:spLocks noGrp="1"/>
          </p:cNvSpPr>
          <p:nvPr>
            <p:ph type="title"/>
          </p:nvPr>
        </p:nvSpPr>
        <p:spPr>
          <a:xfrm>
            <a:off x="457200" y="0"/>
            <a:ext cx="8229600" cy="914400"/>
          </a:xfrm>
        </p:spPr>
        <p:txBody>
          <a:bodyPr/>
          <a:lstStyle/>
          <a:p>
            <a:r>
              <a:rPr lang="en-US" dirty="0" smtClean="0"/>
              <a:t>Hearts &amp; Minds (&amp; Cupcakes)</a:t>
            </a:r>
            <a:endParaRPr lang="en-US" dirty="0"/>
          </a:p>
        </p:txBody>
      </p:sp>
      <p:pic>
        <p:nvPicPr>
          <p:cNvPr id="3" name="Picture 2" descr="johnny-cupcakes-logo_Cropped.png"/>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tretch>
            <a:fillRect/>
          </a:stretch>
        </p:blipFill>
        <p:spPr>
          <a:xfrm>
            <a:off x="6172200" y="2489200"/>
            <a:ext cx="2616200" cy="2616200"/>
          </a:xfrm>
          <a:prstGeom prst="rect">
            <a:avLst/>
          </a:prstGeom>
        </p:spPr>
      </p:pic>
    </p:spTree>
    <p:extLst>
      <p:ext uri="{BB962C8B-B14F-4D97-AF65-F5344CB8AC3E}">
        <p14:creationId xmlns:p14="http://schemas.microsoft.com/office/powerpoint/2010/main" val="6115268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657600" cy="914400"/>
          </a:xfrm>
        </p:spPr>
        <p:txBody>
          <a:bodyPr/>
          <a:lstStyle/>
          <a:p>
            <a:r>
              <a:rPr lang="en-US" dirty="0" err="1" smtClean="0"/>
              <a:t>PsyOps</a:t>
            </a:r>
            <a:endParaRPr lang="en-US" dirty="0"/>
          </a:p>
        </p:txBody>
      </p:sp>
      <p:sp>
        <p:nvSpPr>
          <p:cNvPr id="3" name="Content Placeholder 2"/>
          <p:cNvSpPr>
            <a:spLocks noGrp="1"/>
          </p:cNvSpPr>
          <p:nvPr>
            <p:ph idx="1"/>
          </p:nvPr>
        </p:nvSpPr>
        <p:spPr>
          <a:xfrm>
            <a:off x="304800" y="1295400"/>
            <a:ext cx="8382000" cy="5334000"/>
          </a:xfrm>
        </p:spPr>
        <p:txBody>
          <a:bodyPr>
            <a:normAutofit/>
          </a:bodyPr>
          <a:lstStyle/>
          <a:p>
            <a:r>
              <a:rPr lang="en-US" dirty="0" smtClean="0"/>
              <a:t>MI6 </a:t>
            </a:r>
            <a:r>
              <a:rPr lang="en-US" dirty="0" err="1" smtClean="0"/>
              <a:t>OpCupCake</a:t>
            </a:r>
            <a:endParaRPr lang="en-US" dirty="0"/>
          </a:p>
          <a:p>
            <a:endParaRPr lang="en-US" dirty="0" smtClean="0"/>
          </a:p>
          <a:p>
            <a:endParaRPr lang="en-US" dirty="0" smtClean="0"/>
          </a:p>
          <a:p>
            <a:endParaRPr lang="en-US" dirty="0"/>
          </a:p>
          <a:p>
            <a:pPr marL="0" indent="0">
              <a:buNone/>
            </a:pPr>
            <a:endParaRPr lang="en-US" dirty="0" smtClean="0"/>
          </a:p>
          <a:p>
            <a:r>
              <a:rPr lang="en-US" dirty="0" smtClean="0"/>
              <a:t>Trolling: </a:t>
            </a:r>
            <a:r>
              <a:rPr lang="en-US" dirty="0" err="1" smtClean="0"/>
              <a:t>Younes</a:t>
            </a:r>
            <a:r>
              <a:rPr lang="en-US" dirty="0" smtClean="0"/>
              <a:t> </a:t>
            </a:r>
            <a:r>
              <a:rPr lang="en-US" dirty="0" err="1" smtClean="0"/>
              <a:t>Tsouli</a:t>
            </a:r>
            <a:endParaRPr lang="en-US" dirty="0"/>
          </a:p>
          <a:p>
            <a:pPr lvl="1"/>
            <a:r>
              <a:rPr lang="en-US" dirty="0" smtClean="0"/>
              <a:t>It </a:t>
            </a:r>
            <a:r>
              <a:rPr lang="en-US" dirty="0"/>
              <a:t>was </a:t>
            </a:r>
            <a:r>
              <a:rPr lang="en-US" u="sng" dirty="0"/>
              <a:t>Aaron Weisburd</a:t>
            </a:r>
            <a:r>
              <a:rPr lang="en-US" dirty="0"/>
              <a:t> through the use of </a:t>
            </a:r>
            <a:r>
              <a:rPr lang="en-US" dirty="0" err="1" smtClean="0"/>
              <a:t>PsyOps</a:t>
            </a:r>
            <a:r>
              <a:rPr lang="en-US" dirty="0" smtClean="0"/>
              <a:t> </a:t>
            </a:r>
            <a:r>
              <a:rPr lang="en-US" dirty="0"/>
              <a:t>that caused </a:t>
            </a:r>
            <a:r>
              <a:rPr lang="en-US" dirty="0" err="1"/>
              <a:t>Tsouli</a:t>
            </a:r>
            <a:r>
              <a:rPr lang="en-US" dirty="0"/>
              <a:t> to give up his logs including his </a:t>
            </a:r>
            <a:r>
              <a:rPr lang="en-US" dirty="0" smtClean="0"/>
              <a:t>IP address, </a:t>
            </a:r>
            <a:r>
              <a:rPr lang="en-US" dirty="0"/>
              <a:t>which led to his </a:t>
            </a:r>
            <a:r>
              <a:rPr lang="en-US" dirty="0" smtClean="0"/>
              <a:t>arrest</a:t>
            </a:r>
            <a:r>
              <a:rPr lang="en-US" dirty="0"/>
              <a:t>.</a:t>
            </a:r>
          </a:p>
        </p:txBody>
      </p:sp>
      <p:pic>
        <p:nvPicPr>
          <p:cNvPr id="5" name="Picture 4" descr="OperationCupCakeArticleTelegraphU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12349"/>
            <a:ext cx="5257800" cy="3978651"/>
          </a:xfrm>
          <a:prstGeom prst="rect">
            <a:avLst/>
          </a:prstGeom>
        </p:spPr>
      </p:pic>
    </p:spTree>
    <p:extLst>
      <p:ext uri="{BB962C8B-B14F-4D97-AF65-F5344CB8AC3E}">
        <p14:creationId xmlns:p14="http://schemas.microsoft.com/office/powerpoint/2010/main" val="329790505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3375328"/>
            <a:ext cx="5562600" cy="3482671"/>
          </a:xfrm>
          <a:prstGeom prst="rect">
            <a:avLst/>
          </a:prstGeom>
        </p:spPr>
      </p:pic>
      <p:pic>
        <p:nvPicPr>
          <p:cNvPr id="3" name="Picture 2"/>
          <p:cNvPicPr>
            <a:picLocks noChangeAspect="1"/>
          </p:cNvPicPr>
          <p:nvPr/>
        </p:nvPicPr>
        <p:blipFill>
          <a:blip r:embed="rId4" cstate="print"/>
          <a:stretch>
            <a:fillRect/>
          </a:stretch>
        </p:blipFill>
        <p:spPr>
          <a:xfrm>
            <a:off x="3505200" y="0"/>
            <a:ext cx="5638800" cy="3530379"/>
          </a:xfrm>
          <a:prstGeom prst="rect">
            <a:avLst/>
          </a:prstGeom>
        </p:spPr>
      </p:pic>
    </p:spTree>
    <p:extLst>
      <p:ext uri="{BB962C8B-B14F-4D97-AF65-F5344CB8AC3E}">
        <p14:creationId xmlns:p14="http://schemas.microsoft.com/office/powerpoint/2010/main" val="10162388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4724400" cy="6858000"/>
          </a:xfrm>
          <a:prstGeom prst="rect">
            <a:avLst/>
          </a:prstGeom>
        </p:spPr>
      </p:pic>
      <p:pic>
        <p:nvPicPr>
          <p:cNvPr id="4" name="Picture 3"/>
          <p:cNvPicPr>
            <a:picLocks noChangeAspect="1"/>
          </p:cNvPicPr>
          <p:nvPr/>
        </p:nvPicPr>
        <p:blipFill>
          <a:blip r:embed="rId4" cstate="print"/>
          <a:stretch>
            <a:fillRect/>
          </a:stretch>
        </p:blipFill>
        <p:spPr>
          <a:xfrm>
            <a:off x="4678513" y="0"/>
            <a:ext cx="4465487" cy="6858000"/>
          </a:xfrm>
          <a:prstGeom prst="rect">
            <a:avLst/>
          </a:prstGeom>
        </p:spPr>
      </p:pic>
    </p:spTree>
    <p:extLst>
      <p:ext uri="{BB962C8B-B14F-4D97-AF65-F5344CB8AC3E}">
        <p14:creationId xmlns:p14="http://schemas.microsoft.com/office/powerpoint/2010/main" val="143418172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 y="-9283"/>
            <a:ext cx="4495800" cy="6867283"/>
          </a:xfrm>
          <a:prstGeom prst="rect">
            <a:avLst/>
          </a:prstGeom>
        </p:spPr>
      </p:pic>
      <p:pic>
        <p:nvPicPr>
          <p:cNvPr id="3" name="Picture 2"/>
          <p:cNvPicPr>
            <a:picLocks noChangeAspect="1"/>
          </p:cNvPicPr>
          <p:nvPr/>
        </p:nvPicPr>
        <p:blipFill>
          <a:blip r:embed="rId4" cstate="print"/>
          <a:stretch>
            <a:fillRect/>
          </a:stretch>
        </p:blipFill>
        <p:spPr>
          <a:xfrm>
            <a:off x="4495800" y="0"/>
            <a:ext cx="4675163" cy="6858000"/>
          </a:xfrm>
          <a:prstGeom prst="rect">
            <a:avLst/>
          </a:prstGeom>
        </p:spPr>
      </p:pic>
    </p:spTree>
    <p:extLst>
      <p:ext uri="{BB962C8B-B14F-4D97-AF65-F5344CB8AC3E}">
        <p14:creationId xmlns:p14="http://schemas.microsoft.com/office/powerpoint/2010/main" val="11143048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4648200" cy="6881741"/>
          </a:xfrm>
          <a:prstGeom prst="rect">
            <a:avLst/>
          </a:prstGeom>
        </p:spPr>
      </p:pic>
      <p:pic>
        <p:nvPicPr>
          <p:cNvPr id="3" name="Picture 2"/>
          <p:cNvPicPr>
            <a:picLocks noChangeAspect="1"/>
          </p:cNvPicPr>
          <p:nvPr/>
        </p:nvPicPr>
        <p:blipFill>
          <a:blip r:embed="rId4" cstate="print"/>
          <a:stretch>
            <a:fillRect/>
          </a:stretch>
        </p:blipFill>
        <p:spPr>
          <a:xfrm>
            <a:off x="4572000" y="0"/>
            <a:ext cx="4585470" cy="6858000"/>
          </a:xfrm>
          <a:prstGeom prst="rect">
            <a:avLst/>
          </a:prstGeom>
        </p:spPr>
      </p:pic>
    </p:spTree>
    <p:extLst>
      <p:ext uri="{BB962C8B-B14F-4D97-AF65-F5344CB8AC3E}">
        <p14:creationId xmlns:p14="http://schemas.microsoft.com/office/powerpoint/2010/main" val="31514659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571500"/>
            <a:ext cx="9144000" cy="5711834"/>
          </a:xfrm>
          <a:prstGeom prst="rect">
            <a:avLst/>
          </a:prstGeom>
        </p:spPr>
      </p:pic>
    </p:spTree>
    <p:extLst>
      <p:ext uri="{BB962C8B-B14F-4D97-AF65-F5344CB8AC3E}">
        <p14:creationId xmlns:p14="http://schemas.microsoft.com/office/powerpoint/2010/main" val="26740463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81000" y="2644775"/>
            <a:ext cx="8305800" cy="1470025"/>
          </a:xfrm>
        </p:spPr>
        <p:txBody>
          <a:bodyPr>
            <a:noAutofit/>
          </a:bodyPr>
          <a:lstStyle/>
          <a:p>
            <a:pPr algn="l"/>
            <a:r>
              <a:rPr lang="en-US" dirty="0" smtClean="0"/>
              <a:t>1) Failed Analogies</a:t>
            </a:r>
            <a:endParaRPr lang="en-US" dirty="0"/>
          </a:p>
        </p:txBody>
      </p:sp>
    </p:spTree>
    <p:extLst>
      <p:ext uri="{BB962C8B-B14F-4D97-AF65-F5344CB8AC3E}">
        <p14:creationId xmlns:p14="http://schemas.microsoft.com/office/powerpoint/2010/main" val="3435696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0900"/>
            <a:ext cx="9144000" cy="5140960"/>
          </a:xfrm>
          <a:prstGeom prst="rect">
            <a:avLst/>
          </a:prstGeom>
        </p:spPr>
      </p:pic>
    </p:spTree>
    <p:extLst>
      <p:ext uri="{BB962C8B-B14F-4D97-AF65-F5344CB8AC3E}">
        <p14:creationId xmlns:p14="http://schemas.microsoft.com/office/powerpoint/2010/main" val="193638419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J_55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268760"/>
            <a:ext cx="7315200" cy="3979862"/>
          </a:xfrm>
          <a:prstGeom prst="rect">
            <a:avLst/>
          </a:prstGeom>
          <a:ln>
            <a:noFill/>
          </a:ln>
          <a:effectLst>
            <a:outerShdw blurRad="190500" algn="tl" rotWithShape="0">
              <a:srgbClr val="000000">
                <a:alpha val="70000"/>
              </a:srgbClr>
            </a:outerShdw>
          </a:effectLst>
        </p:spPr>
      </p:pic>
      <p:pic>
        <p:nvPicPr>
          <p:cNvPr id="12" name="Picture 11" descr="A10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0938" y="3883372"/>
            <a:ext cx="3822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101.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4950" y="1362422"/>
            <a:ext cx="39782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10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50938" y="4399310"/>
            <a:ext cx="38227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105.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49713" y="2168872"/>
            <a:ext cx="3949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103.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50938" y="1362422"/>
            <a:ext cx="29083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102.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64113" y="3883372"/>
            <a:ext cx="30353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373216"/>
            <a:ext cx="7056784" cy="461665"/>
          </a:xfrm>
          <a:prstGeom prst="rect">
            <a:avLst/>
          </a:prstGeom>
          <a:noFill/>
        </p:spPr>
        <p:txBody>
          <a:bodyPr wrap="square" rtlCol="0">
            <a:spAutoFit/>
          </a:bodyPr>
          <a:lstStyle/>
          <a:p>
            <a:pPr algn="ctr"/>
            <a:r>
              <a:rPr lang="en-US" sz="2400" i="1" dirty="0" smtClean="0"/>
              <a:t>“Anonymous is God’s gift to the Chinese” – CISO</a:t>
            </a:r>
            <a:endParaRPr lang="en-US" sz="2400" i="1" dirty="0"/>
          </a:p>
        </p:txBody>
      </p:sp>
      <p:sp>
        <p:nvSpPr>
          <p:cNvPr id="11"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Non-Conventional: False Flags</a:t>
            </a:r>
            <a:endParaRPr lang="en-US" dirty="0"/>
          </a:p>
        </p:txBody>
      </p:sp>
    </p:spTree>
    <p:extLst>
      <p:ext uri="{BB962C8B-B14F-4D97-AF65-F5344CB8AC3E}">
        <p14:creationId xmlns:p14="http://schemas.microsoft.com/office/powerpoint/2010/main" val="320488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childTnLst>
                          </p:cTn>
                        </p:par>
                        <p:par>
                          <p:cTn id="8" fill="hold" nodeType="with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par>
                          <p:cTn id="12" fill="hold" nodeType="with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nodeType="withGroup">
                            <p:stCondLst>
                              <p:cond delay="20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nodeType="withGroup">
                            <p:stCondLst>
                              <p:cond delay="2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par>
                          <p:cTn id="24" fill="hold" nodeType="with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nodeType="withGroup">
                            <p:stCondLst>
                              <p:cond delay="3500"/>
                            </p:stCondLst>
                            <p:childTnLst>
                              <p:par>
                                <p:cTn id="29" presetID="22" presetClass="entr" presetSubtype="1"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0"/>
                                        <p:tgtEl>
                                          <p:spTgt spid="25"/>
                                        </p:tgtEl>
                                      </p:cBhvr>
                                    </p:animEffect>
                                  </p:childTnLst>
                                </p:cTn>
                              </p:par>
                            </p:childTnLst>
                          </p:cTn>
                        </p:par>
                        <p:par>
                          <p:cTn id="32" fill="hold">
                            <p:stCondLst>
                              <p:cond delay="4500"/>
                            </p:stCondLst>
                            <p:childTnLst>
                              <p:par>
                                <p:cTn id="33" presetID="22" presetClass="entr" presetSubtype="4" fill="hold" grpId="0" nodeType="afterEffect">
                                  <p:stCondLst>
                                    <p:cond delay="200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30722552"/>
              </p:ext>
            </p:extLst>
          </p:nvPr>
        </p:nvGraphicFramePr>
        <p:xfrm>
          <a:off x="457200" y="13414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57200" y="1778000"/>
            <a:ext cx="518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22600"/>
            <a:ext cx="41148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33800" y="4254500"/>
            <a:ext cx="33528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00400" y="5486400"/>
            <a:ext cx="5486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629400" y="1778000"/>
            <a:ext cx="2057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08720" y="3022600"/>
            <a:ext cx="1378079"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5486400"/>
            <a:ext cx="137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Non-Conventional: False Flags</a:t>
            </a:r>
            <a:endParaRPr lang="en-US" dirty="0"/>
          </a:p>
        </p:txBody>
      </p:sp>
      <p:sp>
        <p:nvSpPr>
          <p:cNvPr id="6" name="TextBox 5"/>
          <p:cNvSpPr txBox="1"/>
          <p:nvPr/>
        </p:nvSpPr>
        <p:spPr>
          <a:xfrm>
            <a:off x="457200" y="6459379"/>
            <a:ext cx="5105400" cy="246221"/>
          </a:xfrm>
          <a:prstGeom prst="rect">
            <a:avLst/>
          </a:prstGeom>
          <a:noFill/>
        </p:spPr>
        <p:txBody>
          <a:bodyPr wrap="square" rtlCol="0">
            <a:spAutoFit/>
          </a:bodyPr>
          <a:lstStyle/>
          <a:p>
            <a:r>
              <a:rPr lang="en-US" sz="1000" dirty="0" smtClean="0"/>
              <a:t>SOURCE: Joshua Corman And David </a:t>
            </a:r>
            <a:r>
              <a:rPr lang="en-US" sz="1000" dirty="0" err="1" smtClean="0"/>
              <a:t>Etue</a:t>
            </a:r>
            <a:r>
              <a:rPr lang="en-US" sz="1000" dirty="0" smtClean="0"/>
              <a:t> “Adversary ROI”</a:t>
            </a:r>
            <a:endParaRPr lang="en-US" sz="1000" dirty="0"/>
          </a:p>
        </p:txBody>
      </p:sp>
    </p:spTree>
    <p:extLst>
      <p:ext uri="{BB962C8B-B14F-4D97-AF65-F5344CB8AC3E}">
        <p14:creationId xmlns:p14="http://schemas.microsoft.com/office/powerpoint/2010/main" val="1369637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“Cyber-Terrorism”</a:t>
            </a:r>
            <a:endParaRPr lang="en-US" dirty="0"/>
          </a:p>
        </p:txBody>
      </p:sp>
      <p:pic>
        <p:nvPicPr>
          <p:cNvPr id="5" name="Picture 4" descr="wtc-plane.jpg"/>
          <p:cNvPicPr>
            <a:picLocks noChangeAspect="1"/>
          </p:cNvPicPr>
          <p:nvPr/>
        </p:nvPicPr>
        <p:blipFill>
          <a:blip r:embed="rId3" cstate="print"/>
          <a:stretch>
            <a:fillRect/>
          </a:stretch>
        </p:blipFill>
        <p:spPr>
          <a:xfrm>
            <a:off x="381000" y="1066800"/>
            <a:ext cx="7016750" cy="3811296"/>
          </a:xfrm>
          <a:prstGeom prst="rect">
            <a:avLst/>
          </a:prstGeom>
        </p:spPr>
      </p:pic>
      <p:sp>
        <p:nvSpPr>
          <p:cNvPr id="6" name="TextBox 5"/>
          <p:cNvSpPr txBox="1"/>
          <p:nvPr/>
        </p:nvSpPr>
        <p:spPr>
          <a:xfrm>
            <a:off x="1676400" y="5105400"/>
            <a:ext cx="7086600" cy="1477328"/>
          </a:xfrm>
          <a:prstGeom prst="rect">
            <a:avLst/>
          </a:prstGeom>
          <a:noFill/>
        </p:spPr>
        <p:txBody>
          <a:bodyPr wrap="square" rtlCol="0">
            <a:spAutoFit/>
          </a:bodyPr>
          <a:lstStyle/>
          <a:p>
            <a:r>
              <a:rPr lang="en" b="1" dirty="0" smtClean="0">
                <a:solidFill>
                  <a:srgbClr val="00B050"/>
                </a:solidFill>
              </a:rPr>
              <a:t>01100011 01111001 01100010 01100101 01110010 01110111 01100001 01110010 00100000 01101000 01100001 01110011 00100000 01101110 01101111 00100000 01100100 01110010 01100001 01101101 01100001 01110100 01101001 01100011 00100000 01110110 01101001 01110011 01110101 01100001 01101100 01110011 00100000 00111101 00101001</a:t>
            </a:r>
            <a:endParaRPr lang="en-US"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Libya: Sep 11, 2012</a:t>
            </a:r>
            <a:endParaRPr lang="en-US" dirty="0"/>
          </a:p>
        </p:txBody>
      </p:sp>
      <p:sp>
        <p:nvSpPr>
          <p:cNvPr id="3" name="Content Placeholder 2"/>
          <p:cNvSpPr>
            <a:spLocks noGrp="1"/>
          </p:cNvSpPr>
          <p:nvPr>
            <p:ph idx="1"/>
          </p:nvPr>
        </p:nvSpPr>
        <p:spPr>
          <a:xfrm>
            <a:off x="228600" y="1066800"/>
            <a:ext cx="7620000" cy="4038600"/>
          </a:xfrm>
        </p:spPr>
        <p:txBody>
          <a:bodyPr>
            <a:normAutofit lnSpcReduction="10000"/>
          </a:bodyPr>
          <a:lstStyle/>
          <a:p>
            <a:r>
              <a:rPr lang="en-US" dirty="0" smtClean="0"/>
              <a:t>Suspicious Video to Inflame Islam</a:t>
            </a:r>
          </a:p>
          <a:p>
            <a:r>
              <a:rPr lang="en-US" dirty="0" smtClean="0"/>
              <a:t>Protests form at a number of Embassies</a:t>
            </a:r>
          </a:p>
          <a:p>
            <a:r>
              <a:rPr lang="en-US" dirty="0" smtClean="0"/>
              <a:t>U.S. Ambassador to Libya killed during riot</a:t>
            </a:r>
          </a:p>
          <a:p>
            <a:r>
              <a:rPr lang="en-US" dirty="0" smtClean="0"/>
              <a:t>U.S. Special Forces landed next day</a:t>
            </a:r>
          </a:p>
          <a:p>
            <a:endParaRPr lang="en-US" dirty="0" smtClean="0"/>
          </a:p>
          <a:p>
            <a:r>
              <a:rPr lang="en-US" dirty="0" smtClean="0"/>
              <a:t>Is this repeatable and targetable?</a:t>
            </a:r>
          </a:p>
          <a:p>
            <a:r>
              <a:rPr lang="en-US" dirty="0" smtClean="0"/>
              <a:t>Can do this on demand, virtually no costs.</a:t>
            </a:r>
            <a:endParaRPr lang="en-US" dirty="0"/>
          </a:p>
          <a:p>
            <a:endParaRPr lang="en-US" dirty="0"/>
          </a:p>
          <a:p>
            <a:pPr lvl="1"/>
            <a:endParaRPr lang="en-US" dirty="0" smtClean="0"/>
          </a:p>
          <a:p>
            <a:endParaRPr lang="en-US" dirty="0"/>
          </a:p>
        </p:txBody>
      </p:sp>
      <p:pic>
        <p:nvPicPr>
          <p:cNvPr id="5" name="Picture 4" descr="social media icons.jpg"/>
          <p:cNvPicPr>
            <a:picLocks noChangeAspect="1"/>
          </p:cNvPicPr>
          <p:nvPr/>
        </p:nvPicPr>
        <p:blipFill>
          <a:blip r:embed="rId3" cstate="print"/>
          <a:stretch>
            <a:fillRect/>
          </a:stretch>
        </p:blipFill>
        <p:spPr>
          <a:xfrm>
            <a:off x="1181100" y="4977896"/>
            <a:ext cx="6781800" cy="1880103"/>
          </a:xfrm>
          <a:prstGeom prst="rect">
            <a:avLst/>
          </a:prstGeom>
        </p:spPr>
      </p:pic>
    </p:spTree>
    <p:extLst>
      <p:ext uri="{BB962C8B-B14F-4D97-AF65-F5344CB8AC3E}">
        <p14:creationId xmlns:p14="http://schemas.microsoft.com/office/powerpoint/2010/main" val="55625234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209800" y="794643"/>
            <a:ext cx="4724400" cy="6034683"/>
          </a:xfrm>
          <a:prstGeom prst="rect">
            <a:avLst/>
          </a:prstGeom>
        </p:spPr>
      </p:pic>
      <p:sp>
        <p:nvSpPr>
          <p:cNvPr id="3" name="Title 1"/>
          <p:cNvSpPr txBox="1">
            <a:spLocks/>
          </p:cNvSpPr>
          <p:nvPr/>
        </p:nvSpPr>
        <p:spPr>
          <a:xfrm>
            <a:off x="457200" y="0"/>
            <a:ext cx="8229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Scenario: A War @ Home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6671402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Citizen Soldiers &amp; Rogues</a:t>
            </a:r>
            <a:endParaRPr lang="en-US" dirty="0"/>
          </a:p>
        </p:txBody>
      </p:sp>
      <p:sp>
        <p:nvSpPr>
          <p:cNvPr id="3" name="Content Placeholder 2"/>
          <p:cNvSpPr>
            <a:spLocks noGrp="1"/>
          </p:cNvSpPr>
          <p:nvPr>
            <p:ph idx="1"/>
          </p:nvPr>
        </p:nvSpPr>
        <p:spPr>
          <a:xfrm>
            <a:off x="304800" y="1752600"/>
            <a:ext cx="8382000" cy="4800600"/>
          </a:xfrm>
        </p:spPr>
        <p:txBody>
          <a:bodyPr>
            <a:normAutofit fontScale="92500" lnSpcReduction="10000"/>
          </a:bodyPr>
          <a:lstStyle/>
          <a:p>
            <a:r>
              <a:rPr lang="en-US" dirty="0" smtClean="0"/>
              <a:t>Citizen Solders</a:t>
            </a:r>
          </a:p>
          <a:p>
            <a:pPr lvl="1"/>
            <a:r>
              <a:rPr lang="en-US" dirty="0" smtClean="0"/>
              <a:t>Formation (Militias)</a:t>
            </a:r>
          </a:p>
          <a:p>
            <a:pPr lvl="1"/>
            <a:r>
              <a:rPr lang="en-US" dirty="0" smtClean="0"/>
              <a:t>Conscription</a:t>
            </a:r>
          </a:p>
          <a:p>
            <a:r>
              <a:rPr lang="en-US" dirty="0" smtClean="0"/>
              <a:t>Rogues</a:t>
            </a:r>
          </a:p>
          <a:p>
            <a:pPr lvl="1"/>
            <a:r>
              <a:rPr lang="en-US" dirty="0" smtClean="0"/>
              <a:t>Solo Actors</a:t>
            </a:r>
          </a:p>
          <a:p>
            <a:pPr lvl="1"/>
            <a:r>
              <a:rPr lang="en-US" dirty="0" smtClean="0"/>
              <a:t>Mercenary Groups</a:t>
            </a:r>
          </a:p>
          <a:p>
            <a:r>
              <a:rPr lang="en-US" dirty="0" smtClean="0"/>
              <a:t>Operational Collisions</a:t>
            </a:r>
          </a:p>
          <a:p>
            <a:pPr lvl="1"/>
            <a:r>
              <a:rPr lang="en-US" dirty="0"/>
              <a:t>Blue on </a:t>
            </a:r>
            <a:r>
              <a:rPr lang="en-US" dirty="0" smtClean="0"/>
              <a:t>Blue (</a:t>
            </a:r>
            <a:r>
              <a:rPr lang="en-US" dirty="0" err="1" smtClean="0"/>
              <a:t>Mo’players</a:t>
            </a:r>
            <a:r>
              <a:rPr lang="en-US" dirty="0" smtClean="0"/>
              <a:t>, </a:t>
            </a:r>
            <a:r>
              <a:rPr lang="en-US" dirty="0" err="1" smtClean="0"/>
              <a:t>Mo’problems</a:t>
            </a:r>
            <a:r>
              <a:rPr lang="en-US" dirty="0" smtClean="0"/>
              <a:t>)</a:t>
            </a:r>
            <a:endParaRPr lang="en-US" dirty="0"/>
          </a:p>
          <a:p>
            <a:pPr lvl="1"/>
            <a:r>
              <a:rPr lang="en-US" dirty="0"/>
              <a:t>Risk to catalyze State-to-State </a:t>
            </a:r>
            <a:r>
              <a:rPr lang="en-US" dirty="0" smtClean="0"/>
              <a:t>incidents</a:t>
            </a:r>
          </a:p>
          <a:p>
            <a:r>
              <a:rPr lang="en-US" dirty="0" smtClean="0"/>
              <a:t>Letters of Marque…?</a:t>
            </a:r>
          </a:p>
        </p:txBody>
      </p:sp>
      <p:pic>
        <p:nvPicPr>
          <p:cNvPr id="4" name="Picture 3" descr="lazlo-militia.jpg"/>
          <p:cNvPicPr>
            <a:picLocks noChangeAspect="1"/>
          </p:cNvPicPr>
          <p:nvPr/>
        </p:nvPicPr>
        <p:blipFill>
          <a:blip r:embed="rId3" cstate="print"/>
          <a:stretch>
            <a:fillRect/>
          </a:stretch>
        </p:blipFill>
        <p:spPr>
          <a:xfrm>
            <a:off x="5410200" y="1066800"/>
            <a:ext cx="3386091" cy="3505200"/>
          </a:xfrm>
          <a:prstGeom prst="rect">
            <a:avLst/>
          </a:prstGeom>
        </p:spPr>
      </p:pic>
    </p:spTree>
    <p:extLst>
      <p:ext uri="{BB962C8B-B14F-4D97-AF65-F5344CB8AC3E}">
        <p14:creationId xmlns:p14="http://schemas.microsoft.com/office/powerpoint/2010/main" val="104105022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Militia</a:t>
            </a:r>
            <a:endParaRPr lang="en-US" dirty="0"/>
          </a:p>
        </p:txBody>
      </p:sp>
      <p:pic>
        <p:nvPicPr>
          <p:cNvPr id="5" name="Picture 4" descr="militia-3.jpg"/>
          <p:cNvPicPr>
            <a:picLocks noChangeAspect="1"/>
          </p:cNvPicPr>
          <p:nvPr/>
        </p:nvPicPr>
        <p:blipFill>
          <a:blip r:embed="rId3" cstate="print"/>
          <a:stretch>
            <a:fillRect/>
          </a:stretch>
        </p:blipFill>
        <p:spPr>
          <a:xfrm>
            <a:off x="0" y="918364"/>
            <a:ext cx="9144000" cy="5021272"/>
          </a:xfrm>
          <a:prstGeom prst="rect">
            <a:avLst/>
          </a:prstGeom>
        </p:spPr>
      </p:pic>
    </p:spTree>
    <p:extLst>
      <p:ext uri="{BB962C8B-B14F-4D97-AF65-F5344CB8AC3E}">
        <p14:creationId xmlns:p14="http://schemas.microsoft.com/office/powerpoint/2010/main" val="301345205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Asymmetric: Guerilla</a:t>
            </a:r>
            <a:endParaRPr lang="en-US" dirty="0"/>
          </a:p>
        </p:txBody>
      </p:sp>
      <p:pic>
        <p:nvPicPr>
          <p:cNvPr id="4" name="Picture 3"/>
          <p:cNvPicPr>
            <a:picLocks noChangeAspect="1"/>
          </p:cNvPicPr>
          <p:nvPr/>
        </p:nvPicPr>
        <p:blipFill>
          <a:blip r:embed="rId3" cstate="print"/>
          <a:stretch>
            <a:fillRect/>
          </a:stretch>
        </p:blipFill>
        <p:spPr>
          <a:xfrm>
            <a:off x="1905000" y="1066800"/>
            <a:ext cx="5511800" cy="5511800"/>
          </a:xfrm>
          <a:prstGeom prst="rect">
            <a:avLst/>
          </a:prstGeom>
        </p:spPr>
      </p:pic>
    </p:spTree>
    <p:extLst>
      <p:ext uri="{BB962C8B-B14F-4D97-AF65-F5344CB8AC3E}">
        <p14:creationId xmlns:p14="http://schemas.microsoft.com/office/powerpoint/2010/main" val="121216529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Asymmetric: Guerilla</a:t>
            </a:r>
            <a:endParaRPr lang="en-US" dirty="0"/>
          </a:p>
        </p:txBody>
      </p:sp>
      <p:sp>
        <p:nvSpPr>
          <p:cNvPr id="10" name="Content Placeholder 9"/>
          <p:cNvSpPr>
            <a:spLocks noGrp="1"/>
          </p:cNvSpPr>
          <p:nvPr>
            <p:ph sz="half" idx="1"/>
          </p:nvPr>
        </p:nvSpPr>
        <p:spPr>
          <a:xfrm>
            <a:off x="304800" y="1219201"/>
            <a:ext cx="5410200" cy="3733800"/>
          </a:xfrm>
        </p:spPr>
        <p:txBody>
          <a:bodyPr>
            <a:normAutofit/>
          </a:bodyPr>
          <a:lstStyle/>
          <a:p>
            <a:r>
              <a:rPr lang="en-US" dirty="0" smtClean="0"/>
              <a:t>The Starfish and the Spider</a:t>
            </a:r>
          </a:p>
          <a:p>
            <a:pPr lvl="1"/>
            <a:r>
              <a:rPr lang="en-US" sz="1400" dirty="0" smtClean="0"/>
              <a:t>Virtues </a:t>
            </a:r>
            <a:r>
              <a:rPr lang="en-US" sz="1400" dirty="0" smtClean="0"/>
              <a:t>of </a:t>
            </a:r>
            <a:r>
              <a:rPr lang="en-US" sz="1400" dirty="0"/>
              <a:t>d</a:t>
            </a:r>
            <a:r>
              <a:rPr lang="en-US" sz="1400" dirty="0" smtClean="0"/>
              <a:t>ecentralized organization</a:t>
            </a:r>
          </a:p>
          <a:p>
            <a:pPr lvl="1"/>
            <a:r>
              <a:rPr lang="en-US" sz="1400" dirty="0" smtClean="0"/>
              <a:t>Characteristics for fighting</a:t>
            </a:r>
            <a:endParaRPr lang="en-US" dirty="0" smtClean="0"/>
          </a:p>
          <a:p>
            <a:endParaRPr lang="en-US" dirty="0" smtClean="0"/>
          </a:p>
          <a:p>
            <a:r>
              <a:rPr lang="en-US" dirty="0" smtClean="0"/>
              <a:t>Cut </a:t>
            </a:r>
            <a:r>
              <a:rPr lang="en-US" dirty="0" smtClean="0"/>
              <a:t>a Starfish in 2 =&gt; 2 Starfish</a:t>
            </a:r>
          </a:p>
          <a:p>
            <a:endParaRPr lang="en-US" dirty="0" smtClean="0"/>
          </a:p>
          <a:p>
            <a:r>
              <a:rPr lang="en-US" dirty="0" smtClean="0"/>
              <a:t>Jericho wants to rename it:</a:t>
            </a:r>
          </a:p>
          <a:p>
            <a:pPr lvl="1"/>
            <a:r>
              <a:rPr lang="en-US" dirty="0" smtClean="0"/>
              <a:t>The Starfish and the </a:t>
            </a:r>
            <a:r>
              <a:rPr lang="en-US" dirty="0" smtClean="0"/>
              <a:t>Cow</a:t>
            </a:r>
            <a:endParaRPr lang="en-US" dirty="0" smtClean="0"/>
          </a:p>
        </p:txBody>
      </p:sp>
      <p:pic>
        <p:nvPicPr>
          <p:cNvPr id="16" name="Content Placeholder 15"/>
          <p:cNvPicPr>
            <a:picLocks noGrp="1" noChangeAspect="1"/>
          </p:cNvPicPr>
          <p:nvPr>
            <p:ph sz="half" idx="2"/>
          </p:nvPr>
        </p:nvPicPr>
        <p:blipFill rotWithShape="1">
          <a:blip r:embed="rId3" cstate="print"/>
          <a:srcRect l="16710" r="17218"/>
          <a:stretch/>
        </p:blipFill>
        <p:spPr>
          <a:xfrm>
            <a:off x="5791200" y="1219200"/>
            <a:ext cx="2990390" cy="4525963"/>
          </a:xfrm>
        </p:spPr>
      </p:pic>
      <p:pic>
        <p:nvPicPr>
          <p:cNvPr id="4" name="Picture 3" descr="madc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654" y="4800600"/>
            <a:ext cx="1970874" cy="205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dirty="0" smtClean="0"/>
              <a:t>The Media</a:t>
            </a:r>
            <a:endParaRPr lang="en-US" dirty="0"/>
          </a:p>
        </p:txBody>
      </p:sp>
      <p:pic>
        <p:nvPicPr>
          <p:cNvPr id="6" name="Picture 5" descr="cyberwar.jpg"/>
          <p:cNvPicPr>
            <a:picLocks noChangeAspect="1"/>
          </p:cNvPicPr>
          <p:nvPr/>
        </p:nvPicPr>
        <p:blipFill>
          <a:blip r:embed="rId3" cstate="print"/>
          <a:stretch>
            <a:fillRect/>
          </a:stretch>
        </p:blipFill>
        <p:spPr>
          <a:xfrm>
            <a:off x="876300" y="838200"/>
            <a:ext cx="7391400" cy="57867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838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Citizen Soldiers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hacktivists.png"/>
          <p:cNvPicPr>
            <a:picLocks noChangeAspect="1"/>
          </p:cNvPicPr>
          <p:nvPr/>
        </p:nvPicPr>
        <p:blipFill>
          <a:blip r:embed="rId3" cstate="print"/>
          <a:stretch>
            <a:fillRect/>
          </a:stretch>
        </p:blipFill>
        <p:spPr>
          <a:xfrm>
            <a:off x="228600" y="914400"/>
            <a:ext cx="4254919" cy="5638800"/>
          </a:xfrm>
          <a:prstGeom prst="rect">
            <a:avLst/>
          </a:prstGeom>
        </p:spPr>
      </p:pic>
      <p:pic>
        <p:nvPicPr>
          <p:cNvPr id="5" name="Picture 4" descr="operation-negre-angelis.png"/>
          <p:cNvPicPr>
            <a:picLocks noChangeAspect="1"/>
          </p:cNvPicPr>
          <p:nvPr/>
        </p:nvPicPr>
        <p:blipFill>
          <a:blip r:embed="rId4" cstate="print"/>
          <a:stretch>
            <a:fillRect/>
          </a:stretch>
        </p:blipFill>
        <p:spPr>
          <a:xfrm>
            <a:off x="4736612" y="1295400"/>
            <a:ext cx="4152035" cy="4495800"/>
          </a:xfrm>
          <a:prstGeom prst="rect">
            <a:avLst/>
          </a:prstGeom>
        </p:spPr>
      </p:pic>
    </p:spTree>
    <p:extLst>
      <p:ext uri="{BB962C8B-B14F-4D97-AF65-F5344CB8AC3E}">
        <p14:creationId xmlns:p14="http://schemas.microsoft.com/office/powerpoint/2010/main" val="171244379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930774" y="955548"/>
            <a:ext cx="7222626" cy="5826252"/>
          </a:xfrm>
          <a:prstGeom prst="rect">
            <a:avLst/>
          </a:prstGeom>
        </p:spPr>
      </p:pic>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Who Watches the Watchers?</a:t>
            </a:r>
            <a:endParaRPr lang="en-US" dirty="0"/>
          </a:p>
        </p:txBody>
      </p:sp>
    </p:spTree>
    <p:extLst>
      <p:ext uri="{BB962C8B-B14F-4D97-AF65-F5344CB8AC3E}">
        <p14:creationId xmlns:p14="http://schemas.microsoft.com/office/powerpoint/2010/main" val="225699935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Letters of Marque</a:t>
            </a:r>
            <a:endParaRPr lang="en-US" dirty="0"/>
          </a:p>
        </p:txBody>
      </p:sp>
      <p:pic>
        <p:nvPicPr>
          <p:cNvPr id="4" name="Content Placeholder 3" descr="drake-knight.jpg"/>
          <p:cNvPicPr>
            <a:picLocks noGrp="1" noChangeAspect="1"/>
          </p:cNvPicPr>
          <p:nvPr>
            <p:ph idx="1"/>
          </p:nvPr>
        </p:nvPicPr>
        <p:blipFill>
          <a:blip r:embed="rId3" cstate="print"/>
          <a:stretch>
            <a:fillRect/>
          </a:stretch>
        </p:blipFill>
        <p:spPr>
          <a:xfrm>
            <a:off x="149086" y="1992243"/>
            <a:ext cx="4978400" cy="3733800"/>
          </a:xfrm>
        </p:spPr>
      </p:pic>
      <p:pic>
        <p:nvPicPr>
          <p:cNvPr id="5" name="Picture 4" descr="henry_morgan_gr_550w.jpg"/>
          <p:cNvPicPr>
            <a:picLocks noChangeAspect="1"/>
          </p:cNvPicPr>
          <p:nvPr/>
        </p:nvPicPr>
        <p:blipFill>
          <a:blip r:embed="rId4" cstate="print"/>
          <a:stretch>
            <a:fillRect/>
          </a:stretch>
        </p:blipFill>
        <p:spPr>
          <a:xfrm>
            <a:off x="5256702" y="1441180"/>
            <a:ext cx="3734898" cy="48282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572000"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TN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4572000" cy="2932582"/>
          </a:xfrm>
          <a:prstGeom prst="rect">
            <a:avLst/>
          </a:prstGeom>
        </p:spPr>
      </p:pic>
      <p:pic>
        <p:nvPicPr>
          <p:cNvPr id="3" name="Picture 2"/>
          <p:cNvPicPr>
            <a:picLocks noChangeAspect="1"/>
          </p:cNvPicPr>
          <p:nvPr/>
        </p:nvPicPr>
        <p:blipFill>
          <a:blip r:embed="rId4" cstate="print"/>
          <a:stretch>
            <a:fillRect/>
          </a:stretch>
        </p:blipFill>
        <p:spPr>
          <a:xfrm>
            <a:off x="4572000" y="-3167"/>
            <a:ext cx="4576807" cy="6865211"/>
          </a:xfrm>
          <a:prstGeom prst="rect">
            <a:avLst/>
          </a:prstGeom>
        </p:spPr>
      </p:pic>
      <p:pic>
        <p:nvPicPr>
          <p:cNvPr id="4" name="Picture 3" descr="WoW_Logo_TRAN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31531"/>
            <a:ext cx="1528618" cy="869731"/>
          </a:xfrm>
          <a:prstGeom prst="rect">
            <a:avLst/>
          </a:prstGeom>
        </p:spPr>
      </p:pic>
      <p:pic>
        <p:nvPicPr>
          <p:cNvPr id="5" name="Picture 4" descr="Gw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224" y="3407760"/>
            <a:ext cx="3733800" cy="3386880"/>
          </a:xfrm>
          <a:prstGeom prst="rect">
            <a:avLst/>
          </a:prstGeom>
        </p:spPr>
      </p:pic>
      <p:cxnSp>
        <p:nvCxnSpPr>
          <p:cNvPr id="9" name="Straight Connector 8"/>
          <p:cNvCxnSpPr/>
          <p:nvPr/>
        </p:nvCxnSpPr>
        <p:spPr>
          <a:xfrm>
            <a:off x="0" y="3200400"/>
            <a:ext cx="4572000" cy="0"/>
          </a:xfrm>
          <a:prstGeom prst="line">
            <a:avLst/>
          </a:prstGeom>
          <a:ln>
            <a:solidFill>
              <a:schemeClr val="bg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8160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Militia: Operational Parameters</a:t>
            </a:r>
            <a:endParaRPr lang="en-US" dirty="0"/>
          </a:p>
        </p:txBody>
      </p:sp>
      <p:sp>
        <p:nvSpPr>
          <p:cNvPr id="3" name="Content Placeholder 2"/>
          <p:cNvSpPr>
            <a:spLocks noGrp="1"/>
          </p:cNvSpPr>
          <p:nvPr>
            <p:ph idx="1"/>
          </p:nvPr>
        </p:nvSpPr>
        <p:spPr/>
        <p:txBody>
          <a:bodyPr>
            <a:normAutofit lnSpcReduction="10000"/>
          </a:bodyPr>
          <a:lstStyle/>
          <a:p>
            <a:r>
              <a:rPr lang="en-US" dirty="0" smtClean="0"/>
              <a:t>“Even </a:t>
            </a:r>
            <a:r>
              <a:rPr lang="en-US" dirty="0" smtClean="0"/>
              <a:t>pirates have a </a:t>
            </a:r>
            <a:r>
              <a:rPr lang="en-US" dirty="0" smtClean="0"/>
              <a:t>code.</a:t>
            </a:r>
            <a:endParaRPr lang="en-US" dirty="0" smtClean="0"/>
          </a:p>
          <a:p>
            <a:pPr lvl="1"/>
            <a:r>
              <a:rPr lang="en-US" dirty="0" smtClean="0"/>
              <a:t>More like guidelines really</a:t>
            </a:r>
            <a:r>
              <a:rPr lang="en-US" dirty="0" smtClean="0"/>
              <a:t>…”</a:t>
            </a:r>
            <a:endParaRPr lang="en-US" dirty="0" smtClean="0"/>
          </a:p>
          <a:p>
            <a:pPr lvl="1"/>
            <a:endParaRPr lang="en-US" dirty="0" smtClean="0"/>
          </a:p>
          <a:p>
            <a:endParaRPr lang="en-US" dirty="0" smtClean="0"/>
          </a:p>
          <a:p>
            <a:r>
              <a:rPr lang="en-US" dirty="0" smtClean="0"/>
              <a:t>First Principles</a:t>
            </a:r>
          </a:p>
          <a:p>
            <a:r>
              <a:rPr lang="en-US" dirty="0" smtClean="0"/>
              <a:t>Codes of Conduct</a:t>
            </a:r>
          </a:p>
          <a:p>
            <a:r>
              <a:rPr lang="en-US" dirty="0" smtClean="0"/>
              <a:t>Strategy &amp; Priorities</a:t>
            </a:r>
          </a:p>
          <a:p>
            <a:r>
              <a:rPr lang="en-US" dirty="0" smtClean="0"/>
              <a:t>Bright Lines &amp; Exit Conditions</a:t>
            </a:r>
          </a:p>
          <a:p>
            <a:pPr marL="0" indent="0">
              <a:buNone/>
            </a:pPr>
            <a:endParaRPr lang="en-US" dirty="0"/>
          </a:p>
        </p:txBody>
      </p:sp>
      <p:pic>
        <p:nvPicPr>
          <p:cNvPr id="4" name="Picture 4" descr="black_pirates-flag-wallpapers.jpg"/>
          <p:cNvPicPr>
            <a:picLocks noChangeAspect="1"/>
          </p:cNvPicPr>
          <p:nvPr/>
        </p:nvPicPr>
        <p:blipFill>
          <a:blip r:embed="rId3" cstate="print"/>
          <a:srcRect/>
          <a:stretch>
            <a:fillRect/>
          </a:stretch>
        </p:blipFill>
        <p:spPr bwMode="auto">
          <a:xfrm rot="837658">
            <a:off x="5566920" y="1978683"/>
            <a:ext cx="3103028" cy="3103028"/>
          </a:xfrm>
          <a:prstGeom prst="rect">
            <a:avLst/>
          </a:prstGeom>
          <a:noFill/>
          <a:ln w="9525">
            <a:noFill/>
            <a:miter lim="800000"/>
            <a:headEnd/>
            <a:tailEnd/>
          </a:ln>
        </p:spPr>
      </p:pic>
    </p:spTree>
    <p:extLst>
      <p:ext uri="{BB962C8B-B14F-4D97-AF65-F5344CB8AC3E}">
        <p14:creationId xmlns:p14="http://schemas.microsoft.com/office/powerpoint/2010/main" val="116802245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295400" y="228600"/>
            <a:ext cx="6350000" cy="6350000"/>
          </a:xfrm>
          <a:prstGeom prst="rect">
            <a:avLst/>
          </a:prstGeom>
        </p:spPr>
      </p:pic>
    </p:spTree>
    <p:extLst>
      <p:ext uri="{BB962C8B-B14F-4D97-AF65-F5344CB8AC3E}">
        <p14:creationId xmlns:p14="http://schemas.microsoft.com/office/powerpoint/2010/main" val="381328925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8400"/>
          </a:xfrm>
          <a:prstGeom prst="rect">
            <a:avLst/>
          </a:prstGeom>
          <a:gradFill flip="none" rotWithShape="1">
            <a:gsLst>
              <a:gs pos="7000">
                <a:schemeClr val="bg1"/>
              </a:gs>
              <a:gs pos="100000">
                <a:schemeClr val="bg1"/>
              </a:gs>
              <a:gs pos="52000">
                <a:srgbClr val="008000"/>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381000" y="-304800"/>
            <a:ext cx="8305800" cy="1470025"/>
          </a:xfrm>
        </p:spPr>
        <p:txBody>
          <a:bodyPr>
            <a:noAutofit/>
          </a:bodyPr>
          <a:lstStyle/>
          <a:p>
            <a:r>
              <a:rPr lang="en-US" dirty="0" smtClean="0"/>
              <a:t>…o</a:t>
            </a:r>
            <a:r>
              <a:rPr lang="en-US" dirty="0" smtClean="0"/>
              <a:t>r you could “Duck &amp; Cover”</a:t>
            </a:r>
            <a:endParaRPr lang="en-US" dirty="0"/>
          </a:p>
        </p:txBody>
      </p:sp>
      <p:pic>
        <p:nvPicPr>
          <p:cNvPr id="7" name="Picture 6" descr="Duckn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990600"/>
            <a:ext cx="4622800" cy="5792946"/>
          </a:xfrm>
          <a:prstGeom prst="rect">
            <a:avLst/>
          </a:prstGeom>
        </p:spPr>
      </p:pic>
    </p:spTree>
    <p:extLst>
      <p:ext uri="{BB962C8B-B14F-4D97-AF65-F5344CB8AC3E}">
        <p14:creationId xmlns:p14="http://schemas.microsoft.com/office/powerpoint/2010/main" val="271798423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Thanks</a:t>
            </a:r>
            <a:endParaRPr lang="en-US" dirty="0"/>
          </a:p>
        </p:txBody>
      </p:sp>
      <p:pic>
        <p:nvPicPr>
          <p:cNvPr id="4" name="Picture 3" descr="huggly.jpg"/>
          <p:cNvPicPr>
            <a:picLocks noChangeAspect="1"/>
          </p:cNvPicPr>
          <p:nvPr/>
        </p:nvPicPr>
        <p:blipFill>
          <a:blip r:embed="rId2" cstate="print"/>
          <a:stretch>
            <a:fillRect/>
          </a:stretch>
        </p:blipFill>
        <p:spPr>
          <a:xfrm>
            <a:off x="6629400" y="4172726"/>
            <a:ext cx="2514600" cy="2685274"/>
          </a:xfrm>
          <a:prstGeom prst="rect">
            <a:avLst/>
          </a:prstGeom>
        </p:spPr>
      </p:pic>
      <p:sp>
        <p:nvSpPr>
          <p:cNvPr id="3" name="Content Placeholder 2"/>
          <p:cNvSpPr>
            <a:spLocks noGrp="1"/>
          </p:cNvSpPr>
          <p:nvPr>
            <p:ph idx="1"/>
          </p:nvPr>
        </p:nvSpPr>
        <p:spPr>
          <a:xfrm>
            <a:off x="152400" y="838200"/>
            <a:ext cx="8229600" cy="5334000"/>
          </a:xfrm>
        </p:spPr>
        <p:txBody>
          <a:bodyPr>
            <a:normAutofit lnSpcReduction="10000"/>
          </a:bodyPr>
          <a:lstStyle/>
          <a:p>
            <a:r>
              <a:rPr lang="en-US" dirty="0" smtClean="0"/>
              <a:t>Scot </a:t>
            </a:r>
            <a:r>
              <a:rPr lang="en-US" dirty="0" err="1" smtClean="0"/>
              <a:t>Terban</a:t>
            </a:r>
            <a:r>
              <a:rPr lang="en-US" dirty="0" smtClean="0"/>
              <a:t> – Extended discussion, invaluable feedback</a:t>
            </a:r>
          </a:p>
          <a:p>
            <a:r>
              <a:rPr lang="en-US" dirty="0" smtClean="0"/>
              <a:t>Space Rogue (@</a:t>
            </a:r>
            <a:r>
              <a:rPr lang="en-US" dirty="0" err="1" smtClean="0"/>
              <a:t>spacerog</a:t>
            </a:r>
            <a:r>
              <a:rPr lang="en-US" dirty="0" smtClean="0"/>
              <a:t>) – Discussion, research, feedback</a:t>
            </a:r>
          </a:p>
          <a:p>
            <a:r>
              <a:rPr lang="en-US" dirty="0" smtClean="0"/>
              <a:t>Dave Kennedy (@Dave_Rel1k), David </a:t>
            </a:r>
            <a:r>
              <a:rPr lang="en-US" dirty="0" err="1" smtClean="0"/>
              <a:t>Etue</a:t>
            </a:r>
            <a:r>
              <a:rPr lang="en-US" dirty="0" smtClean="0"/>
              <a:t> (@</a:t>
            </a:r>
            <a:r>
              <a:rPr lang="en-US" dirty="0" err="1" smtClean="0"/>
              <a:t>djetue</a:t>
            </a:r>
            <a:r>
              <a:rPr lang="en-US" dirty="0" smtClean="0"/>
              <a:t>)</a:t>
            </a:r>
          </a:p>
          <a:p>
            <a:r>
              <a:rPr lang="en-US" dirty="0" smtClean="0"/>
              <a:t>Rob Rosenberg / </a:t>
            </a:r>
            <a:r>
              <a:rPr lang="en-US" dirty="0" err="1" smtClean="0"/>
              <a:t>Vmyths</a:t>
            </a:r>
            <a:r>
              <a:rPr lang="en-US" dirty="0" smtClean="0"/>
              <a:t> – Research</a:t>
            </a:r>
          </a:p>
          <a:p>
            <a:r>
              <a:rPr lang="en-US" dirty="0" smtClean="0"/>
              <a:t>CJI - Research</a:t>
            </a:r>
          </a:p>
          <a:p>
            <a:r>
              <a:rPr lang="en-US" dirty="0" smtClean="0"/>
              <a:t>Mar (@</a:t>
            </a:r>
            <a:r>
              <a:rPr lang="en-US" dirty="0" err="1" smtClean="0"/>
              <a:t>spux</a:t>
            </a:r>
            <a:r>
              <a:rPr lang="en-US" dirty="0" smtClean="0"/>
              <a:t> / sudux.com) – Graphics</a:t>
            </a:r>
          </a:p>
          <a:p>
            <a:r>
              <a:rPr lang="en-US" dirty="0" smtClean="0"/>
              <a:t>Chris </a:t>
            </a:r>
            <a:r>
              <a:rPr lang="en-US" dirty="0" err="1" smtClean="0"/>
              <a:t>LaFronte</a:t>
            </a:r>
            <a:r>
              <a:rPr lang="en-US" dirty="0" smtClean="0"/>
              <a:t> – Picture use</a:t>
            </a:r>
          </a:p>
          <a:p>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066799"/>
          </a:xfrm>
        </p:spPr>
        <p:txBody>
          <a:bodyPr>
            <a:noAutofit/>
          </a:bodyPr>
          <a:lstStyle/>
          <a:p>
            <a:r>
              <a:rPr lang="en-US" sz="7200" dirty="0" smtClean="0"/>
              <a:t>Questions?</a:t>
            </a:r>
            <a:endParaRPr lang="en-US" sz="7200" dirty="0"/>
          </a:p>
        </p:txBody>
      </p:sp>
      <p:pic>
        <p:nvPicPr>
          <p:cNvPr id="8" name="Picture 7" descr="squirrel-10-05-15.jpg"/>
          <p:cNvPicPr>
            <a:picLocks noChangeAspect="1"/>
          </p:cNvPicPr>
          <p:nvPr/>
        </p:nvPicPr>
        <p:blipFill>
          <a:blip r:embed="rId3" cstate="print"/>
          <a:stretch>
            <a:fillRect/>
          </a:stretch>
        </p:blipFill>
        <p:spPr>
          <a:xfrm>
            <a:off x="304800" y="1219200"/>
            <a:ext cx="5996262" cy="4572000"/>
          </a:xfrm>
          <a:prstGeom prst="rect">
            <a:avLst/>
          </a:prstGeom>
        </p:spPr>
      </p:pic>
      <p:pic>
        <p:nvPicPr>
          <p:cNvPr id="4" name="Picture 3" descr="lazlo-brucon.jpg"/>
          <p:cNvPicPr>
            <a:picLocks noChangeAspect="1"/>
          </p:cNvPicPr>
          <p:nvPr/>
        </p:nvPicPr>
        <p:blipFill>
          <a:blip r:embed="rId4" cstate="print"/>
          <a:stretch>
            <a:fillRect/>
          </a:stretch>
        </p:blipFill>
        <p:spPr>
          <a:xfrm>
            <a:off x="6629400" y="2362200"/>
            <a:ext cx="2383864" cy="4343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err="1" smtClean="0"/>
              <a:t>Corman’s</a:t>
            </a:r>
            <a:r>
              <a:rPr lang="en-US" dirty="0" smtClean="0"/>
              <a:t> “</a:t>
            </a:r>
            <a:r>
              <a:rPr lang="en-US" dirty="0" err="1" smtClean="0"/>
              <a:t>CyberWar</a:t>
            </a:r>
            <a:r>
              <a:rPr lang="en-US" dirty="0" smtClean="0"/>
              <a:t> Soundtrack”</a:t>
            </a:r>
            <a:endParaRPr lang="en-US" dirty="0"/>
          </a:p>
        </p:txBody>
      </p:sp>
      <p:sp>
        <p:nvSpPr>
          <p:cNvPr id="3" name="Content Placeholder 2"/>
          <p:cNvSpPr>
            <a:spLocks noGrp="1"/>
          </p:cNvSpPr>
          <p:nvPr>
            <p:ph idx="1"/>
          </p:nvPr>
        </p:nvSpPr>
        <p:spPr>
          <a:xfrm>
            <a:off x="228600" y="990600"/>
            <a:ext cx="8229600" cy="4525963"/>
          </a:xfrm>
        </p:spPr>
        <p:txBody>
          <a:bodyPr>
            <a:normAutofit fontScale="70000" lnSpcReduction="20000"/>
          </a:bodyPr>
          <a:lstStyle/>
          <a:p>
            <a:r>
              <a:rPr lang="en-US" dirty="0" smtClean="0"/>
              <a:t>“Gunshots by Computer” Saul Williams (</a:t>
            </a:r>
            <a:r>
              <a:rPr lang="en-US" dirty="0" err="1" smtClean="0"/>
              <a:t>Hyperpower</a:t>
            </a:r>
            <a:r>
              <a:rPr lang="en-US" dirty="0" smtClean="0"/>
              <a:t> Remix) of NIN</a:t>
            </a:r>
          </a:p>
          <a:p>
            <a:pPr lvl="1"/>
            <a:r>
              <a:rPr lang="en-US" sz="2400" dirty="0">
                <a:hlinkClick r:id="rId3"/>
              </a:rPr>
              <a:t>http://www.youtube.com/watch?v=</a:t>
            </a:r>
            <a:r>
              <a:rPr lang="en-US" sz="2400" dirty="0" smtClean="0">
                <a:hlinkClick r:id="rId3"/>
              </a:rPr>
              <a:t>CguJeODNMks</a:t>
            </a:r>
            <a:endParaRPr lang="en-US" sz="2400" dirty="0" smtClean="0"/>
          </a:p>
          <a:p>
            <a:pPr lvl="1"/>
            <a:endParaRPr lang="en-US" dirty="0" smtClean="0"/>
          </a:p>
          <a:p>
            <a:r>
              <a:rPr lang="en-US" dirty="0" smtClean="0"/>
              <a:t>“Counting Bodies Like Sheep To The Rhythm Of The War Drums” A Perfect Circle</a:t>
            </a:r>
          </a:p>
          <a:p>
            <a:pPr lvl="1"/>
            <a:r>
              <a:rPr lang="en-US" sz="2400" dirty="0" smtClean="0">
                <a:hlinkClick r:id="rId4"/>
              </a:rPr>
              <a:t>http</a:t>
            </a:r>
            <a:r>
              <a:rPr lang="en-US" sz="2400" dirty="0">
                <a:hlinkClick r:id="rId4"/>
              </a:rPr>
              <a:t>://www.youtube.com/watch?v=giaZnIr-</a:t>
            </a:r>
            <a:r>
              <a:rPr lang="en-US" sz="2400" dirty="0" smtClean="0">
                <a:hlinkClick r:id="rId4"/>
              </a:rPr>
              <a:t>faM</a:t>
            </a:r>
            <a:endParaRPr lang="en-US" sz="2400" dirty="0" smtClean="0"/>
          </a:p>
          <a:p>
            <a:pPr lvl="1"/>
            <a:endParaRPr lang="en-US" dirty="0" smtClean="0"/>
          </a:p>
          <a:p>
            <a:r>
              <a:rPr lang="en-US" dirty="0" smtClean="0"/>
              <a:t>“Zombie Barricades” The Company Band</a:t>
            </a:r>
          </a:p>
          <a:p>
            <a:pPr lvl="1"/>
            <a:r>
              <a:rPr lang="en-US" sz="2400" dirty="0">
                <a:hlinkClick r:id="rId5"/>
              </a:rPr>
              <a:t>http://www.youtube.com/watch?v=</a:t>
            </a:r>
            <a:r>
              <a:rPr lang="en-US" sz="2400" dirty="0" smtClean="0">
                <a:hlinkClick r:id="rId5"/>
              </a:rPr>
              <a:t>boj3A39XBxc</a:t>
            </a:r>
            <a:endParaRPr lang="en-US" sz="2400" dirty="0" smtClean="0"/>
          </a:p>
          <a:p>
            <a:pPr lvl="1"/>
            <a:endParaRPr lang="en-US" dirty="0" smtClean="0"/>
          </a:p>
          <a:p>
            <a:r>
              <a:rPr lang="en-US" dirty="0" smtClean="0"/>
              <a:t>“Black Flags” Atari Teenage Riot</a:t>
            </a:r>
          </a:p>
          <a:p>
            <a:pPr lvl="1"/>
            <a:r>
              <a:rPr lang="en-US" sz="2400" dirty="0" smtClean="0">
                <a:hlinkClick r:id="rId6"/>
              </a:rPr>
              <a:t>http://www.youtube.com/watch?v=nAD82J6QMPU</a:t>
            </a:r>
            <a:endParaRPr lang="en-US" sz="2400" dirty="0" smtClean="0"/>
          </a:p>
          <a:p>
            <a:pPr lvl="1"/>
            <a:endParaRPr lang="en-US" dirty="0" smtClean="0"/>
          </a:p>
          <a:p>
            <a:r>
              <a:rPr lang="en-US" dirty="0" smtClean="0"/>
              <a:t>“This Is War” 30 Seconds To Mars</a:t>
            </a:r>
            <a:endParaRPr lang="en-US" dirty="0"/>
          </a:p>
          <a:p>
            <a:pPr lvl="1"/>
            <a:r>
              <a:rPr lang="en-US" sz="2400" dirty="0">
                <a:hlinkClick r:id="rId7"/>
              </a:rPr>
              <a:t>http://</a:t>
            </a:r>
            <a:r>
              <a:rPr lang="en-US" sz="2400" dirty="0" smtClean="0">
                <a:hlinkClick r:id="rId7"/>
              </a:rPr>
              <a:t>www.youtube.com/watch?v=Zcps2fJKuAI</a:t>
            </a:r>
            <a:endParaRPr lang="en-US" dirty="0" smtClean="0"/>
          </a:p>
          <a:p>
            <a:endParaRPr lang="en-US" dirty="0"/>
          </a:p>
        </p:txBody>
      </p:sp>
      <p:sp>
        <p:nvSpPr>
          <p:cNvPr id="4" name="TextBox 3"/>
          <p:cNvSpPr txBox="1"/>
          <p:nvPr/>
        </p:nvSpPr>
        <p:spPr>
          <a:xfrm>
            <a:off x="7696200" y="6400800"/>
            <a:ext cx="1260281" cy="307777"/>
          </a:xfrm>
          <a:prstGeom prst="rect">
            <a:avLst/>
          </a:prstGeom>
          <a:noFill/>
        </p:spPr>
        <p:txBody>
          <a:bodyPr wrap="none" rtlCol="0">
            <a:spAutoFit/>
          </a:bodyPr>
          <a:lstStyle/>
          <a:p>
            <a:r>
              <a:rPr lang="en-US" sz="1400" dirty="0" smtClean="0"/>
              <a:t>Jericho: *sigh*</a:t>
            </a:r>
            <a:endParaRPr lang="en-US" sz="1400" dirty="0"/>
          </a:p>
        </p:txBody>
      </p:sp>
    </p:spTree>
    <p:extLst>
      <p:ext uri="{BB962C8B-B14F-4D97-AF65-F5344CB8AC3E}">
        <p14:creationId xmlns:p14="http://schemas.microsoft.com/office/powerpoint/2010/main" val="4210151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248400" cy="838200"/>
          </a:xfrm>
        </p:spPr>
        <p:txBody>
          <a:bodyPr/>
          <a:lstStyle/>
          <a:p>
            <a:r>
              <a:rPr lang="en-US" dirty="0" smtClean="0"/>
              <a:t>The Media Disconnect</a:t>
            </a:r>
            <a:endParaRPr lang="en-US" dirty="0"/>
          </a:p>
        </p:txBody>
      </p:sp>
      <p:pic>
        <p:nvPicPr>
          <p:cNvPr id="9" name="Picture 8" descr="heavy.jpg"/>
          <p:cNvPicPr>
            <a:picLocks noChangeAspect="1"/>
          </p:cNvPicPr>
          <p:nvPr/>
        </p:nvPicPr>
        <p:blipFill>
          <a:blip r:embed="rId3" cstate="print"/>
          <a:stretch>
            <a:fillRect/>
          </a:stretch>
        </p:blipFill>
        <p:spPr>
          <a:xfrm>
            <a:off x="1143000" y="914400"/>
            <a:ext cx="6858000" cy="5760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ttri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55889</TotalTime>
  <Words>16268</Words>
  <Application>Microsoft Macintosh PowerPoint</Application>
  <PresentationFormat>On-screen Show (4:3)</PresentationFormat>
  <Paragraphs>1447</Paragraphs>
  <Slides>89</Slides>
  <Notes>83</Notes>
  <HiddenSlides>1</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attrition</vt:lpstr>
      <vt:lpstr>PowerPoint Presentation</vt:lpstr>
      <vt:lpstr>PowerPoint Presentation</vt:lpstr>
      <vt:lpstr>Cyber-GWAR?</vt:lpstr>
      <vt:lpstr>Cyberwar</vt:lpstr>
      <vt:lpstr>1) Failed Analogies 2) What Most Agree On  3) Less Considered/Closer To Home</vt:lpstr>
      <vt:lpstr>Clarifications?</vt:lpstr>
      <vt:lpstr>1) Failed Analogies</vt:lpstr>
      <vt:lpstr>The Media</vt:lpstr>
      <vt:lpstr>The Media Disconnect</vt:lpstr>
      <vt:lpstr>The Pundits</vt:lpstr>
      <vt:lpstr>Buzzword Hype</vt:lpstr>
      <vt:lpstr>Buzzword Hype</vt:lpstr>
      <vt:lpstr>This is Hiroshima in Context</vt:lpstr>
      <vt:lpstr>Pundits/Experts – Lot of History</vt:lpstr>
      <vt:lpstr>Pundits/Experts – Lot of History</vt:lpstr>
      <vt:lpstr>Experts - Lot of History (RAND)</vt:lpstr>
      <vt:lpstr>Lot of Experts?</vt:lpstr>
      <vt:lpstr>Lot of Experts</vt:lpstr>
      <vt:lpstr>“Experts” &amp; Reality</vt:lpstr>
      <vt:lpstr>Lot of Experts @ Conferences</vt:lpstr>
      <vt:lpstr>Lot of n00bz (Tzupidity)</vt:lpstr>
      <vt:lpstr>Lot of Laypersons</vt:lpstr>
      <vt:lpstr>The Pentagon</vt:lpstr>
      <vt:lpstr>The Pentagon Disconnect</vt:lpstr>
      <vt:lpstr>Lot of Reasons (Fear &amp; Greed)</vt:lpstr>
      <vt:lpstr>Blurring the Definition…</vt:lpstr>
      <vt:lpstr>Oh Shit, China!</vt:lpstr>
      <vt:lpstr>Cyberwar and Infrastructure Hype</vt:lpstr>
      <vt:lpstr>Cyberwar Hype - Infrastructure</vt:lpstr>
      <vt:lpstr>Cyberwar Reality - Infrastructure</vt:lpstr>
      <vt:lpstr>Satellite Hacks! Cyberwar for sure!</vt:lpstr>
      <vt:lpstr>Threat Comparison</vt:lpstr>
      <vt:lpstr>Jericho’s “Squirrel &gt; Cyberwar Theory”</vt:lpstr>
      <vt:lpstr>Threat Comparison – A Game Squirrel or Cyber-Weapon?</vt:lpstr>
      <vt:lpstr>Squirrel vs US Power</vt:lpstr>
      <vt:lpstr>Squirrel vs US Comms</vt:lpstr>
      <vt:lpstr>Squirrel vs World (not just a U.S. problem!)</vt:lpstr>
      <vt:lpstr>Jericho’s Squirrel Cyber-Weapon</vt:lpstr>
      <vt:lpstr>This of course will lead to…</vt:lpstr>
      <vt:lpstr>2) What Most Agree On </vt:lpstr>
      <vt:lpstr>Defining War</vt:lpstr>
      <vt:lpstr>War is Complex - Generations</vt:lpstr>
      <vt:lpstr>Aspects of Cyberwar</vt:lpstr>
      <vt:lpstr>Aspects of Cyberwar</vt:lpstr>
      <vt:lpstr>War is Complex - Domains</vt:lpstr>
      <vt:lpstr>It’s Just a Domain[?|!]</vt:lpstr>
      <vt:lpstr>The Disconnect</vt:lpstr>
      <vt:lpstr>Players ’gonna Play</vt:lpstr>
      <vt:lpstr>Targets</vt:lpstr>
      <vt:lpstr>Cyberwar Is Upon Us</vt:lpstr>
      <vt:lpstr>Litmus Test?</vt:lpstr>
      <vt:lpstr>3) Less Considered/Closer To Home</vt:lpstr>
      <vt:lpstr>The Scales: Low Bar to Entry</vt:lpstr>
      <vt:lpstr>What could you do? Right now…</vt:lpstr>
      <vt:lpstr>The Scales: Automation</vt:lpstr>
      <vt:lpstr>Boundaries - Geopolitical</vt:lpstr>
      <vt:lpstr>Boundaries - Logical</vt:lpstr>
      <vt:lpstr>Boundaries - Ideological</vt:lpstr>
      <vt:lpstr>Cyberwar Laws</vt:lpstr>
      <vt:lpstr>Actors: States, Non-states</vt:lpstr>
      <vt:lpstr>Attribution</vt:lpstr>
      <vt:lpstr>Attribution: Kinetic Response</vt:lpstr>
      <vt:lpstr>Hearts &amp; Minds (&amp; Cupcakes)</vt:lpstr>
      <vt:lpstr>PsyOps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“Cyber-Terrorism”</vt:lpstr>
      <vt:lpstr>Libya: Sep 11, 2012</vt:lpstr>
      <vt:lpstr>PowerPoint Presentation</vt:lpstr>
      <vt:lpstr>Citizen Soldiers &amp; Rogues</vt:lpstr>
      <vt:lpstr>PowerPoint Presentation</vt:lpstr>
      <vt:lpstr>Asymmetric: Guerilla</vt:lpstr>
      <vt:lpstr>Asymmetric: Guerilla</vt:lpstr>
      <vt:lpstr>PowerPoint Presentation</vt:lpstr>
      <vt:lpstr>PowerPoint Presentation</vt:lpstr>
      <vt:lpstr>Letters of Marque</vt:lpstr>
      <vt:lpstr>PowerPoint Presentation</vt:lpstr>
      <vt:lpstr>Militia: Operational Parameters</vt:lpstr>
      <vt:lpstr>PowerPoint Presentation</vt:lpstr>
      <vt:lpstr>…or you could “Duck &amp; Cover”</vt:lpstr>
      <vt:lpstr>Thanks</vt:lpstr>
      <vt:lpstr>Questions?</vt:lpstr>
      <vt:lpstr>Corman’s “CyberWar Soundtrack”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Cyberwar</dc:title>
  <dc:creator>jericho</dc:creator>
  <cp:lastModifiedBy>Josh Corman</cp:lastModifiedBy>
  <cp:revision>1381</cp:revision>
  <dcterms:created xsi:type="dcterms:W3CDTF">2006-08-16T00:00:00Z</dcterms:created>
  <dcterms:modified xsi:type="dcterms:W3CDTF">2012-09-26T09:59:06Z</dcterms:modified>
</cp:coreProperties>
</file>