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3"/>
  </p:notesMasterIdLst>
  <p:sldIdLst>
    <p:sldId id="256" r:id="rId2"/>
    <p:sldId id="464" r:id="rId3"/>
    <p:sldId id="476" r:id="rId4"/>
    <p:sldId id="477" r:id="rId5"/>
    <p:sldId id="452" r:id="rId6"/>
    <p:sldId id="342" r:id="rId7"/>
    <p:sldId id="473" r:id="rId8"/>
    <p:sldId id="463" r:id="rId9"/>
    <p:sldId id="475" r:id="rId10"/>
    <p:sldId id="435" r:id="rId11"/>
    <p:sldId id="474" r:id="rId12"/>
    <p:sldId id="457" r:id="rId13"/>
    <p:sldId id="436" r:id="rId14"/>
    <p:sldId id="478" r:id="rId15"/>
    <p:sldId id="458" r:id="rId16"/>
    <p:sldId id="479" r:id="rId17"/>
    <p:sldId id="469" r:id="rId18"/>
    <p:sldId id="440" r:id="rId19"/>
    <p:sldId id="460" r:id="rId20"/>
    <p:sldId id="461" r:id="rId21"/>
    <p:sldId id="459" r:id="rId22"/>
    <p:sldId id="480" r:id="rId23"/>
    <p:sldId id="465" r:id="rId24"/>
    <p:sldId id="448" r:id="rId25"/>
    <p:sldId id="483" r:id="rId26"/>
    <p:sldId id="445" r:id="rId27"/>
    <p:sldId id="485" r:id="rId28"/>
    <p:sldId id="492" r:id="rId29"/>
    <p:sldId id="491" r:id="rId30"/>
    <p:sldId id="493" r:id="rId31"/>
    <p:sldId id="486" r:id="rId32"/>
    <p:sldId id="490" r:id="rId33"/>
    <p:sldId id="487" r:id="rId34"/>
    <p:sldId id="488" r:id="rId35"/>
    <p:sldId id="489" r:id="rId36"/>
    <p:sldId id="495" r:id="rId37"/>
    <p:sldId id="470" r:id="rId38"/>
    <p:sldId id="484" r:id="rId39"/>
    <p:sldId id="443" r:id="rId40"/>
    <p:sldId id="466" r:id="rId41"/>
    <p:sldId id="449" r:id="rId42"/>
    <p:sldId id="481" r:id="rId43"/>
    <p:sldId id="503" r:id="rId44"/>
    <p:sldId id="504" r:id="rId45"/>
    <p:sldId id="505" r:id="rId46"/>
    <p:sldId id="506" r:id="rId47"/>
    <p:sldId id="507" r:id="rId48"/>
    <p:sldId id="467" r:id="rId49"/>
    <p:sldId id="501" r:id="rId50"/>
    <p:sldId id="471" r:id="rId51"/>
    <p:sldId id="462" r:id="rId52"/>
    <p:sldId id="434" r:id="rId53"/>
    <p:sldId id="512" r:id="rId54"/>
    <p:sldId id="511" r:id="rId55"/>
    <p:sldId id="508" r:id="rId56"/>
    <p:sldId id="514" r:id="rId57"/>
    <p:sldId id="513" r:id="rId58"/>
    <p:sldId id="456" r:id="rId59"/>
    <p:sldId id="509" r:id="rId60"/>
    <p:sldId id="510" r:id="rId61"/>
    <p:sldId id="515" r:id="rId62"/>
    <p:sldId id="516" r:id="rId63"/>
    <p:sldId id="517" r:id="rId64"/>
    <p:sldId id="518" r:id="rId65"/>
    <p:sldId id="500" r:id="rId66"/>
    <p:sldId id="519" r:id="rId67"/>
    <p:sldId id="520" r:id="rId68"/>
    <p:sldId id="521" r:id="rId69"/>
    <p:sldId id="522" r:id="rId70"/>
    <p:sldId id="502" r:id="rId71"/>
    <p:sldId id="454" r:id="rId72"/>
    <p:sldId id="444" r:id="rId73"/>
    <p:sldId id="524" r:id="rId74"/>
    <p:sldId id="526" r:id="rId75"/>
    <p:sldId id="525" r:id="rId76"/>
    <p:sldId id="527" r:id="rId77"/>
    <p:sldId id="450" r:id="rId78"/>
    <p:sldId id="447" r:id="rId79"/>
    <p:sldId id="523" r:id="rId80"/>
    <p:sldId id="278" r:id="rId81"/>
    <p:sldId id="287"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09" autoAdjust="0"/>
  </p:normalViewPr>
  <p:slideViewPr>
    <p:cSldViewPr>
      <p:cViewPr varScale="1">
        <p:scale>
          <a:sx n="94" d="100"/>
          <a:sy n="94" d="100"/>
        </p:scale>
        <p:origin x="-154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38FCA5-C192-4564-9150-3B5753A471B8}" type="datetimeFigureOut">
              <a:rPr lang="en-US" smtClean="0"/>
              <a:pPr/>
              <a:t>5/28/2013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4C46A4-C786-47A1-976E-94DD6A248F19}" type="slidenum">
              <a:rPr lang="en-US" smtClean="0"/>
              <a:pPr/>
              <a:t>‹#›</a:t>
            </a:fld>
            <a:endParaRPr lang="en-US"/>
          </a:p>
        </p:txBody>
      </p:sp>
    </p:spTree>
    <p:extLst>
      <p:ext uri="{BB962C8B-B14F-4D97-AF65-F5344CB8AC3E}">
        <p14:creationId xmlns="" xmlns:p14="http://schemas.microsoft.com/office/powerpoint/2010/main" val="2603171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Vulnerability_(computing)"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merriam-webster.com/dictionary/vulnerability?show=0&amp;t=1369528177"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gcn.com/Articles/2005/08/19/NIST-relaunches-database-of-IT-vulnerabilities.aspx?Page=2"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news.softpedia.com/news/Milw0rm-To-Shut-Down-116112.shtm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en.wikipedia.org/wiki/United_States_Computer_Emergency_Readiness_Team"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encrypted-tbn0.gstatic.com/images?q=tbn:ANd9GcSSC5jKxHE_ufKSTjCX9ITZ8_MNItEn5b3H2OLZ2pBQ5-vuq8ZVuQ" TargetMode="External"/><Relationship Id="rId5" Type="http://schemas.openxmlformats.org/officeDocument/2006/relationships/hyperlink" Target="https://inlportal.inl.gov/portal/server.pt?open=514&amp;objID=1555&amp;mode=2&amp;featurestory=DA_563577" TargetMode="External"/><Relationship Id="rId4" Type="http://schemas.openxmlformats.org/officeDocument/2006/relationships/hyperlink" Target="http://gcn.com/articles/2005/08/19/nist-relaunches-database-of-it-vulnerabilities.aspx"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en.wikipedia.org/wiki/United_States_Computer_Emergency_Readiness_Team"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gcn.com/articles/2005/08/19/nist-relaunches-database-of-it-vulnerabilities.aspx"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en.wikipedia.org/wiki/United_States_Computer_Emergency_Readiness_Team"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gcn.com/articles/2005/08/19/nist-relaunches-database-of-it-vulnerabilities.aspx"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en.wikipedia.org/wiki/United_States_Computer_Emergency_Readiness_Team"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gcn.com/articles/2005/08/19/nist-relaunches-database-of-it-vulnerabilities.aspx"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en.wikipedia.org/wiki/United_States_Computer_Emergency_Readiness_Team"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gcn.com/articles/2005/08/19/nist-relaunches-database-of-it-vulnerabilities.aspx"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en.wikipedia.org/wiki/United_States_Computer_Emergency_Readiness_Team"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gcn.com/articles/2005/08/19/nist-relaunches-database-of-it-vulnerabilities.aspx"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en.wikipedia.org/wiki/United_States_Computer_Emergency_Readiness_Team"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gcn.com/articles/2005/08/19/nist-relaunches-database-of-it-vulnerabilities.aspx"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en.wikipedia.org/wiki/Mendoza_Line"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ilmratings.com/downloads/cara_poster_7.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threatpost.com/remote-code-injection-vulnerabilities-discovered-in-ios-apps/"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threatpost.com/remote-code-injection-vulnerabilities-discovered-in-ios-apps/"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mozilla.org/security/announce/2013/mfsa2013-41.html"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adobe.com/products/eula/third_party/" TargetMode="External"/><Relationship Id="rId2" Type="http://schemas.openxmlformats.org/officeDocument/2006/relationships/slide" Target="../slides/slide67.xml"/><Relationship Id="rId1" Type="http://schemas.openxmlformats.org/officeDocument/2006/relationships/notesMaster" Target="../notesMasters/notesMaster1.xml"/><Relationship Id="rId4" Type="http://schemas.openxmlformats.org/officeDocument/2006/relationships/hyperlink" Target="http://www.adobe.com/products/eula/third_party/acrobat/11/Acrobat_Reader_XI_3rd_Party_Read_Me_ver_1.pdf"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blog.osvdb.org/category/vulnerability-statistics/"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eb.archive.org/web/20010607171450/http:/icat.nist.gov/icat.cf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news.softpedia.com/news/Milw0rm-To-Shut-Down-116112.shtml"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CFP:</a:t>
            </a:r>
          </a:p>
          <a:p>
            <a:r>
              <a:rPr lang="en-US" dirty="0" smtClean="0"/>
              <a:t>The</a:t>
            </a:r>
            <a:r>
              <a:rPr lang="en-US" baseline="0" dirty="0" smtClean="0"/>
              <a:t> Ugly Truths About Vulnerability Databases;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why it has affected you all these years)</a:t>
            </a:r>
          </a:p>
          <a:p>
            <a:endParaRPr lang="en-US" baseline="0" dirty="0" smtClean="0"/>
          </a:p>
          <a:p>
            <a:r>
              <a:rPr lang="en-US" baseline="0" dirty="0" smtClean="0"/>
              <a:t>If you use a vulnerability scanner, IDS, IPS, firewall, or any significant security product, you are probably relying on a vulnerability database (VDB) of sorts. You may not know it, but they are often the foundation of how some products are designed, and how most correlate information. VDBs may be public or private, outsourced or home-grown, but they all share an amazing variety of crippling attributes that make them all suck to one degree or another. Your security solutions are typically built on incomplete databases that frequently overlook serious vulnerabilities, sometimes by design. Incomplete and inaccurate statistics on vulnerability trends, based on VDBs, can affect your budget and incorrectly influence spending. Your tax dollars support redundant, and inadequate government funded VDBs. This is the tip of the proverbial iceberg, what about the 90% of problems you haven’t seen?</a:t>
            </a:r>
          </a:p>
          <a:p>
            <a:endParaRPr lang="en-US" baseline="0" dirty="0" smtClean="0"/>
          </a:p>
          <a:p>
            <a:r>
              <a:rPr lang="en-US" baseline="0" dirty="0" smtClean="0"/>
              <a:t>A vendor like Adobe offers a product we are all familiar with, Adobe Reader. However, did you know that Reader’s third-party software notifications has declarations for 113 pieces software from other vendors, used to some degree within their own? And that is from one of 361 current Adobe products that carry third-party software declarations. In short, if a VDB is notifying you of vulnerabilities in Adobe Reader, are they aware that vulnerabilities in hundreds of other products can also affect it? VDBs make decisions on your behalf; that “no-name” software “ICU” that they opt not to follow affects you. The problem is that such libraries are used widely, and vulnerabilities in that “no-name” software pop-up all over the place (e.g. CVE-2010-1390 for Apple Safari, CVE-2010-4409 for PHP, CVE-2011-2791 for Google Chrome). This is ONE example of why VDBs are failing their users, and any company that builds a product or service based on them are in turn failing their customers.</a:t>
            </a:r>
          </a:p>
          <a:p>
            <a:endParaRPr lang="en-US" baseline="0" dirty="0" smtClean="0"/>
          </a:p>
          <a:p>
            <a:r>
              <a:rPr lang="en-US" baseline="0" dirty="0" smtClean="0"/>
              <a:t>Despite decades of tracking vulnerabilities, the ability to produce meaningful and accurate vulnerability statistics is lost on most everyone. When high profile statistics confuse a vulnerability with an advisory or CVE identifier (that may contain multiple vulnerabilities), we’re doomed. Factor in the bad habits of most VDBs, and you end up with statistics that are not only inaccurate, but completely misleading. This talk will examine several published vulnerability statistics, tear them apart, and hopefully bury them for the sake of the security industry. Oh, it will throw out examples of considerably more reasonable statistics while showing you the pitfalls of generating them.</a:t>
            </a:r>
          </a:p>
          <a:p>
            <a:endParaRPr lang="en-US" baseline="0" dirty="0" smtClean="0"/>
          </a:p>
          <a:p>
            <a:r>
              <a:rPr lang="en-US" baseline="0" dirty="0" smtClean="0"/>
              <a:t>This talk will expose VDBs, their practices, and their shortcomings. Most importantly, it will explain how these decisions and faults directly affect you as a security practitioner. By knowing these problems, you have a chance of working around them and better preparing for your job, and a better shot at protecting your organization.</a:t>
            </a:r>
          </a:p>
          <a:p>
            <a:endParaRPr lang="en-US" baseline="0" dirty="0" smtClean="0"/>
          </a:p>
        </p:txBody>
      </p:sp>
      <p:sp>
        <p:nvSpPr>
          <p:cNvPr id="4" name="Slide Number Placeholder 3"/>
          <p:cNvSpPr>
            <a:spLocks noGrp="1"/>
          </p:cNvSpPr>
          <p:nvPr>
            <p:ph type="sldNum" sz="quarter" idx="10"/>
          </p:nvPr>
        </p:nvSpPr>
        <p:spPr/>
        <p:txBody>
          <a:bodyPr/>
          <a:lstStyle/>
          <a:p>
            <a:fld id="{B54C46A4-C786-47A1-976E-94DD6A248F1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http://en.wikipedia.org/wiki/Vulnerability_(computing)</a:t>
            </a:r>
            <a:endParaRPr lang="en-US" dirty="0" smtClean="0"/>
          </a:p>
          <a:p>
            <a:r>
              <a:rPr lang="en-US" dirty="0" smtClean="0">
                <a:hlinkClick r:id="rId4"/>
              </a:rPr>
              <a:t>http://www.merriam-webster.com/dictionary/vulnerability?show=0&amp;t=1369528177</a:t>
            </a:r>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not an acronym! http://www.lyberty.com/encyc/articles/abbr.html</a:t>
            </a:r>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courtesy of:</a:t>
            </a:r>
          </a:p>
          <a:p>
            <a:r>
              <a:rPr lang="en-US" dirty="0" smtClean="0"/>
              <a:t>http://smallbusiness.uprinting.com/wp-content/uploads/2013/02/missed-target.png</a:t>
            </a:r>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build up to ‘suffering’ where I show you examples, with names, of the world of disclosure stupidity.</a:t>
            </a:r>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‘modern’ meaning early IBM 7094, but not earlier as in the Enigma machine or Marconi Wireless Telegraph</a:t>
            </a:r>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http://web.archive.org/web/20070420103923/http://www.iss.net/about/timeline/index.html</a:t>
            </a:r>
          </a:p>
          <a:p>
            <a:r>
              <a:rPr lang="en-US" dirty="0" smtClean="0"/>
              <a:t>http://web.archive.org/web/19991111162235/http://xforce.iss.net/about.php3</a:t>
            </a:r>
          </a:p>
          <a:p>
            <a:r>
              <a:rPr lang="en-US" dirty="0" smtClean="0"/>
              <a:t>https://twitter.com/jonamato/status/334819325561171968  1 FT in 6/99</a:t>
            </a:r>
          </a:p>
          <a:p>
            <a:r>
              <a:rPr lang="en-US" dirty="0" smtClean="0"/>
              <a:t>http://www.securityfocus.com/about</a:t>
            </a:r>
          </a:p>
          <a:p>
            <a:r>
              <a:rPr lang="en-US" dirty="0" smtClean="0">
                <a:hlinkClick r:id="rId3"/>
              </a:rPr>
              <a:t>http://gcn.com/Articles/2005/08/19/NIST-relaunches-database-of-IT-vulnerabilities.aspx?Page=2</a:t>
            </a:r>
            <a:r>
              <a:rPr lang="en-US" dirty="0" smtClean="0"/>
              <a:t> </a:t>
            </a:r>
            <a:r>
              <a:rPr lang="en-US" sz="1200" b="0" i="0" kern="1200" dirty="0" smtClean="0">
                <a:solidFill>
                  <a:schemeClr val="tx1"/>
                </a:solidFill>
                <a:latin typeface="+mn-lt"/>
                <a:ea typeface="+mn-ea"/>
                <a:cs typeface="+mn-cs"/>
              </a:rPr>
              <a:t>Aug 19, 2005 – “</a:t>
            </a:r>
            <a:r>
              <a:rPr lang="en-US" sz="1200" b="0" i="0" kern="1200" dirty="0" err="1" smtClean="0">
                <a:solidFill>
                  <a:schemeClr val="tx1"/>
                </a:solidFill>
                <a:latin typeface="+mn-lt"/>
                <a:ea typeface="+mn-ea"/>
                <a:cs typeface="+mn-cs"/>
              </a:rPr>
              <a:t>Mell</a:t>
            </a:r>
            <a:r>
              <a:rPr lang="en-US" sz="1200" b="0" i="0" kern="1200" dirty="0" smtClean="0">
                <a:solidFill>
                  <a:schemeClr val="tx1"/>
                </a:solidFill>
                <a:latin typeface="+mn-lt"/>
                <a:ea typeface="+mn-ea"/>
                <a:cs typeface="+mn-cs"/>
              </a:rPr>
              <a:t> said he began work on ICAT seven years ago”</a:t>
            </a:r>
          </a:p>
          <a:p>
            <a:r>
              <a:rPr lang="en-US" sz="1200" b="0" i="0" kern="1200" dirty="0" smtClean="0">
                <a:solidFill>
                  <a:schemeClr val="tx1"/>
                </a:solidFill>
                <a:latin typeface="+mn-lt"/>
                <a:ea typeface="+mn-ea"/>
                <a:cs typeface="+mn-cs"/>
              </a:rPr>
              <a:t>  * ICAT began as a separate database independent</a:t>
            </a:r>
            <a:r>
              <a:rPr lang="en-US" sz="1200" b="0" i="0" kern="1200" baseline="0" dirty="0" smtClean="0">
                <a:solidFill>
                  <a:schemeClr val="tx1"/>
                </a:solidFill>
                <a:latin typeface="+mn-lt"/>
                <a:ea typeface="+mn-ea"/>
                <a:cs typeface="+mn-cs"/>
              </a:rPr>
              <a:t> of CVE</a:t>
            </a:r>
            <a:r>
              <a:rPr lang="en-US" sz="1200" b="0" i="0" kern="1200" dirty="0" smtClean="0">
                <a:solidFill>
                  <a:schemeClr val="tx1"/>
                </a:solidFill>
                <a:latin typeface="+mn-lt"/>
                <a:ea typeface="+mn-ea"/>
                <a:cs typeface="+mn-cs"/>
              </a:rPr>
              <a:t>, then converted to be a CVE </a:t>
            </a:r>
            <a:r>
              <a:rPr lang="en-US" sz="1200" b="0" i="0" kern="1200" dirty="0" err="1" smtClean="0">
                <a:solidFill>
                  <a:schemeClr val="tx1"/>
                </a:solidFill>
                <a:latin typeface="+mn-lt"/>
                <a:ea typeface="+mn-ea"/>
                <a:cs typeface="+mn-cs"/>
              </a:rPr>
              <a:t>Metabase</a:t>
            </a:r>
            <a:r>
              <a:rPr lang="en-US" sz="1200" b="0" i="0" kern="1200" dirty="0" smtClean="0">
                <a:solidFill>
                  <a:schemeClr val="tx1"/>
                </a:solidFill>
                <a:latin typeface="+mn-lt"/>
                <a:ea typeface="+mn-ea"/>
                <a:cs typeface="+mn-cs"/>
              </a:rPr>
              <a:t> late 1999 </a:t>
            </a:r>
            <a:endParaRPr lang="en-US" dirty="0" smtClean="0"/>
          </a:p>
          <a:p>
            <a:r>
              <a:rPr lang="en-US" dirty="0" smtClean="0">
                <a:hlinkClick r:id="rId4"/>
              </a:rPr>
              <a:t>http://news.softpedia.com/news/Milw0rm-To-Shut-Down-116112.shtml</a:t>
            </a:r>
            <a:endParaRPr lang="en-US" dirty="0" smtClean="0"/>
          </a:p>
          <a:p>
            <a:r>
              <a:rPr lang="en-US" dirty="0" smtClean="0"/>
              <a:t>https://twitter.com/scooterthetroll/status/334884876031492096 / https://twitter.com/scooterthetroll/status/334886221048340480</a:t>
            </a:r>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http://web.archive.org/web/19981205062116/http://www.insecure.org/sploits.html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http://web.archive.org/web/19970428233506/http://www.cs.iastate.edu/~ghelmer/unixsecurity/unix_vuln.html</a:t>
            </a:r>
          </a:p>
          <a:p>
            <a:r>
              <a:rPr lang="en-US" dirty="0" smtClean="0"/>
              <a:t>ISS (1992),</a:t>
            </a:r>
            <a:r>
              <a:rPr lang="en-US" baseline="0" dirty="0" smtClean="0"/>
              <a:t> </a:t>
            </a:r>
            <a:r>
              <a:rPr lang="en-US" dirty="0" smtClean="0"/>
              <a:t>SATAN (1995), Ballista/</a:t>
            </a:r>
            <a:r>
              <a:rPr lang="en-US" dirty="0" err="1" smtClean="0"/>
              <a:t>CyberCop</a:t>
            </a:r>
            <a:r>
              <a:rPr lang="en-US" dirty="0" smtClean="0"/>
              <a:t> (1997), </a:t>
            </a:r>
            <a:r>
              <a:rPr lang="en-US" dirty="0" err="1" smtClean="0"/>
              <a:t>Nessus</a:t>
            </a:r>
            <a:r>
              <a:rPr lang="en-US" dirty="0" smtClean="0"/>
              <a:t> (1998)</a:t>
            </a:r>
          </a:p>
          <a:p>
            <a:r>
              <a:rPr lang="en-US" dirty="0" smtClean="0"/>
              <a:t>http://www.nationmaster.com/encyclopedia/Ken-Williams-%28network-security%29</a:t>
            </a:r>
          </a:p>
          <a:p>
            <a:endParaRPr lang="en-US" dirty="0" smtClean="0"/>
          </a:p>
        </p:txBody>
      </p:sp>
      <p:sp>
        <p:nvSpPr>
          <p:cNvPr id="4" name="Slide Number Placeholder 3"/>
          <p:cNvSpPr>
            <a:spLocks noGrp="1"/>
          </p:cNvSpPr>
          <p:nvPr>
            <p:ph type="sldNum" sz="quarter" idx="10"/>
          </p:nvPr>
        </p:nvSpPr>
        <p:spPr/>
        <p:txBody>
          <a:bodyPr/>
          <a:lstStyle/>
          <a:p>
            <a:fld id="{B54C46A4-C786-47A1-976E-94DD6A248F19}"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Images from:</a:t>
            </a:r>
          </a:p>
          <a:p>
            <a:r>
              <a:rPr lang="en-US" dirty="0" smtClean="0"/>
              <a:t>http://www.lolbrary.com/content/239/derp-20239.jpg</a:t>
            </a:r>
          </a:p>
          <a:p>
            <a:r>
              <a:rPr lang="en-US" dirty="0" smtClean="0"/>
              <a:t>http://s3-ak.buzzfeed.com/static/enhanced/webdr06/2013/5/7/10/enhanced-buzz-16842-1367938322-0.jpg</a:t>
            </a:r>
          </a:p>
          <a:p>
            <a:r>
              <a:rPr lang="en-US" dirty="0" smtClean="0"/>
              <a:t>http://catmacros.files.wordpress.com/2009/09/cat_durr2.jpg</a:t>
            </a:r>
          </a:p>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build up to ‘suffering’ where I show you examples, with names, of the world of disclosure stupidity.</a:t>
            </a:r>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http://web.mit.edu/Saltzer/www/publications/CSR-RFC-5.pdf</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http://www.airpower.maxwell.af.mil/airchronicles/aureview/1979/jan-feb/schell.html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http://securitydigest.org/unix/archive/006</a:t>
            </a:r>
          </a:p>
        </p:txBody>
      </p:sp>
      <p:sp>
        <p:nvSpPr>
          <p:cNvPr id="4" name="Slide Number Placeholder 3"/>
          <p:cNvSpPr>
            <a:spLocks noGrp="1"/>
          </p:cNvSpPr>
          <p:nvPr>
            <p:ph type="sldNum" sz="quarter" idx="10"/>
          </p:nvPr>
        </p:nvSpPr>
        <p:spPr/>
        <p:txBody>
          <a:bodyPr/>
          <a:lstStyle/>
          <a:p>
            <a:fld id="{B54C46A4-C786-47A1-976E-94DD6A248F19}"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build up to ‘suffering’ where I show you examples, with names, of the world of disclosure stupidity.</a:t>
            </a:r>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http://cve.mitre.org/about/faqs.html</a:t>
            </a:r>
          </a:p>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http://en.wikipedia.org/wiki/United_States_Computer_Emergency_Readiness_Team</a:t>
            </a:r>
            <a:endParaRPr lang="en-US" dirty="0" smtClean="0"/>
          </a:p>
          <a:p>
            <a:r>
              <a:rPr lang="en-US" dirty="0" smtClean="0">
                <a:hlinkClick r:id="rId4"/>
              </a:rPr>
              <a:t>http://gcn.com/articles/2005/08/19/nist-relaunches-database-of-it-vulnerabilities.aspx</a:t>
            </a:r>
            <a:endParaRPr lang="en-US" dirty="0" smtClean="0"/>
          </a:p>
          <a:p>
            <a:r>
              <a:rPr lang="en-US" dirty="0" smtClean="0">
                <a:hlinkClick r:id="rId5"/>
              </a:rPr>
              <a:t>https://inlportal.inl.gov/portal/server.pt?open=514&amp;objID=1555&amp;mode=2&amp;featurestory=DA_563577</a:t>
            </a:r>
            <a:endParaRPr lang="en-US" dirty="0" smtClean="0"/>
          </a:p>
          <a:p>
            <a:endParaRPr lang="en-US" dirty="0" smtClean="0"/>
          </a:p>
          <a:p>
            <a:r>
              <a:rPr lang="en-US" dirty="0" smtClean="0"/>
              <a:t>Image:</a:t>
            </a:r>
          </a:p>
          <a:p>
            <a:r>
              <a:rPr lang="en-US" dirty="0" smtClean="0">
                <a:hlinkClick r:id="rId6"/>
              </a:rPr>
              <a:t>https://encrypted-tbn0.gstatic.com/images?q=tbn:ANd9GcSSC5jKxHE_ufKSTjCX9ITZ8_MNItEn5b3H2OLZ2pBQ5-vuq8ZVuQ</a:t>
            </a:r>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http://en.wikipedia.org/wiki/United_States_Computer_Emergency_Readiness_Team</a:t>
            </a:r>
            <a:endParaRPr lang="en-US" dirty="0" smtClean="0"/>
          </a:p>
          <a:p>
            <a:r>
              <a:rPr lang="en-US" dirty="0" smtClean="0">
                <a:hlinkClick r:id="rId4"/>
              </a:rPr>
              <a:t>http://gcn.com/articles/2005/08/19/nist-relaunches-database-of-it-vulnerabilities.aspx</a:t>
            </a:r>
            <a:endParaRPr lang="en-US" dirty="0" smtClean="0"/>
          </a:p>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http://en.wikipedia.org/wiki/United_States_Computer_Emergency_Readiness_Team</a:t>
            </a:r>
            <a:endParaRPr lang="en-US" dirty="0" smtClean="0"/>
          </a:p>
          <a:p>
            <a:r>
              <a:rPr lang="en-US" dirty="0" smtClean="0">
                <a:hlinkClick r:id="rId4"/>
              </a:rPr>
              <a:t>http://gcn.com/articles/2005/08/19/nist-relaunches-database-of-it-vulnerabilities.aspx</a:t>
            </a:r>
            <a:endParaRPr lang="en-US" dirty="0" smtClean="0"/>
          </a:p>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build up to ‘suffering’ where I show you examples, with names, of the world of disclosure stupidity.</a:t>
            </a:r>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http://en.wikipedia.org/wiki/United_States_Computer_Emergency_Readiness_Team</a:t>
            </a:r>
            <a:endParaRPr lang="en-US" dirty="0" smtClean="0"/>
          </a:p>
          <a:p>
            <a:r>
              <a:rPr lang="en-US" dirty="0" smtClean="0">
                <a:hlinkClick r:id="rId4"/>
              </a:rPr>
              <a:t>http://gcn.com/articles/2005/08/19/nist-relaunches-database-of-it-vulnerabilities.aspx</a:t>
            </a:r>
            <a:endParaRPr lang="en-US" dirty="0" smtClean="0"/>
          </a:p>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http://en.wikipedia.org/wiki/United_States_Computer_Emergency_Readiness_Team</a:t>
            </a:r>
            <a:endParaRPr lang="en-US" dirty="0" smtClean="0"/>
          </a:p>
          <a:p>
            <a:r>
              <a:rPr lang="en-US" dirty="0" smtClean="0">
                <a:hlinkClick r:id="rId4"/>
              </a:rPr>
              <a:t>http://gcn.com/articles/2005/08/19/nist-relaunches-database-of-it-vulnerabilities.aspx</a:t>
            </a:r>
            <a:endParaRPr lang="en-US" dirty="0" smtClean="0"/>
          </a:p>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http://en.wikipedia.org/wiki/United_States_Computer_Emergency_Readiness_Team</a:t>
            </a:r>
            <a:endParaRPr lang="en-US" dirty="0" smtClean="0"/>
          </a:p>
          <a:p>
            <a:r>
              <a:rPr lang="en-US" dirty="0" smtClean="0">
                <a:hlinkClick r:id="rId4"/>
              </a:rPr>
              <a:t>http://gcn.com/articles/2005/08/19/nist-relaunches-database-of-it-vulnerabilities.aspx</a:t>
            </a:r>
            <a:endParaRPr lang="en-US" dirty="0" smtClean="0"/>
          </a:p>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http://en.wikipedia.org/wiki/United_States_Computer_Emergency_Readiness_Team</a:t>
            </a:r>
            <a:endParaRPr lang="en-US" dirty="0" smtClean="0"/>
          </a:p>
          <a:p>
            <a:r>
              <a:rPr lang="en-US" dirty="0" smtClean="0">
                <a:hlinkClick r:id="rId4"/>
              </a:rPr>
              <a:t>http://gcn.com/articles/2005/08/19/nist-relaunches-database-of-it-vulnerabilities.aspx</a:t>
            </a:r>
            <a:endParaRPr lang="en-US" dirty="0" smtClean="0"/>
          </a:p>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build up to ‘suffering’ where I show you examples, with names, of the world of disclosure stupidity.</a:t>
            </a:r>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http://en.wikipedia.org/wiki/Mendoza_Line</a:t>
            </a:r>
            <a:endParaRPr lang="en-US" dirty="0" smtClean="0"/>
          </a:p>
          <a:p>
            <a:endParaRPr lang="en-US" dirty="0" smtClean="0"/>
          </a:p>
          <a:p>
            <a:r>
              <a:rPr lang="en-US" dirty="0" smtClean="0"/>
              <a:t>Images from:</a:t>
            </a:r>
          </a:p>
          <a:p>
            <a:r>
              <a:rPr lang="en-US" dirty="0" smtClean="0"/>
              <a:t>http://bp0.blogger.com/_e-10JWQSmus/R93cGIk1gyI/AAAAAAAAAYk/Yvvi4jwBsxo/s1600/Funny%2Bhedgehog2.jpg</a:t>
            </a:r>
          </a:p>
          <a:p>
            <a:r>
              <a:rPr lang="en-US" dirty="0" smtClean="0"/>
              <a:t>http://blogs.friendlybeings.com/fun/wp-content/uploads/2011/06/hedgetube.jpg</a:t>
            </a:r>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forced /</a:t>
            </a:r>
            <a:r>
              <a:rPr lang="en-US" dirty="0" err="1" smtClean="0"/>
              <a:t>usr</a:t>
            </a:r>
            <a:r>
              <a:rPr lang="en-US" dirty="0" smtClean="0"/>
              <a:t>/local/mailman/archives/private/vim# find . -type f -name \*.txt -print | </a:t>
            </a:r>
            <a:r>
              <a:rPr lang="en-US" dirty="0" err="1" smtClean="0"/>
              <a:t>grep</a:t>
            </a:r>
            <a:r>
              <a:rPr lang="en-US" dirty="0" smtClean="0"/>
              <a:t> -v attachment | sort</a:t>
            </a:r>
          </a:p>
          <a:p>
            <a:r>
              <a:rPr lang="en-US" dirty="0" smtClean="0"/>
              <a:t>forced /</a:t>
            </a:r>
            <a:r>
              <a:rPr lang="en-US" dirty="0" err="1" smtClean="0"/>
              <a:t>usr</a:t>
            </a:r>
            <a:r>
              <a:rPr lang="en-US" dirty="0" smtClean="0"/>
              <a:t>/local/mailman/archives/private/vim# find . -type f -name \*.txt -exec </a:t>
            </a:r>
            <a:r>
              <a:rPr lang="en-US" dirty="0" err="1" smtClean="0"/>
              <a:t>grep</a:t>
            </a:r>
            <a:r>
              <a:rPr lang="en-US" dirty="0" smtClean="0"/>
              <a:t> -</a:t>
            </a:r>
            <a:r>
              <a:rPr lang="en-US" dirty="0" err="1" smtClean="0"/>
              <a:t>i</a:t>
            </a:r>
            <a:r>
              <a:rPr lang="en-US" dirty="0" smtClean="0"/>
              <a:t> </a:t>
            </a:r>
            <a:r>
              <a:rPr lang="en-US" dirty="0" err="1" smtClean="0"/>
              <a:t>secunia</a:t>
            </a:r>
            <a:r>
              <a:rPr lang="en-US" dirty="0" smtClean="0"/>
              <a:t>\.com {} \; | </a:t>
            </a:r>
            <a:r>
              <a:rPr lang="en-US" dirty="0" err="1" smtClean="0"/>
              <a:t>grep</a:t>
            </a:r>
            <a:r>
              <a:rPr lang="en-US" dirty="0" smtClean="0"/>
              <a:t> -v attachment | </a:t>
            </a:r>
            <a:r>
              <a:rPr lang="en-US" dirty="0" err="1" smtClean="0"/>
              <a:t>grep</a:t>
            </a:r>
            <a:r>
              <a:rPr lang="en-US" dirty="0" smtClean="0"/>
              <a:t> From\:</a:t>
            </a:r>
          </a:p>
          <a:p>
            <a:r>
              <a:rPr lang="en-US" dirty="0" smtClean="0"/>
              <a:t>forced /</a:t>
            </a:r>
            <a:r>
              <a:rPr lang="en-US" dirty="0" err="1" smtClean="0"/>
              <a:t>usr</a:t>
            </a:r>
            <a:r>
              <a:rPr lang="en-US" dirty="0" smtClean="0"/>
              <a:t>/local/mailman/archives/private/vim# find . -type f -name \*.txt -exec </a:t>
            </a:r>
            <a:r>
              <a:rPr lang="en-US" dirty="0" err="1" smtClean="0"/>
              <a:t>grep</a:t>
            </a:r>
            <a:r>
              <a:rPr lang="en-US" dirty="0" smtClean="0"/>
              <a:t> -</a:t>
            </a:r>
            <a:r>
              <a:rPr lang="en-US" dirty="0" err="1" smtClean="0"/>
              <a:t>i</a:t>
            </a:r>
            <a:r>
              <a:rPr lang="en-US" dirty="0" smtClean="0"/>
              <a:t> </a:t>
            </a:r>
            <a:r>
              <a:rPr lang="en-US" dirty="0" err="1" smtClean="0"/>
              <a:t>mitre</a:t>
            </a:r>
            <a:r>
              <a:rPr lang="en-US" dirty="0" smtClean="0"/>
              <a:t>\.org {} \; | </a:t>
            </a:r>
            <a:r>
              <a:rPr lang="en-US" dirty="0" err="1" smtClean="0"/>
              <a:t>grep</a:t>
            </a:r>
            <a:r>
              <a:rPr lang="en-US" dirty="0" smtClean="0"/>
              <a:t> -v attachment | </a:t>
            </a:r>
            <a:r>
              <a:rPr lang="en-US" dirty="0" err="1" smtClean="0"/>
              <a:t>grep</a:t>
            </a:r>
            <a:r>
              <a:rPr lang="en-US" dirty="0" smtClean="0"/>
              <a:t> From\: | </a:t>
            </a:r>
            <a:r>
              <a:rPr lang="en-US" dirty="0" err="1" smtClean="0"/>
              <a:t>wc</a:t>
            </a:r>
            <a:r>
              <a:rPr lang="en-US" dirty="0" smtClean="0"/>
              <a:t> –l</a:t>
            </a:r>
          </a:p>
          <a:p>
            <a:r>
              <a:rPr lang="en-US" dirty="0" smtClean="0"/>
              <a:t>forced /</a:t>
            </a:r>
            <a:r>
              <a:rPr lang="en-US" dirty="0" err="1" smtClean="0"/>
              <a:t>usr</a:t>
            </a:r>
            <a:r>
              <a:rPr lang="en-US" dirty="0" smtClean="0"/>
              <a:t>/local/mailman/archives/private/vim# find . -type f -name \*.txt -exec </a:t>
            </a:r>
            <a:r>
              <a:rPr lang="en-US" dirty="0" err="1" smtClean="0"/>
              <a:t>grep</a:t>
            </a:r>
            <a:r>
              <a:rPr lang="en-US" dirty="0" smtClean="0"/>
              <a:t> -</a:t>
            </a:r>
            <a:r>
              <a:rPr lang="en-US" dirty="0" err="1" smtClean="0"/>
              <a:t>i</a:t>
            </a:r>
            <a:r>
              <a:rPr lang="en-US" dirty="0" smtClean="0"/>
              <a:t> cert\.org {} \; | </a:t>
            </a:r>
            <a:r>
              <a:rPr lang="en-US" dirty="0" err="1" smtClean="0"/>
              <a:t>grep</a:t>
            </a:r>
            <a:r>
              <a:rPr lang="en-US" dirty="0" smtClean="0"/>
              <a:t> -v attachment | </a:t>
            </a:r>
            <a:r>
              <a:rPr lang="en-US" dirty="0" err="1" smtClean="0"/>
              <a:t>grep</a:t>
            </a:r>
            <a:r>
              <a:rPr lang="en-US" dirty="0" smtClean="0"/>
              <a:t> From\: | </a:t>
            </a:r>
            <a:r>
              <a:rPr lang="en-US" dirty="0" err="1" smtClean="0"/>
              <a:t>wc</a:t>
            </a:r>
            <a:r>
              <a:rPr lang="en-US" dirty="0" smtClean="0"/>
              <a:t> –l</a:t>
            </a:r>
          </a:p>
          <a:p>
            <a:r>
              <a:rPr lang="en-US" dirty="0" smtClean="0"/>
              <a:t>Etc </a:t>
            </a:r>
            <a:r>
              <a:rPr lang="en-US" dirty="0" err="1" smtClean="0"/>
              <a:t>etc</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http://www.theregister.co.uk/2003/03/26/conspiracy_theories_abound_in_security/print.html</a:t>
            </a:r>
          </a:p>
          <a:p>
            <a:r>
              <a:rPr lang="en-US" dirty="0" smtClean="0"/>
              <a:t>http://lists.grok.org.uk/pipermail/full-disclosure/2009-April/068770.html</a:t>
            </a:r>
          </a:p>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 assume no one audits medical, e-voting, etc.</a:t>
            </a:r>
            <a:r>
              <a:rPr lang="en-US" baseline="0" dirty="0" smtClean="0"/>
              <a:t> They assume that no </a:t>
            </a:r>
            <a:r>
              <a:rPr lang="en-US" baseline="0" dirty="0" err="1" smtClean="0"/>
              <a:t>pentester</a:t>
            </a:r>
            <a:r>
              <a:rPr lang="en-US" baseline="0" dirty="0" smtClean="0"/>
              <a:t> finds bad crypto in use and wants to reference it.</a:t>
            </a:r>
          </a:p>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from:</a:t>
            </a:r>
          </a:p>
          <a:p>
            <a:r>
              <a:rPr lang="en-US" dirty="0" smtClean="0"/>
              <a:t>http://i.stack.imgur.com/jiFfM.jpg</a:t>
            </a:r>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http://www.filmratings.com/downloads/cara_poster_7.pdf</a:t>
            </a:r>
            <a:endParaRPr lang="en-US" dirty="0" smtClean="0"/>
          </a:p>
          <a:p>
            <a:r>
              <a:rPr lang="en-US" dirty="0" smtClean="0"/>
              <a:t>Image from filmratings.com,</a:t>
            </a:r>
            <a:r>
              <a:rPr lang="en-US" baseline="0" dirty="0" smtClean="0"/>
              <a:t> and modified a bit.</a:t>
            </a:r>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http://www.cve.mitre.org/cgi-bin/cvename.cgi?name=CVE-2006-2063</a:t>
            </a:r>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build up to ‘suffering’ where I show you examples, with names, of the world of disclosure stupidity.</a:t>
            </a:r>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build up to ‘suffering’ where I show you examples, with names, of the world of disclosure stupidity.</a:t>
            </a:r>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49</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from:</a:t>
            </a:r>
          </a:p>
          <a:p>
            <a:r>
              <a:rPr lang="en-US" dirty="0" smtClean="0"/>
              <a:t>http://www.prowallpapers.ro/download/emo_everybody_hurts-1280x800.jpg</a:t>
            </a:r>
          </a:p>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50</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http://threatpost.com/remote-code-injection-vulnerabilities-discovered-in-ios-apps/</a:t>
            </a:r>
            <a:endParaRPr lang="en-US" dirty="0" smtClean="0"/>
          </a:p>
          <a:p>
            <a:r>
              <a:rPr lang="en-US" dirty="0" smtClean="0"/>
              <a:t>^ not the first article giving them attention for absolute shitty research</a:t>
            </a:r>
          </a:p>
          <a:p>
            <a:r>
              <a:rPr lang="en-US" dirty="0" smtClean="0"/>
              <a:t>^ I’ve called </a:t>
            </a:r>
            <a:r>
              <a:rPr lang="en-US" dirty="0" err="1" smtClean="0"/>
              <a:t>ThreatPost</a:t>
            </a:r>
            <a:r>
              <a:rPr lang="en-US" dirty="0" smtClean="0"/>
              <a:t> out on it before too, little care or follow-up in fixing articles</a:t>
            </a:r>
          </a:p>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52</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http://threatpost.com/remote-code-injection-vulnerabilities-discovered-in-ios-apps/</a:t>
            </a:r>
            <a:endParaRPr lang="en-US" dirty="0" smtClean="0"/>
          </a:p>
          <a:p>
            <a:r>
              <a:rPr lang="en-US" dirty="0" smtClean="0"/>
              <a:t>^ not the first article giving them attention for absolute shitty research</a:t>
            </a:r>
          </a:p>
          <a:p>
            <a:r>
              <a:rPr lang="en-US" dirty="0" smtClean="0"/>
              <a:t>^ I’ve called </a:t>
            </a:r>
            <a:r>
              <a:rPr lang="en-US" dirty="0" err="1" smtClean="0"/>
              <a:t>ThreatPost</a:t>
            </a:r>
            <a:r>
              <a:rPr lang="en-US" dirty="0" smtClean="0"/>
              <a:t> out on it before too, little care or follow-up in </a:t>
            </a:r>
            <a:r>
              <a:rPr lang="en-US" smtClean="0"/>
              <a:t>fixing articles</a:t>
            </a:r>
          </a:p>
          <a:p>
            <a:endParaRPr lang="en-US"/>
          </a:p>
        </p:txBody>
      </p:sp>
      <p:sp>
        <p:nvSpPr>
          <p:cNvPr id="4" name="Slide Number Placeholder 3"/>
          <p:cNvSpPr>
            <a:spLocks noGrp="1"/>
          </p:cNvSpPr>
          <p:nvPr>
            <p:ph type="sldNum" sz="quarter" idx="10"/>
          </p:nvPr>
        </p:nvSpPr>
        <p:spPr/>
        <p:txBody>
          <a:bodyPr/>
          <a:lstStyle/>
          <a:p>
            <a:fld id="{B54C46A4-C786-47A1-976E-94DD6A248F19}" type="slidenum">
              <a:rPr lang="en-US" smtClean="0"/>
              <a:pPr/>
              <a:t>53</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54</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55</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http://www.mozilla.org/security/announce/2013/mfsa2013-41.html</a:t>
            </a:r>
            <a:endParaRPr lang="en-US" dirty="0" smtClean="0"/>
          </a:p>
          <a:p>
            <a:endParaRPr lang="en-US" dirty="0" smtClean="0"/>
          </a:p>
          <a:p>
            <a:r>
              <a:rPr lang="en-US" dirty="0" smtClean="0"/>
              <a:t>Now we have to go check those bug reports every month or two to see if they are open, so we can get details.</a:t>
            </a:r>
          </a:p>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56</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Juniper finally consolidated all advisories to one page, made them public, and began including more detailed information on affected platforms.</a:t>
            </a:r>
          </a:p>
          <a:p>
            <a:endParaRPr lang="en-US" dirty="0" smtClean="0"/>
          </a:p>
          <a:p>
            <a:r>
              <a:rPr lang="en-US" dirty="0" smtClean="0"/>
              <a:t>Downside? Added another tracking ID scheme to all advisories, including past ones.</a:t>
            </a:r>
          </a:p>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57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eaLnBrk="1" hangingPunct="1">
              <a:spcBef>
                <a:spcPct val="0"/>
              </a:spcBef>
            </a:pPr>
            <a:r>
              <a:rPr lang="en-US" baseline="0" dirty="0" smtClean="0">
                <a:ea typeface="MS PGothic" pitchFamily="34" charset="-128"/>
              </a:rPr>
              <a:t>Need fresh new bio. Why am *I* giving this talk? Been doing VDBs a long time.</a:t>
            </a:r>
          </a:p>
          <a:p>
            <a:pPr eaLnBrk="1" hangingPunct="1">
              <a:spcBef>
                <a:spcPct val="0"/>
              </a:spcBef>
            </a:pPr>
            <a:endParaRPr lang="en-US" baseline="0" dirty="0" smtClean="0">
              <a:ea typeface="MS PGothic" pitchFamily="34" charset="-128"/>
            </a:endParaRPr>
          </a:p>
          <a:p>
            <a:pPr eaLnBrk="1" hangingPunct="1">
              <a:spcBef>
                <a:spcPct val="0"/>
              </a:spcBef>
            </a:pPr>
            <a:r>
              <a:rPr lang="en-US" baseline="0" dirty="0" smtClean="0">
                <a:ea typeface="MS PGothic" pitchFamily="34" charset="-128"/>
              </a:rPr>
              <a:t>I’m the C-whatever at OSF. Doesn’t much matter, because the other title is the one I embrace; Content Manager for OSVDB</a:t>
            </a:r>
          </a:p>
        </p:txBody>
      </p:sp>
      <p:sp>
        <p:nvSpPr>
          <p:cNvPr id="17411" name="Slide Number Placeholder 3"/>
          <p:cNvSpPr>
            <a:spLocks noGrp="1"/>
          </p:cNvSpPr>
          <p:nvPr>
            <p:ph type="sldNum" sz="quarter" idx="5"/>
          </p:nvPr>
        </p:nvSpPr>
        <p:spPr bwMode="auto">
          <a:noFill/>
          <a:ln>
            <a:miter lim="800000"/>
            <a:headEnd/>
            <a:tailEnd/>
          </a:ln>
        </p:spPr>
        <p:txBody>
          <a:bodyPr/>
          <a:lstStyle/>
          <a:p>
            <a:pPr>
              <a:tabLst>
                <a:tab pos="723900" algn="l"/>
                <a:tab pos="1447800" algn="l"/>
                <a:tab pos="2171700" algn="l"/>
                <a:tab pos="2895600" algn="l"/>
              </a:tabLst>
            </a:pPr>
            <a:fld id="{87E84E90-5503-4271-8315-92DAFA5C9DE0}" type="slidenum">
              <a:rPr lang="en-US" sz="1400" smtClean="0">
                <a:solidFill>
                  <a:srgbClr val="000000"/>
                </a:solidFill>
                <a:latin typeface="Times New Roman" pitchFamily="18" charset="0"/>
                <a:ea typeface="MS PGothic" pitchFamily="34" charset="-128"/>
              </a:rPr>
              <a:pPr>
                <a:tabLst>
                  <a:tab pos="723900" algn="l"/>
                  <a:tab pos="1447800" algn="l"/>
                  <a:tab pos="2171700" algn="l"/>
                  <a:tab pos="2895600" algn="l"/>
                </a:tabLst>
              </a:pPr>
              <a:t>6</a:t>
            </a:fld>
            <a:endParaRPr lang="en-US" sz="1400" smtClean="0">
              <a:solidFill>
                <a:srgbClr val="000000"/>
              </a:solidFill>
              <a:latin typeface="Times New Roman" pitchFamily="18" charset="0"/>
              <a:ea typeface="MS PGothic"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from:</a:t>
            </a:r>
          </a:p>
          <a:p>
            <a:r>
              <a:rPr lang="en-US" dirty="0" smtClean="0"/>
              <a:t>http://l.yimg.com/ea/img/-/130123/cat1_18fuo1d-18fuo82.jpg?x=500&amp;q=80&amp;n=1&amp;sig=9x6uxQn7ws7XdMniPdIPyg--</a:t>
            </a:r>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58</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Original</a:t>
            </a:r>
            <a:r>
              <a:rPr lang="en-US" baseline="0" dirty="0" smtClean="0"/>
              <a:t> image from:</a:t>
            </a:r>
          </a:p>
          <a:p>
            <a:r>
              <a:rPr lang="en-US" dirty="0" smtClean="0"/>
              <a:t>http://cdn.ebaumsworld.com/mediaFiles/picture/1989829/81579669.jpg</a:t>
            </a:r>
          </a:p>
          <a:p>
            <a:r>
              <a:rPr lang="en-US" dirty="0" smtClean="0"/>
              <a:t>(then </a:t>
            </a:r>
            <a:r>
              <a:rPr lang="en-US" dirty="0" err="1" smtClean="0"/>
              <a:t>DERPified</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59</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65</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66</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http://www.adobe.com/products/eula/third_party/</a:t>
            </a:r>
            <a:endParaRPr lang="en-US" dirty="0" smtClean="0"/>
          </a:p>
          <a:p>
            <a:r>
              <a:rPr lang="en-US" dirty="0" smtClean="0"/>
              <a:t>Adobe Acrobat XI Pro, Standard and/or Reader</a:t>
            </a:r>
          </a:p>
          <a:p>
            <a:r>
              <a:rPr lang="en-US" dirty="0" smtClean="0">
                <a:hlinkClick r:id="rId4"/>
              </a:rPr>
              <a:t>http://www.adobe.com/products/eula/third_party/acrobat/11/Acrobat_Reader_XI_3rd_Party_Read_Me_ver_1.pdf</a:t>
            </a:r>
            <a:endParaRPr lang="en-US" dirty="0" smtClean="0"/>
          </a:p>
          <a:p>
            <a:endParaRPr lang="en-US" dirty="0" smtClean="0"/>
          </a:p>
          <a:p>
            <a:r>
              <a:rPr lang="en-US" dirty="0" smtClean="0"/>
              <a:t>61 pages, 113 external software used at least. software copyrights range from 1981 to 2012</a:t>
            </a:r>
          </a:p>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67</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68</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69</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build up to ‘suffering’ where I show you examples, with names, of the world of disclosure stupidity.</a:t>
            </a:r>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70</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http://blog.osvdb.org/category/vulnerability-statistics/</a:t>
            </a:r>
            <a:endParaRPr lang="en-US" dirty="0" smtClean="0"/>
          </a:p>
          <a:p>
            <a:endParaRPr lang="en-US" dirty="0" smtClean="0"/>
          </a:p>
          <a:p>
            <a:r>
              <a:rPr lang="en-US" dirty="0" smtClean="0"/>
              <a:t>http://krebsonsecurity.com/2010/11/why-counting-flaws-is-flawed/</a:t>
            </a:r>
          </a:p>
          <a:p>
            <a:endParaRPr lang="en-US" dirty="0" smtClean="0"/>
          </a:p>
          <a:p>
            <a:r>
              <a:rPr lang="en-US" dirty="0" smtClean="0"/>
              <a:t>http://citeseerx.ist.psu.edu/viewdoc/download?doi=10.1.1.203.5387&amp;rep=rep1&amp;type=pdf</a:t>
            </a:r>
          </a:p>
          <a:p>
            <a:r>
              <a:rPr lang="en-US" dirty="0" smtClean="0"/>
              <a:t>The Use, Misuse,</a:t>
            </a:r>
            <a:r>
              <a:rPr lang="en-US" baseline="0" dirty="0" smtClean="0"/>
              <a:t> and Abuse of Statistics in Information Security Research by </a:t>
            </a:r>
            <a:r>
              <a:rPr lang="en-US" dirty="0" smtClean="0"/>
              <a:t>Julie J.C.H. Ryan &amp; Theresa I. Jefferson</a:t>
            </a:r>
          </a:p>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72</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http://secunia.com/gfx/pdf/Secunia_Half_Year_Report_2010.pdf</a:t>
            </a:r>
          </a:p>
          <a:p>
            <a:r>
              <a:rPr lang="en-US" dirty="0" smtClean="0"/>
              <a:t>P1: A group of ten vendors, including Microsoft, Apple, Oracle, IBM, Adobe, and Cisco, account on average for 38 percent of all vulnerabilities disclosed per year.</a:t>
            </a:r>
          </a:p>
          <a:p>
            <a:r>
              <a:rPr lang="en-US" dirty="0" smtClean="0"/>
              <a:t>P5: Apple, Oracle, Microsoft, HP, Adobe, IBM, VMware, Cisco, Google, Mozilla</a:t>
            </a:r>
          </a:p>
          <a:p>
            <a:r>
              <a:rPr lang="en-US" dirty="0" smtClean="0"/>
              <a:t>P2: Since 2005, no significant up-, or downward trend in the total number of vulnerabilities in the more than 29,000 products covered by </a:t>
            </a:r>
            <a:r>
              <a:rPr lang="en-US" dirty="0" err="1" smtClean="0"/>
              <a:t>Secunia</a:t>
            </a:r>
            <a:r>
              <a:rPr lang="en-US" dirty="0" smtClean="0"/>
              <a:t> Vulnerability Intelligence was observed.</a:t>
            </a:r>
          </a:p>
          <a:p>
            <a:r>
              <a:rPr lang="en-US" dirty="0" smtClean="0"/>
              <a:t>http://news.softpedia.com/news/Number-of-Vulnerabilities-Expected-to-Double-this-Year-147186.shtml</a:t>
            </a:r>
          </a:p>
          <a:p>
            <a:r>
              <a:rPr lang="en-US" dirty="0" smtClean="0"/>
              <a:t>According to vulnerability research company </a:t>
            </a:r>
            <a:r>
              <a:rPr lang="en-US" dirty="0" err="1" smtClean="0"/>
              <a:t>Secunia</a:t>
            </a:r>
            <a:r>
              <a:rPr lang="en-US" dirty="0" smtClean="0"/>
              <a:t>, the number of vulnerabilities is expected to double in 2010 compared to last year. </a:t>
            </a:r>
          </a:p>
          <a:p>
            <a:endParaRPr lang="en-US" dirty="0" smtClean="0"/>
          </a:p>
          <a:p>
            <a:r>
              <a:rPr lang="en-US" dirty="0" smtClean="0"/>
              <a:t>http://www-958.ibm.com/software/data/cognos/manyeyes/visualizations/vulerabilities-per-year</a:t>
            </a:r>
          </a:p>
          <a:p>
            <a:r>
              <a:rPr lang="en-US" dirty="0" smtClean="0"/>
              <a:t>Created at: Mar 30 2011    IBM documented more than 8,000 new vulnerabilities, a 27 percent rise from 2009.</a:t>
            </a:r>
          </a:p>
          <a:p>
            <a:r>
              <a:rPr lang="en-US" dirty="0" smtClean="0"/>
              <a:t>1996 – 2010 by year</a:t>
            </a:r>
          </a:p>
          <a:p>
            <a:endParaRPr lang="en-US" dirty="0" smtClean="0"/>
          </a:p>
          <a:p>
            <a:r>
              <a:rPr lang="en-US" dirty="0" smtClean="0"/>
              <a:t>http://www.symantec.com/threatreport/topic.jsp?id=vulnerability_trends&amp;aid=total_number_of_vulnerabilities</a:t>
            </a:r>
          </a:p>
          <a:p>
            <a:r>
              <a:rPr lang="en-US" dirty="0" smtClean="0"/>
              <a:t>2006 – 2011</a:t>
            </a:r>
            <a:r>
              <a:rPr lang="en-US" baseline="0" dirty="0" smtClean="0"/>
              <a:t> breakdown of </a:t>
            </a:r>
            <a:r>
              <a:rPr lang="en-US" baseline="0" dirty="0" err="1" smtClean="0"/>
              <a:t>vulns</a:t>
            </a:r>
            <a:r>
              <a:rPr lang="en-US" baseline="0" dirty="0" smtClean="0"/>
              <a:t> per year, source “Symantec cloud”</a:t>
            </a:r>
          </a:p>
          <a:p>
            <a:r>
              <a:rPr lang="en-US" dirty="0" smtClean="0"/>
              <a:t>The total number of new vulnerabilities reported in 2011 stood at 4,989. This figure works out to approximately 95 new vulnerabilities a week. </a:t>
            </a:r>
          </a:p>
          <a:p>
            <a:endParaRPr lang="en-US" dirty="0" smtClean="0"/>
          </a:p>
          <a:p>
            <a:r>
              <a:rPr lang="en-US" dirty="0" smtClean="0"/>
              <a:t>http://www.cert.org/stats/</a:t>
            </a:r>
          </a:p>
          <a:p>
            <a:r>
              <a:rPr lang="en-US" dirty="0" smtClean="0"/>
              <a:t>1995</a:t>
            </a:r>
            <a:r>
              <a:rPr lang="en-US" baseline="0" dirty="0" smtClean="0"/>
              <a:t> – 2007 breakdown of </a:t>
            </a:r>
            <a:r>
              <a:rPr lang="en-US" baseline="0" dirty="0" err="1" smtClean="0"/>
              <a:t>vulns</a:t>
            </a:r>
            <a:r>
              <a:rPr lang="en-US" baseline="0" dirty="0" smtClean="0"/>
              <a:t> per year</a:t>
            </a:r>
          </a:p>
          <a:p>
            <a:endParaRPr lang="en-US" baseline="0" dirty="0" smtClean="0"/>
          </a:p>
          <a:p>
            <a:r>
              <a:rPr lang="en-US" dirty="0" smtClean="0"/>
              <a:t>http://www.ibm.com/common/ssi/cgi-bin/ssialias?subtype=XB&amp;infotype=PM&amp;appname=SWGE_WG_WG_USEN&amp;htmlfid=WGE03019USEN&amp;attachment=WGE03019USEN.PDF</a:t>
            </a:r>
          </a:p>
          <a:p>
            <a:r>
              <a:rPr lang="en-US" dirty="0" smtClean="0"/>
              <a:t>At the mid-year point in 2012..  IBM X-Force data continues to demonstrate declines in true exploits, with only 9.7 percent of all publically disclosed vulnerabilities subjected to exploits.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73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http://web.archive.org/web/20070420103923/http://www.iss.net/about/timeline/index.html</a:t>
            </a:r>
          </a:p>
          <a:p>
            <a:r>
              <a:rPr lang="en-US" dirty="0" smtClean="0"/>
              <a:t>http://web.archive.org/web/19991111162235/http://xforce.iss.net/about.php3</a:t>
            </a:r>
          </a:p>
          <a:p>
            <a:r>
              <a:rPr lang="en-US" dirty="0" smtClean="0"/>
              <a:t>https://twitter.com/jonamato/status/334819325561171968  1 FT in 6/99</a:t>
            </a:r>
          </a:p>
          <a:p>
            <a:r>
              <a:rPr lang="en-US" dirty="0" smtClean="0"/>
              <a:t>http://www.securityfocus.com/about</a:t>
            </a:r>
          </a:p>
          <a:p>
            <a:r>
              <a:rPr lang="en-US" dirty="0" smtClean="0">
                <a:hlinkClick r:id="rId3"/>
              </a:rPr>
              <a:t>http://web.archive.org/web/20010607171450/http://icat.nist.gov/icat.cfm</a:t>
            </a:r>
            <a:endParaRPr lang="en-US" dirty="0" smtClean="0"/>
          </a:p>
          <a:p>
            <a:r>
              <a:rPr lang="en-US" dirty="0" smtClean="0">
                <a:hlinkClick r:id="rId4"/>
              </a:rPr>
              <a:t>http://news.softpedia.com/news/Milw0rm-To-Shut-Down-116112.shtml</a:t>
            </a:r>
            <a:endParaRPr lang="en-US" dirty="0" smtClean="0"/>
          </a:p>
          <a:p>
            <a:r>
              <a:rPr lang="en-US" dirty="0" smtClean="0"/>
              <a:t>https://twitter.com/scooterthetroll/status/334884876031492096 / https://twitter.com/scooterthetroll/status/334886221048340480</a:t>
            </a:r>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4,842 = </a:t>
            </a:r>
            <a:r>
              <a:rPr lang="en-US" sz="1200" b="0" i="0" kern="1200" dirty="0" smtClean="0">
                <a:solidFill>
                  <a:schemeClr val="tx1"/>
                </a:solidFill>
                <a:latin typeface="+mn-lt"/>
                <a:ea typeface="+mn-ea"/>
                <a:cs typeface="+mn-cs"/>
              </a:rPr>
              <a:t>http://www.symantec.com/threatreport/topic.jsp?id=vulnerability_trends&amp;aid=total_number_of_vulnerabilities</a:t>
            </a:r>
          </a:p>
          <a:p>
            <a:r>
              <a:rPr lang="en-US" sz="1200" b="0" i="0" kern="1200" dirty="0" smtClean="0">
                <a:solidFill>
                  <a:schemeClr val="tx1"/>
                </a:solidFill>
                <a:latin typeface="+mn-lt"/>
                <a:ea typeface="+mn-ea"/>
                <a:cs typeface="+mn-cs"/>
              </a:rPr>
              <a:t>10,896 = http://osvdb.org/ (Search by date range)</a:t>
            </a:r>
          </a:p>
          <a:p>
            <a:endParaRPr lang="en-US" dirty="0" smtClean="0"/>
          </a:p>
          <a:p>
            <a:r>
              <a:rPr lang="en-US" dirty="0" smtClean="0"/>
              <a:t>OSVDB searching by date range on</a:t>
            </a:r>
            <a:r>
              <a:rPr lang="en-US" baseline="0" dirty="0" smtClean="0"/>
              <a:t> the following dates. This shows we’re constantly adding older entries that affect per-year totals.</a:t>
            </a:r>
            <a:endParaRPr lang="en-US" dirty="0" smtClean="0"/>
          </a:p>
          <a:p>
            <a:r>
              <a:rPr lang="en-US" dirty="0" smtClean="0"/>
              <a:t>2013-01-03 = 8822 </a:t>
            </a:r>
            <a:r>
              <a:rPr lang="en-US" dirty="0" err="1" smtClean="0"/>
              <a:t>vulns</a:t>
            </a:r>
            <a:r>
              <a:rPr lang="en-US" dirty="0" smtClean="0"/>
              <a:t> in 2012</a:t>
            </a:r>
          </a:p>
          <a:p>
            <a:r>
              <a:rPr lang="en-US" dirty="0" smtClean="0"/>
              <a:t>2013-02-01 = 8904 </a:t>
            </a:r>
            <a:r>
              <a:rPr lang="en-US" dirty="0" err="1" smtClean="0"/>
              <a:t>vulns</a:t>
            </a:r>
            <a:r>
              <a:rPr lang="en-US" dirty="0" smtClean="0"/>
              <a:t> in 2012</a:t>
            </a:r>
          </a:p>
          <a:p>
            <a:r>
              <a:rPr lang="en-US" dirty="0" smtClean="0"/>
              <a:t>2013-03-03 = 9002 </a:t>
            </a:r>
            <a:r>
              <a:rPr lang="en-US" dirty="0" err="1" smtClean="0"/>
              <a:t>vulns</a:t>
            </a:r>
            <a:r>
              <a:rPr lang="en-US" dirty="0" smtClean="0"/>
              <a:t> in 2012</a:t>
            </a:r>
          </a:p>
          <a:p>
            <a:r>
              <a:rPr lang="en-US" dirty="0" smtClean="0"/>
              <a:t>2013-04-01 = 9091 </a:t>
            </a:r>
            <a:r>
              <a:rPr lang="en-US" dirty="0" err="1" smtClean="0"/>
              <a:t>vulns</a:t>
            </a:r>
            <a:r>
              <a:rPr lang="en-US" dirty="0" smtClean="0"/>
              <a:t> in 2012</a:t>
            </a:r>
          </a:p>
          <a:p>
            <a:r>
              <a:rPr lang="en-US" dirty="0" smtClean="0"/>
              <a:t>2013-05-01 = 9118 </a:t>
            </a:r>
            <a:r>
              <a:rPr lang="en-US" dirty="0" err="1" smtClean="0"/>
              <a:t>vulns</a:t>
            </a:r>
            <a:r>
              <a:rPr lang="en-US" dirty="0" smtClean="0"/>
              <a:t> in 2012</a:t>
            </a:r>
          </a:p>
          <a:p>
            <a:r>
              <a:rPr lang="en-US" dirty="0" smtClean="0"/>
              <a:t>2003-05-29 = 9171 </a:t>
            </a:r>
            <a:r>
              <a:rPr lang="en-US" dirty="0" err="1" smtClean="0"/>
              <a:t>vulns</a:t>
            </a:r>
            <a:r>
              <a:rPr lang="en-US" dirty="0" smtClean="0"/>
              <a:t> in 2012</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54C46A4-C786-47A1-976E-94DD6A248F19}" type="slidenum">
              <a:rPr lang="en-US" smtClean="0"/>
              <a:pPr/>
              <a:t>74</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75</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http://cve.mitre.org/data/board/archives/2012-11/msg00012.html</a:t>
            </a:r>
          </a:p>
          <a:p>
            <a:r>
              <a:rPr lang="en-US" dirty="0" smtClean="0"/>
              <a:t>     http://cve.mitre.org/data/board/archives/2012-06/threads.html</a:t>
            </a:r>
          </a:p>
          <a:p>
            <a:r>
              <a:rPr lang="en-US" dirty="0" smtClean="0"/>
              <a:t>     http://attrition.org/pipermail/vim/2013-March/002657.html</a:t>
            </a:r>
          </a:p>
          <a:p>
            <a:r>
              <a:rPr lang="en-US" dirty="0" smtClean="0"/>
              <a:t>[2] http://seclists.org/oss-sec/2013/q1/588</a:t>
            </a:r>
          </a:p>
          <a:p>
            <a:endParaRPr lang="en-US" dirty="0" smtClean="0"/>
          </a:p>
          <a:p>
            <a:r>
              <a:rPr lang="en-US" dirty="0" smtClean="0"/>
              <a:t>Other’s notice: http://seclists.org/oss-sec/2013/q2/136</a:t>
            </a:r>
          </a:p>
        </p:txBody>
      </p:sp>
      <p:sp>
        <p:nvSpPr>
          <p:cNvPr id="4" name="Slide Number Placeholder 3"/>
          <p:cNvSpPr>
            <a:spLocks noGrp="1"/>
          </p:cNvSpPr>
          <p:nvPr>
            <p:ph type="sldNum" sz="quarter" idx="10"/>
          </p:nvPr>
        </p:nvSpPr>
        <p:spPr/>
        <p:txBody>
          <a:bodyPr/>
          <a:lstStyle/>
          <a:p>
            <a:fld id="{B54C46A4-C786-47A1-976E-94DD6A248F19}" type="slidenum">
              <a:rPr lang="en-US" smtClean="0"/>
              <a:pPr/>
              <a:t>76</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http://nvd.nist.gov/</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http://cvedetails.com/</a:t>
            </a:r>
          </a:p>
          <a:p>
            <a:r>
              <a:rPr lang="en-US" dirty="0" smtClean="0"/>
              <a:t>http</a:t>
            </a:r>
            <a:r>
              <a:rPr lang="en-US" dirty="0" smtClean="0"/>
              <a:t>://www.toolswatch.org/vfeed-the-open-source-correlated-cross-linked-vulnerability-xml-database/</a:t>
            </a:r>
          </a:p>
          <a:p>
            <a:endParaRPr lang="en-US" dirty="0" smtClean="0"/>
          </a:p>
        </p:txBody>
      </p:sp>
      <p:sp>
        <p:nvSpPr>
          <p:cNvPr id="4" name="Slide Number Placeholder 3"/>
          <p:cNvSpPr>
            <a:spLocks noGrp="1"/>
          </p:cNvSpPr>
          <p:nvPr>
            <p:ph type="sldNum" sz="quarter" idx="10"/>
          </p:nvPr>
        </p:nvSpPr>
        <p:spPr/>
        <p:txBody>
          <a:bodyPr/>
          <a:lstStyle/>
          <a:p>
            <a:fld id="{B54C46A4-C786-47A1-976E-94DD6A248F19}" type="slidenum">
              <a:rPr lang="en-US" smtClean="0"/>
              <a:pPr/>
              <a:t>77</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http://secunia.com/gfx/pdf/Secunia_Half_Year_Report_2010.pdf</a:t>
            </a:r>
          </a:p>
          <a:p>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78</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from:</a:t>
            </a:r>
          </a:p>
          <a:p>
            <a:r>
              <a:rPr lang="en-US" dirty="0" smtClean="0"/>
              <a:t>https://encrypted-tbn2.gstatic.com/images?q=tbn:ANd9GcSjb3C0L0Vs1iqF5Bh6CfYxxpy-rNdgoSROUQ_g00zr01xuenLL</a:t>
            </a:r>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80</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Tater, my guinea pig. She will eat your spleen.</a:t>
            </a:r>
            <a:endParaRPr lang="en-US" dirty="0"/>
          </a:p>
        </p:txBody>
      </p:sp>
      <p:sp>
        <p:nvSpPr>
          <p:cNvPr id="4" name="Slide Number Placeholder 3"/>
          <p:cNvSpPr>
            <a:spLocks noGrp="1"/>
          </p:cNvSpPr>
          <p:nvPr>
            <p:ph type="sldNum" sz="quarter" idx="10"/>
          </p:nvPr>
        </p:nvSpPr>
        <p:spPr/>
        <p:txBody>
          <a:bodyPr/>
          <a:lstStyle/>
          <a:p>
            <a:fld id="{9F1EA7BE-83BD-4BB6-A265-FF845DA2EA64}" type="slidenum">
              <a:rPr lang="en-US" smtClean="0"/>
              <a:pPr/>
              <a:t>81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out how to make one display, then other after click</a:t>
            </a:r>
          </a:p>
          <a:p>
            <a:endParaRPr lang="en-US" dirty="0" smtClean="0"/>
          </a:p>
          <a:p>
            <a:r>
              <a:rPr lang="en-US" dirty="0" smtClean="0"/>
              <a:t>I was affiliated with a hacker group back in the early 90’s, and like any good hacker group, we maintained a list of vulnerabilities we used to break into systems. Since BBSs were prevalent, and the Internets were still random tubes laying on the ground, we kept the database in the classic</a:t>
            </a:r>
            <a:r>
              <a:rPr lang="en-US" baseline="0" dirty="0" smtClean="0"/>
              <a:t> FILES.BBS format. At some point that name stuck, but we re-formatted. Even back then, we had a primitive classification system (OSAT), and preliminary references (advisory IDs and/or publisher). I took over maintaining it at some point, and kept it up until 1998.</a:t>
            </a:r>
          </a:p>
          <a:p>
            <a:endParaRPr lang="en-US" baseline="0" dirty="0" smtClean="0"/>
          </a:p>
          <a:p>
            <a:r>
              <a:rPr lang="en-US" baseline="0" dirty="0" smtClean="0"/>
              <a:t>Of course, we weren’t the first to create a database of vulnerabilities…</a:t>
            </a:r>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build up to ‘suffering’ where I show you examples, with names, of the world of disclosure stupidity.</a:t>
            </a:r>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not an acronym! http://</a:t>
            </a:r>
            <a:r>
              <a:rPr lang="en-US" dirty="0" smtClean="0"/>
              <a:t>www.lyberty.com/encyc/articles/abbr.html</a:t>
            </a:r>
          </a:p>
          <a:p>
            <a:endParaRPr lang="en-US" dirty="0" smtClean="0"/>
          </a:p>
          <a:p>
            <a:r>
              <a:rPr lang="en-US" dirty="0" smtClean="0"/>
              <a:t>Image from:</a:t>
            </a:r>
          </a:p>
          <a:p>
            <a:r>
              <a:rPr lang="en-US" dirty="0" smtClean="0"/>
              <a:t>http://www.uniquepicturehunter.com/wp-content/uploads/2008/06/crazyanimalsfunnyanimalpicturespichunter-3.jpg</a:t>
            </a:r>
            <a:endParaRPr lang="en-US" dirty="0"/>
          </a:p>
        </p:txBody>
      </p:sp>
      <p:sp>
        <p:nvSpPr>
          <p:cNvPr id="4" name="Slide Number Placeholder 3"/>
          <p:cNvSpPr>
            <a:spLocks noGrp="1"/>
          </p:cNvSpPr>
          <p:nvPr>
            <p:ph type="sldNum" sz="quarter" idx="10"/>
          </p:nvPr>
        </p:nvSpPr>
        <p:spPr/>
        <p:txBody>
          <a:bodyPr/>
          <a:lstStyle/>
          <a:p>
            <a:fld id="{B54C46A4-C786-47A1-976E-94DD6A248F1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5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5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png"/></Relationships>
</file>

<file path=ppt/slides/_rels/slide5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6096000"/>
            <a:ext cx="8763000" cy="762000"/>
          </a:xfrm>
        </p:spPr>
        <p:txBody>
          <a:bodyPr/>
          <a:lstStyle/>
          <a:p>
            <a:r>
              <a:rPr lang="en-US" dirty="0" smtClean="0"/>
              <a:t>Jericho / Brian Martin – </a:t>
            </a:r>
            <a:r>
              <a:rPr lang="en-US" dirty="0" err="1" smtClean="0"/>
              <a:t>RVAsec</a:t>
            </a:r>
            <a:r>
              <a:rPr lang="en-US" dirty="0" smtClean="0"/>
              <a:t> -- </a:t>
            </a:r>
            <a:r>
              <a:rPr lang="en-US" dirty="0" smtClean="0"/>
              <a:t>June 1, </a:t>
            </a:r>
            <a:r>
              <a:rPr lang="en-US" dirty="0" smtClean="0"/>
              <a:t>2013</a:t>
            </a:r>
            <a:endParaRPr lang="en-US" dirty="0"/>
          </a:p>
        </p:txBody>
      </p:sp>
      <p:sp>
        <p:nvSpPr>
          <p:cNvPr id="4" name="TextBox 3"/>
          <p:cNvSpPr txBox="1"/>
          <p:nvPr/>
        </p:nvSpPr>
        <p:spPr>
          <a:xfrm>
            <a:off x="457200" y="228600"/>
            <a:ext cx="8001000" cy="1138773"/>
          </a:xfrm>
          <a:prstGeom prst="rect">
            <a:avLst/>
          </a:prstGeom>
          <a:noFill/>
        </p:spPr>
        <p:txBody>
          <a:bodyPr wrap="square" rtlCol="0">
            <a:spAutoFit/>
          </a:bodyPr>
          <a:lstStyle/>
          <a:p>
            <a:r>
              <a:rPr lang="en-US" sz="4400" dirty="0" smtClean="0"/>
              <a:t>Our Straw House: </a:t>
            </a:r>
            <a:r>
              <a:rPr lang="en-US" sz="4400" dirty="0" smtClean="0"/>
              <a:t>Vulnerabilities</a:t>
            </a:r>
          </a:p>
          <a:p>
            <a:r>
              <a:rPr lang="en-US" sz="2400" dirty="0" smtClean="0"/>
              <a:t>(Jake rushed me on the title. #jerk)</a:t>
            </a:r>
            <a:endParaRPr lang="en-US" sz="2400" dirty="0"/>
          </a:p>
        </p:txBody>
      </p:sp>
      <p:pic>
        <p:nvPicPr>
          <p:cNvPr id="5" name="Picture 4" descr="questions.JPG"/>
          <p:cNvPicPr>
            <a:picLocks noChangeAspect="1"/>
          </p:cNvPicPr>
          <p:nvPr/>
        </p:nvPicPr>
        <p:blipFill>
          <a:blip r:embed="rId3" cstate="print"/>
          <a:stretch>
            <a:fillRect/>
          </a:stretch>
        </p:blipFill>
        <p:spPr>
          <a:xfrm>
            <a:off x="1282923" y="1524000"/>
            <a:ext cx="6578155" cy="448867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VDBs … huh?</a:t>
            </a:r>
            <a:endParaRPr lang="en-US" dirty="0"/>
          </a:p>
        </p:txBody>
      </p:sp>
      <p:sp>
        <p:nvSpPr>
          <p:cNvPr id="3" name="Content Placeholder 2"/>
          <p:cNvSpPr>
            <a:spLocks noGrp="1"/>
          </p:cNvSpPr>
          <p:nvPr>
            <p:ph idx="1"/>
          </p:nvPr>
        </p:nvSpPr>
        <p:spPr>
          <a:xfrm>
            <a:off x="228600" y="1066800"/>
            <a:ext cx="6477000" cy="4876800"/>
          </a:xfrm>
        </p:spPr>
        <p:txBody>
          <a:bodyPr>
            <a:normAutofit/>
          </a:bodyPr>
          <a:lstStyle/>
          <a:p>
            <a:r>
              <a:rPr lang="en-US" dirty="0" smtClean="0"/>
              <a:t>Did you have to look up ‘VDB’ or think about the </a:t>
            </a:r>
            <a:r>
              <a:rPr lang="en-US" dirty="0" err="1" smtClean="0"/>
              <a:t>initialism</a:t>
            </a:r>
            <a:r>
              <a:rPr lang="en-US" dirty="0" smtClean="0"/>
              <a:t>?</a:t>
            </a:r>
          </a:p>
          <a:p>
            <a:r>
              <a:rPr lang="en-US" dirty="0" smtClean="0"/>
              <a:t>Did you have to think why you care? Could you even come up with a reason? I hope so…</a:t>
            </a:r>
          </a:p>
          <a:p>
            <a:r>
              <a:rPr lang="en-US" dirty="0" smtClean="0"/>
              <a:t>You rely on them a lot more than you realize...</a:t>
            </a:r>
          </a:p>
          <a:p>
            <a:r>
              <a:rPr lang="en-US" dirty="0" smtClean="0"/>
              <a:t>Their accuracy is </a:t>
            </a:r>
            <a:r>
              <a:rPr lang="en-US" strike="sngStrike" dirty="0" smtClean="0"/>
              <a:t>important</a:t>
            </a:r>
            <a:r>
              <a:rPr lang="en-US" dirty="0" smtClean="0"/>
              <a:t> critical to you. Trust me.</a:t>
            </a:r>
          </a:p>
          <a:p>
            <a:endParaRPr lang="en-US" dirty="0"/>
          </a:p>
        </p:txBody>
      </p:sp>
      <p:pic>
        <p:nvPicPr>
          <p:cNvPr id="4" name="Picture 3" descr="confusedmonkey.jpg"/>
          <p:cNvPicPr>
            <a:picLocks noChangeAspect="1"/>
          </p:cNvPicPr>
          <p:nvPr/>
        </p:nvPicPr>
        <p:blipFill>
          <a:blip r:embed="rId3" cstate="print"/>
          <a:stretch>
            <a:fillRect/>
          </a:stretch>
        </p:blipFill>
        <p:spPr>
          <a:xfrm>
            <a:off x="6781800" y="1219199"/>
            <a:ext cx="2209800" cy="321952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smtClean="0"/>
              <a:t>Why Important?</a:t>
            </a:r>
            <a:endParaRPr lang="en-US" dirty="0"/>
          </a:p>
        </p:txBody>
      </p:sp>
      <p:sp>
        <p:nvSpPr>
          <p:cNvPr id="3" name="Content Placeholder 2"/>
          <p:cNvSpPr>
            <a:spLocks noGrp="1"/>
          </p:cNvSpPr>
          <p:nvPr>
            <p:ph idx="1"/>
          </p:nvPr>
        </p:nvSpPr>
        <p:spPr>
          <a:xfrm>
            <a:off x="228600" y="914400"/>
            <a:ext cx="8686800" cy="5715000"/>
          </a:xfrm>
        </p:spPr>
        <p:txBody>
          <a:bodyPr>
            <a:normAutofit/>
          </a:bodyPr>
          <a:lstStyle/>
          <a:p>
            <a:r>
              <a:rPr lang="en-US" dirty="0" smtClean="0"/>
              <a:t>Risk Management (identifying </a:t>
            </a:r>
            <a:r>
              <a:rPr lang="en-US" dirty="0" err="1" smtClean="0"/>
              <a:t>vulns</a:t>
            </a:r>
            <a:r>
              <a:rPr lang="en-US" dirty="0" smtClean="0"/>
              <a:t>/threats)</a:t>
            </a:r>
          </a:p>
          <a:p>
            <a:r>
              <a:rPr lang="en-US" dirty="0" smtClean="0"/>
              <a:t>Compliance (based on illusion of having no </a:t>
            </a:r>
            <a:r>
              <a:rPr lang="en-US" dirty="0" err="1" smtClean="0"/>
              <a:t>vulns</a:t>
            </a:r>
            <a:r>
              <a:rPr lang="en-US" dirty="0" smtClean="0"/>
              <a:t>)</a:t>
            </a:r>
          </a:p>
          <a:p>
            <a:r>
              <a:rPr lang="en-US" dirty="0" smtClean="0"/>
              <a:t>Cryptography (works when no </a:t>
            </a:r>
            <a:r>
              <a:rPr lang="en-US" dirty="0" err="1" smtClean="0"/>
              <a:t>vulns</a:t>
            </a:r>
            <a:r>
              <a:rPr lang="en-US" dirty="0" smtClean="0"/>
              <a:t> in algorithm)</a:t>
            </a:r>
          </a:p>
          <a:p>
            <a:endParaRPr lang="en-US" dirty="0" smtClean="0"/>
          </a:p>
          <a:p>
            <a:r>
              <a:rPr lang="en-US" dirty="0" smtClean="0"/>
              <a:t>“In computer security, a vulnerability is a weakness which allows an attacker to reduce a system's information assurance.”</a:t>
            </a:r>
          </a:p>
          <a:p>
            <a:r>
              <a:rPr lang="en-US" dirty="0" smtClean="0"/>
              <a:t>More fundamentally: “open to attack or damage”</a:t>
            </a:r>
          </a:p>
          <a:p>
            <a:r>
              <a:rPr lang="en-US" dirty="0" smtClean="0"/>
              <a:t>“Without vulnerabilities there is no risk.” - @</a:t>
            </a:r>
            <a:r>
              <a:rPr lang="en-US" dirty="0" err="1" smtClean="0"/>
              <a:t>JKouns</a:t>
            </a:r>
            <a:endParaRPr lang="en-US" dirty="0"/>
          </a:p>
        </p:txBody>
      </p:sp>
      <p:pic>
        <p:nvPicPr>
          <p:cNvPr id="4" name="Picture 3" descr="mascot-bug-icon-transparent-L.png"/>
          <p:cNvPicPr>
            <a:picLocks noChangeAspect="1"/>
          </p:cNvPicPr>
          <p:nvPr/>
        </p:nvPicPr>
        <p:blipFill>
          <a:blip r:embed="rId3" cstate="print"/>
          <a:stretch>
            <a:fillRect/>
          </a:stretch>
        </p:blipFill>
        <p:spPr>
          <a:xfrm>
            <a:off x="6324600" y="2667000"/>
            <a:ext cx="714375" cy="685800"/>
          </a:xfrm>
          <a:prstGeom prst="rect">
            <a:avLst/>
          </a:prstGeom>
        </p:spPr>
      </p:pic>
      <p:pic>
        <p:nvPicPr>
          <p:cNvPr id="5" name="Picture 4" descr="mascot-bug-icon-transparent-R.png"/>
          <p:cNvPicPr>
            <a:picLocks noChangeAspect="1"/>
          </p:cNvPicPr>
          <p:nvPr/>
        </p:nvPicPr>
        <p:blipFill>
          <a:blip r:embed="rId4" cstate="print"/>
          <a:stretch>
            <a:fillRect/>
          </a:stretch>
        </p:blipFill>
        <p:spPr>
          <a:xfrm>
            <a:off x="2133600" y="2667000"/>
            <a:ext cx="714375" cy="685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Who Uses Them? (you)</a:t>
            </a:r>
            <a:endParaRPr lang="en-US" dirty="0"/>
          </a:p>
        </p:txBody>
      </p:sp>
      <p:sp>
        <p:nvSpPr>
          <p:cNvPr id="3" name="Content Placeholder 2"/>
          <p:cNvSpPr>
            <a:spLocks noGrp="1"/>
          </p:cNvSpPr>
          <p:nvPr>
            <p:ph idx="1"/>
          </p:nvPr>
        </p:nvSpPr>
        <p:spPr>
          <a:xfrm>
            <a:off x="228600" y="914400"/>
            <a:ext cx="8610600" cy="4953000"/>
          </a:xfrm>
        </p:spPr>
        <p:txBody>
          <a:bodyPr>
            <a:normAutofit lnSpcReduction="10000"/>
          </a:bodyPr>
          <a:lstStyle/>
          <a:p>
            <a:r>
              <a:rPr lang="en-US" dirty="0" smtClean="0"/>
              <a:t>Vulnerability Scanners / Exploit Frameworks</a:t>
            </a:r>
          </a:p>
          <a:p>
            <a:r>
              <a:rPr lang="en-US" dirty="0" smtClean="0"/>
              <a:t>Firewalls / IDS / IPS for references</a:t>
            </a:r>
          </a:p>
          <a:p>
            <a:r>
              <a:rPr lang="en-US" dirty="0" smtClean="0"/>
              <a:t>SIEMs for correlation and </a:t>
            </a:r>
            <a:r>
              <a:rPr lang="en-US" dirty="0" err="1" smtClean="0"/>
              <a:t>vuln</a:t>
            </a:r>
            <a:r>
              <a:rPr lang="en-US" dirty="0" smtClean="0"/>
              <a:t> trending</a:t>
            </a:r>
          </a:p>
          <a:p>
            <a:r>
              <a:rPr lang="en-US" dirty="0" smtClean="0"/>
              <a:t>Analysis firms (Intelligence, Statistics, etc)</a:t>
            </a:r>
          </a:p>
          <a:p>
            <a:r>
              <a:rPr lang="en-US" dirty="0" err="1" smtClean="0"/>
              <a:t>Pentest</a:t>
            </a:r>
            <a:r>
              <a:rPr lang="en-US" dirty="0" smtClean="0"/>
              <a:t> groups / Hackers</a:t>
            </a:r>
          </a:p>
          <a:p>
            <a:r>
              <a:rPr lang="en-US" dirty="0" smtClean="0"/>
              <a:t>Threat </a:t>
            </a:r>
            <a:r>
              <a:rPr lang="en-US" dirty="0" err="1" smtClean="0"/>
              <a:t>intel</a:t>
            </a:r>
            <a:r>
              <a:rPr lang="en-US" dirty="0" smtClean="0"/>
              <a:t> warning group thingies</a:t>
            </a:r>
          </a:p>
          <a:p>
            <a:endParaRPr lang="en-US" dirty="0" smtClean="0"/>
          </a:p>
          <a:p>
            <a:r>
              <a:rPr lang="en-US" dirty="0" smtClean="0"/>
              <a:t>Do you / your org fall in any of these categories? Then you </a:t>
            </a:r>
            <a:r>
              <a:rPr lang="en-US" strike="sngStrike" dirty="0" smtClean="0"/>
              <a:t>should</a:t>
            </a:r>
            <a:r>
              <a:rPr lang="en-US" dirty="0" smtClean="0"/>
              <a:t> must care.</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What is a VDB?</a:t>
            </a:r>
            <a:endParaRPr lang="en-US" dirty="0"/>
          </a:p>
        </p:txBody>
      </p:sp>
      <p:sp>
        <p:nvSpPr>
          <p:cNvPr id="3" name="Content Placeholder 2"/>
          <p:cNvSpPr>
            <a:spLocks noGrp="1"/>
          </p:cNvSpPr>
          <p:nvPr>
            <p:ph idx="1"/>
          </p:nvPr>
        </p:nvSpPr>
        <p:spPr>
          <a:xfrm>
            <a:off x="228600" y="838200"/>
            <a:ext cx="8229600" cy="4525963"/>
          </a:xfrm>
        </p:spPr>
        <p:txBody>
          <a:bodyPr>
            <a:normAutofit/>
          </a:bodyPr>
          <a:lstStyle/>
          <a:p>
            <a:r>
              <a:rPr lang="en-US" dirty="0" smtClean="0"/>
              <a:t>Broader term than many use it.</a:t>
            </a:r>
          </a:p>
          <a:p>
            <a:r>
              <a:rPr lang="en-US" dirty="0" smtClean="0"/>
              <a:t>Any collection (database) of vulnerability information.</a:t>
            </a:r>
          </a:p>
          <a:p>
            <a:r>
              <a:rPr lang="en-US" dirty="0" smtClean="0"/>
              <a:t>Bug trackers are often a VDB of sorts!</a:t>
            </a:r>
          </a:p>
          <a:p>
            <a:r>
              <a:rPr lang="en-US" dirty="0" smtClean="0"/>
              <a:t>Specialty VDBs all over the place, by design.</a:t>
            </a:r>
          </a:p>
          <a:p>
            <a:r>
              <a:rPr lang="en-US" dirty="0" smtClean="0"/>
              <a:t>Even if limited in volume, still can be a VDB specific to a cause.</a:t>
            </a:r>
          </a:p>
        </p:txBody>
      </p:sp>
      <p:pic>
        <p:nvPicPr>
          <p:cNvPr id="4" name="Picture 3" descr="mascot-bug-icon-transparent.png"/>
          <p:cNvPicPr>
            <a:picLocks noChangeAspect="1"/>
          </p:cNvPicPr>
          <p:nvPr/>
        </p:nvPicPr>
        <p:blipFill>
          <a:blip r:embed="rId3" cstate="print"/>
          <a:stretch>
            <a:fillRect/>
          </a:stretch>
        </p:blipFill>
        <p:spPr>
          <a:xfrm>
            <a:off x="6172200" y="6172200"/>
            <a:ext cx="581025" cy="557784"/>
          </a:xfrm>
          <a:prstGeom prst="rect">
            <a:avLst/>
          </a:prstGeom>
        </p:spPr>
      </p:pic>
      <p:pic>
        <p:nvPicPr>
          <p:cNvPr id="5" name="Picture 4" descr="mascot-bug-icon-transparent.png"/>
          <p:cNvPicPr>
            <a:picLocks noChangeAspect="1"/>
          </p:cNvPicPr>
          <p:nvPr/>
        </p:nvPicPr>
        <p:blipFill>
          <a:blip r:embed="rId3" cstate="print"/>
          <a:stretch>
            <a:fillRect/>
          </a:stretch>
        </p:blipFill>
        <p:spPr>
          <a:xfrm>
            <a:off x="7239000" y="5181600"/>
            <a:ext cx="581025" cy="557784"/>
          </a:xfrm>
          <a:prstGeom prst="rect">
            <a:avLst/>
          </a:prstGeom>
        </p:spPr>
      </p:pic>
      <p:pic>
        <p:nvPicPr>
          <p:cNvPr id="6" name="Picture 5" descr="mascot-bug-icon-transparent.png"/>
          <p:cNvPicPr>
            <a:picLocks noChangeAspect="1"/>
          </p:cNvPicPr>
          <p:nvPr/>
        </p:nvPicPr>
        <p:blipFill>
          <a:blip r:embed="rId3" cstate="print"/>
          <a:stretch>
            <a:fillRect/>
          </a:stretch>
        </p:blipFill>
        <p:spPr>
          <a:xfrm>
            <a:off x="7620000" y="5867400"/>
            <a:ext cx="581025" cy="557784"/>
          </a:xfrm>
          <a:prstGeom prst="rect">
            <a:avLst/>
          </a:prstGeom>
        </p:spPr>
      </p:pic>
      <p:pic>
        <p:nvPicPr>
          <p:cNvPr id="7" name="Picture 6" descr="mascot-bug-icon-transparent.png"/>
          <p:cNvPicPr>
            <a:picLocks noChangeAspect="1"/>
          </p:cNvPicPr>
          <p:nvPr/>
        </p:nvPicPr>
        <p:blipFill>
          <a:blip r:embed="rId3" cstate="print"/>
          <a:stretch>
            <a:fillRect/>
          </a:stretch>
        </p:blipFill>
        <p:spPr>
          <a:xfrm>
            <a:off x="5943600" y="5410200"/>
            <a:ext cx="581025" cy="557784"/>
          </a:xfrm>
          <a:prstGeom prst="rect">
            <a:avLst/>
          </a:prstGeom>
        </p:spPr>
      </p:pic>
      <p:pic>
        <p:nvPicPr>
          <p:cNvPr id="8" name="Picture 7" descr="mascot-bug-icon-transparent.png"/>
          <p:cNvPicPr>
            <a:picLocks noChangeAspect="1"/>
          </p:cNvPicPr>
          <p:nvPr/>
        </p:nvPicPr>
        <p:blipFill>
          <a:blip r:embed="rId3" cstate="print"/>
          <a:stretch>
            <a:fillRect/>
          </a:stretch>
        </p:blipFill>
        <p:spPr>
          <a:xfrm>
            <a:off x="8153400" y="5486400"/>
            <a:ext cx="581025" cy="557784"/>
          </a:xfrm>
          <a:prstGeom prst="rect">
            <a:avLst/>
          </a:prstGeom>
        </p:spPr>
      </p:pic>
      <p:pic>
        <p:nvPicPr>
          <p:cNvPr id="9" name="Picture 8" descr="mascot-bug-icon-transparent.png"/>
          <p:cNvPicPr>
            <a:picLocks noChangeAspect="1"/>
          </p:cNvPicPr>
          <p:nvPr/>
        </p:nvPicPr>
        <p:blipFill>
          <a:blip r:embed="rId3" cstate="print"/>
          <a:stretch>
            <a:fillRect/>
          </a:stretch>
        </p:blipFill>
        <p:spPr>
          <a:xfrm>
            <a:off x="7848600" y="4953000"/>
            <a:ext cx="581025" cy="557784"/>
          </a:xfrm>
          <a:prstGeom prst="rect">
            <a:avLst/>
          </a:prstGeom>
        </p:spPr>
      </p:pic>
      <p:pic>
        <p:nvPicPr>
          <p:cNvPr id="10" name="Picture 9" descr="mascot-bug-icon-transparent.png"/>
          <p:cNvPicPr>
            <a:picLocks noChangeAspect="1"/>
          </p:cNvPicPr>
          <p:nvPr/>
        </p:nvPicPr>
        <p:blipFill>
          <a:blip r:embed="rId3" cstate="print"/>
          <a:stretch>
            <a:fillRect/>
          </a:stretch>
        </p:blipFill>
        <p:spPr>
          <a:xfrm>
            <a:off x="8382000" y="6096000"/>
            <a:ext cx="581025" cy="557784"/>
          </a:xfrm>
          <a:prstGeom prst="rect">
            <a:avLst/>
          </a:prstGeom>
        </p:spPr>
      </p:pic>
      <p:pic>
        <p:nvPicPr>
          <p:cNvPr id="11" name="Picture 10" descr="mascot-bug-icon-transparent.png"/>
          <p:cNvPicPr>
            <a:picLocks noChangeAspect="1"/>
          </p:cNvPicPr>
          <p:nvPr/>
        </p:nvPicPr>
        <p:blipFill>
          <a:blip r:embed="rId3" cstate="print"/>
          <a:stretch>
            <a:fillRect/>
          </a:stretch>
        </p:blipFill>
        <p:spPr>
          <a:xfrm>
            <a:off x="4876800" y="6172200"/>
            <a:ext cx="581025" cy="557784"/>
          </a:xfrm>
          <a:prstGeom prst="rect">
            <a:avLst/>
          </a:prstGeom>
        </p:spPr>
      </p:pic>
      <p:pic>
        <p:nvPicPr>
          <p:cNvPr id="12" name="Picture 11" descr="mascot-bug-icon-transparent.png"/>
          <p:cNvPicPr>
            <a:picLocks noChangeAspect="1"/>
          </p:cNvPicPr>
          <p:nvPr/>
        </p:nvPicPr>
        <p:blipFill>
          <a:blip r:embed="rId3" cstate="print"/>
          <a:stretch>
            <a:fillRect/>
          </a:stretch>
        </p:blipFill>
        <p:spPr>
          <a:xfrm>
            <a:off x="5334000" y="5638800"/>
            <a:ext cx="581025" cy="557784"/>
          </a:xfrm>
          <a:prstGeom prst="rect">
            <a:avLst/>
          </a:prstGeom>
        </p:spPr>
      </p:pic>
      <p:pic>
        <p:nvPicPr>
          <p:cNvPr id="13" name="Picture 12" descr="mascot-bug-icon-transparent.png"/>
          <p:cNvPicPr>
            <a:picLocks noChangeAspect="1"/>
          </p:cNvPicPr>
          <p:nvPr/>
        </p:nvPicPr>
        <p:blipFill>
          <a:blip r:embed="rId3" cstate="print"/>
          <a:stretch>
            <a:fillRect/>
          </a:stretch>
        </p:blipFill>
        <p:spPr>
          <a:xfrm>
            <a:off x="5486400" y="6300216"/>
            <a:ext cx="581025" cy="557784"/>
          </a:xfrm>
          <a:prstGeom prst="rect">
            <a:avLst/>
          </a:prstGeom>
        </p:spPr>
      </p:pic>
      <p:pic>
        <p:nvPicPr>
          <p:cNvPr id="14" name="Picture 13" descr="mascot-bug-icon-transparent.png"/>
          <p:cNvPicPr>
            <a:picLocks noChangeAspect="1"/>
          </p:cNvPicPr>
          <p:nvPr/>
        </p:nvPicPr>
        <p:blipFill>
          <a:blip r:embed="rId3" cstate="print"/>
          <a:stretch>
            <a:fillRect/>
          </a:stretch>
        </p:blipFill>
        <p:spPr>
          <a:xfrm>
            <a:off x="8458200" y="4648200"/>
            <a:ext cx="581025" cy="557784"/>
          </a:xfrm>
          <a:prstGeom prst="rect">
            <a:avLst/>
          </a:prstGeom>
        </p:spPr>
      </p:pic>
      <p:pic>
        <p:nvPicPr>
          <p:cNvPr id="15" name="Picture 14" descr="mascot-bug-icon-transparent.png"/>
          <p:cNvPicPr>
            <a:picLocks noChangeAspect="1"/>
          </p:cNvPicPr>
          <p:nvPr/>
        </p:nvPicPr>
        <p:blipFill>
          <a:blip r:embed="rId3" cstate="print"/>
          <a:stretch>
            <a:fillRect/>
          </a:stretch>
        </p:blipFill>
        <p:spPr>
          <a:xfrm>
            <a:off x="7010400" y="6300216"/>
            <a:ext cx="581025" cy="557784"/>
          </a:xfrm>
          <a:prstGeom prst="rect">
            <a:avLst/>
          </a:prstGeom>
        </p:spPr>
      </p:pic>
      <p:pic>
        <p:nvPicPr>
          <p:cNvPr id="16" name="Picture 15" descr="mascot-bug-icon-transparent.png"/>
          <p:cNvPicPr>
            <a:picLocks noChangeAspect="1"/>
          </p:cNvPicPr>
          <p:nvPr/>
        </p:nvPicPr>
        <p:blipFill>
          <a:blip r:embed="rId3" cstate="print"/>
          <a:stretch>
            <a:fillRect/>
          </a:stretch>
        </p:blipFill>
        <p:spPr>
          <a:xfrm>
            <a:off x="6705600" y="5715000"/>
            <a:ext cx="581025" cy="557784"/>
          </a:xfrm>
          <a:prstGeom prst="rect">
            <a:avLst/>
          </a:prstGeom>
        </p:spPr>
      </p:pic>
      <p:pic>
        <p:nvPicPr>
          <p:cNvPr id="17" name="Picture 16" descr="mascot-bug-icon-transparent.png"/>
          <p:cNvPicPr>
            <a:picLocks noChangeAspect="1"/>
          </p:cNvPicPr>
          <p:nvPr/>
        </p:nvPicPr>
        <p:blipFill>
          <a:blip r:embed="rId3" cstate="print"/>
          <a:stretch>
            <a:fillRect/>
          </a:stretch>
        </p:blipFill>
        <p:spPr>
          <a:xfrm>
            <a:off x="1143000" y="5486400"/>
            <a:ext cx="581025" cy="557784"/>
          </a:xfrm>
          <a:prstGeom prst="rect">
            <a:avLst/>
          </a:prstGeom>
        </p:spPr>
      </p:pic>
      <p:pic>
        <p:nvPicPr>
          <p:cNvPr id="18" name="Picture 17" descr="mascot-bug-icon-transparent.png"/>
          <p:cNvPicPr>
            <a:picLocks noChangeAspect="1"/>
          </p:cNvPicPr>
          <p:nvPr/>
        </p:nvPicPr>
        <p:blipFill>
          <a:blip r:embed="rId3" cstate="print"/>
          <a:stretch>
            <a:fillRect/>
          </a:stretch>
        </p:blipFill>
        <p:spPr>
          <a:xfrm>
            <a:off x="6705600" y="4953000"/>
            <a:ext cx="581025" cy="557784"/>
          </a:xfrm>
          <a:prstGeom prst="rect">
            <a:avLst/>
          </a:prstGeom>
        </p:spPr>
      </p:pic>
      <p:pic>
        <p:nvPicPr>
          <p:cNvPr id="19" name="Picture 18" descr="mascot-bug-icon-transparent.png"/>
          <p:cNvPicPr>
            <a:picLocks noChangeAspect="1"/>
          </p:cNvPicPr>
          <p:nvPr/>
        </p:nvPicPr>
        <p:blipFill>
          <a:blip r:embed="rId3" cstate="print"/>
          <a:stretch>
            <a:fillRect/>
          </a:stretch>
        </p:blipFill>
        <p:spPr>
          <a:xfrm>
            <a:off x="7467600" y="4495800"/>
            <a:ext cx="581025" cy="557784"/>
          </a:xfrm>
          <a:prstGeom prst="rect">
            <a:avLst/>
          </a:prstGeom>
        </p:spPr>
      </p:pic>
      <p:pic>
        <p:nvPicPr>
          <p:cNvPr id="20" name="Picture 19" descr="mascot-bug-icon-transparent.png"/>
          <p:cNvPicPr>
            <a:picLocks noChangeAspect="1"/>
          </p:cNvPicPr>
          <p:nvPr/>
        </p:nvPicPr>
        <p:blipFill>
          <a:blip r:embed="rId3" cstate="print"/>
          <a:stretch>
            <a:fillRect/>
          </a:stretch>
        </p:blipFill>
        <p:spPr>
          <a:xfrm>
            <a:off x="8229600" y="4038600"/>
            <a:ext cx="581025" cy="557784"/>
          </a:xfrm>
          <a:prstGeom prst="rect">
            <a:avLst/>
          </a:prstGeom>
        </p:spPr>
      </p:pic>
      <p:pic>
        <p:nvPicPr>
          <p:cNvPr id="21" name="Picture 20" descr="mascot-bug-icon-transparent.png"/>
          <p:cNvPicPr>
            <a:picLocks noChangeAspect="1"/>
          </p:cNvPicPr>
          <p:nvPr/>
        </p:nvPicPr>
        <p:blipFill>
          <a:blip r:embed="rId3" cstate="print"/>
          <a:stretch>
            <a:fillRect/>
          </a:stretch>
        </p:blipFill>
        <p:spPr>
          <a:xfrm>
            <a:off x="4114800" y="6096000"/>
            <a:ext cx="581025" cy="557784"/>
          </a:xfrm>
          <a:prstGeom prst="rect">
            <a:avLst/>
          </a:prstGeom>
        </p:spPr>
      </p:pic>
      <p:pic>
        <p:nvPicPr>
          <p:cNvPr id="22" name="Picture 21" descr="mascot-bug-icon-transparent.png"/>
          <p:cNvPicPr>
            <a:picLocks noChangeAspect="1"/>
          </p:cNvPicPr>
          <p:nvPr/>
        </p:nvPicPr>
        <p:blipFill>
          <a:blip r:embed="rId3" cstate="print"/>
          <a:stretch>
            <a:fillRect/>
          </a:stretch>
        </p:blipFill>
        <p:spPr>
          <a:xfrm>
            <a:off x="4724400" y="5410200"/>
            <a:ext cx="581025" cy="557784"/>
          </a:xfrm>
          <a:prstGeom prst="rect">
            <a:avLst/>
          </a:prstGeom>
        </p:spPr>
      </p:pic>
      <p:pic>
        <p:nvPicPr>
          <p:cNvPr id="23" name="Picture 22" descr="mascot-bug-icon-transparent.png"/>
          <p:cNvPicPr>
            <a:picLocks noChangeAspect="1"/>
          </p:cNvPicPr>
          <p:nvPr/>
        </p:nvPicPr>
        <p:blipFill>
          <a:blip r:embed="rId3" cstate="print"/>
          <a:stretch>
            <a:fillRect/>
          </a:stretch>
        </p:blipFill>
        <p:spPr>
          <a:xfrm>
            <a:off x="5562600" y="4953000"/>
            <a:ext cx="581025" cy="557784"/>
          </a:xfrm>
          <a:prstGeom prst="rect">
            <a:avLst/>
          </a:prstGeom>
        </p:spPr>
      </p:pic>
      <p:pic>
        <p:nvPicPr>
          <p:cNvPr id="24" name="Picture 23" descr="mascot-bug-icon-transparent.png"/>
          <p:cNvPicPr>
            <a:picLocks noChangeAspect="1"/>
          </p:cNvPicPr>
          <p:nvPr/>
        </p:nvPicPr>
        <p:blipFill>
          <a:blip r:embed="rId3" cstate="print"/>
          <a:stretch>
            <a:fillRect/>
          </a:stretch>
        </p:blipFill>
        <p:spPr>
          <a:xfrm>
            <a:off x="6324600" y="4572000"/>
            <a:ext cx="581025" cy="55778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Reference</a:t>
            </a:r>
            <a:endParaRPr lang="en-US" dirty="0"/>
          </a:p>
        </p:txBody>
      </p:sp>
      <p:sp>
        <p:nvSpPr>
          <p:cNvPr id="3" name="Content Placeholder 2"/>
          <p:cNvSpPr>
            <a:spLocks noGrp="1"/>
          </p:cNvSpPr>
          <p:nvPr>
            <p:ph idx="1"/>
          </p:nvPr>
        </p:nvSpPr>
        <p:spPr>
          <a:xfrm>
            <a:off x="228600" y="1066800"/>
            <a:ext cx="7696200" cy="5638800"/>
          </a:xfrm>
        </p:spPr>
        <p:txBody>
          <a:bodyPr>
            <a:normAutofit lnSpcReduction="10000"/>
          </a:bodyPr>
          <a:lstStyle/>
          <a:p>
            <a:r>
              <a:rPr lang="en-US" dirty="0" smtClean="0"/>
              <a:t>How many context-dependent Java </a:t>
            </a:r>
            <a:r>
              <a:rPr lang="en-US" dirty="0" err="1" smtClean="0"/>
              <a:t>vulns</a:t>
            </a:r>
            <a:r>
              <a:rPr lang="en-US" dirty="0" smtClean="0"/>
              <a:t>?</a:t>
            </a:r>
          </a:p>
          <a:p>
            <a:endParaRPr lang="en-US" dirty="0" smtClean="0"/>
          </a:p>
          <a:p>
            <a:r>
              <a:rPr lang="en-US" dirty="0" smtClean="0"/>
              <a:t>History of security of your favorite blog?</a:t>
            </a:r>
          </a:p>
          <a:p>
            <a:endParaRPr lang="en-US" dirty="0" smtClean="0"/>
          </a:p>
          <a:p>
            <a:r>
              <a:rPr lang="en-US" dirty="0" smtClean="0"/>
              <a:t>How many Reader </a:t>
            </a:r>
            <a:r>
              <a:rPr lang="en-US" dirty="0" err="1" smtClean="0"/>
              <a:t>vulns</a:t>
            </a:r>
            <a:r>
              <a:rPr lang="en-US" dirty="0" smtClean="0"/>
              <a:t> in Dec, 2012?</a:t>
            </a:r>
          </a:p>
          <a:p>
            <a:endParaRPr lang="en-US" dirty="0" smtClean="0"/>
          </a:p>
          <a:p>
            <a:r>
              <a:rPr lang="en-US" dirty="0" smtClean="0"/>
              <a:t>How many </a:t>
            </a:r>
            <a:r>
              <a:rPr lang="en-US" dirty="0" err="1" smtClean="0"/>
              <a:t>DoS</a:t>
            </a:r>
            <a:r>
              <a:rPr lang="en-US" dirty="0" smtClean="0"/>
              <a:t> </a:t>
            </a:r>
            <a:r>
              <a:rPr lang="en-US" dirty="0" err="1" smtClean="0"/>
              <a:t>vs</a:t>
            </a:r>
            <a:r>
              <a:rPr lang="en-US" dirty="0" smtClean="0"/>
              <a:t> RCE in Windows?</a:t>
            </a:r>
          </a:p>
          <a:p>
            <a:endParaRPr lang="en-US" dirty="0" smtClean="0"/>
          </a:p>
          <a:p>
            <a:r>
              <a:rPr lang="en-US" dirty="0" smtClean="0"/>
              <a:t>More or less </a:t>
            </a:r>
            <a:r>
              <a:rPr lang="en-US" dirty="0" err="1" smtClean="0"/>
              <a:t>vulns</a:t>
            </a:r>
            <a:r>
              <a:rPr lang="en-US" dirty="0" smtClean="0"/>
              <a:t> in </a:t>
            </a:r>
            <a:r>
              <a:rPr lang="en-US" dirty="0" err="1" smtClean="0"/>
              <a:t>MySQL</a:t>
            </a:r>
            <a:r>
              <a:rPr lang="en-US" dirty="0" smtClean="0"/>
              <a:t> after</a:t>
            </a:r>
          </a:p>
          <a:p>
            <a:pPr>
              <a:buNone/>
            </a:pPr>
            <a:r>
              <a:rPr lang="en-US" dirty="0" smtClean="0"/>
              <a:t>    acquisition?</a:t>
            </a:r>
          </a:p>
          <a:p>
            <a:endParaRPr lang="en-US" dirty="0"/>
          </a:p>
        </p:txBody>
      </p:sp>
      <p:pic>
        <p:nvPicPr>
          <p:cNvPr id="5" name="Picture 4" descr="java-1527441.jpg"/>
          <p:cNvPicPr>
            <a:picLocks noChangeAspect="1"/>
          </p:cNvPicPr>
          <p:nvPr/>
        </p:nvPicPr>
        <p:blipFill>
          <a:blip r:embed="rId3" cstate="print"/>
          <a:stretch>
            <a:fillRect/>
          </a:stretch>
        </p:blipFill>
        <p:spPr>
          <a:xfrm>
            <a:off x="8153400" y="838200"/>
            <a:ext cx="781050" cy="790575"/>
          </a:xfrm>
          <a:prstGeom prst="rect">
            <a:avLst/>
          </a:prstGeom>
        </p:spPr>
      </p:pic>
      <p:pic>
        <p:nvPicPr>
          <p:cNvPr id="6" name="Picture 5" descr="Microsoft-Windows-Dominate-Market-2012.jpg"/>
          <p:cNvPicPr>
            <a:picLocks noChangeAspect="1"/>
          </p:cNvPicPr>
          <p:nvPr/>
        </p:nvPicPr>
        <p:blipFill>
          <a:blip r:embed="rId4" cstate="print"/>
          <a:stretch>
            <a:fillRect/>
          </a:stretch>
        </p:blipFill>
        <p:spPr>
          <a:xfrm>
            <a:off x="7467600" y="4495800"/>
            <a:ext cx="1524000" cy="1042416"/>
          </a:xfrm>
          <a:prstGeom prst="rect">
            <a:avLst/>
          </a:prstGeom>
        </p:spPr>
      </p:pic>
      <p:pic>
        <p:nvPicPr>
          <p:cNvPr id="8" name="Picture 7" descr="oracle__use.jpg"/>
          <p:cNvPicPr>
            <a:picLocks noChangeAspect="1"/>
          </p:cNvPicPr>
          <p:nvPr/>
        </p:nvPicPr>
        <p:blipFill>
          <a:blip r:embed="rId5" cstate="print"/>
          <a:stretch>
            <a:fillRect/>
          </a:stretch>
        </p:blipFill>
        <p:spPr>
          <a:xfrm>
            <a:off x="6553200" y="5791200"/>
            <a:ext cx="2460898" cy="882650"/>
          </a:xfrm>
          <a:prstGeom prst="rect">
            <a:avLst/>
          </a:prstGeom>
        </p:spPr>
      </p:pic>
      <p:pic>
        <p:nvPicPr>
          <p:cNvPr id="9" name="Picture 8" descr="reader_128.jpg"/>
          <p:cNvPicPr>
            <a:picLocks noChangeAspect="1"/>
          </p:cNvPicPr>
          <p:nvPr/>
        </p:nvPicPr>
        <p:blipFill>
          <a:blip r:embed="rId6" cstate="print"/>
          <a:stretch>
            <a:fillRect/>
          </a:stretch>
        </p:blipFill>
        <p:spPr>
          <a:xfrm>
            <a:off x="7772400" y="2971800"/>
            <a:ext cx="1219200" cy="1219200"/>
          </a:xfrm>
          <a:prstGeom prst="rect">
            <a:avLst/>
          </a:prstGeom>
        </p:spPr>
      </p:pic>
      <p:pic>
        <p:nvPicPr>
          <p:cNvPr id="10" name="Picture 9" descr="wordpress_logo.png"/>
          <p:cNvPicPr>
            <a:picLocks noChangeAspect="1"/>
          </p:cNvPicPr>
          <p:nvPr/>
        </p:nvPicPr>
        <p:blipFill>
          <a:blip r:embed="rId7" cstate="print"/>
          <a:stretch>
            <a:fillRect/>
          </a:stretch>
        </p:blipFill>
        <p:spPr>
          <a:xfrm>
            <a:off x="7924800" y="1752600"/>
            <a:ext cx="1066800" cy="1066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0"/>
            <a:ext cx="4838700" cy="838200"/>
          </a:xfrm>
        </p:spPr>
        <p:txBody>
          <a:bodyPr/>
          <a:lstStyle/>
          <a:p>
            <a:r>
              <a:rPr lang="en-US" dirty="0" smtClean="0"/>
              <a:t>Cornerstones</a:t>
            </a:r>
            <a:endParaRPr lang="en-US" dirty="0"/>
          </a:p>
        </p:txBody>
      </p:sp>
      <p:sp>
        <p:nvSpPr>
          <p:cNvPr id="3" name="Content Placeholder 2"/>
          <p:cNvSpPr>
            <a:spLocks noGrp="1"/>
          </p:cNvSpPr>
          <p:nvPr>
            <p:ph idx="1"/>
          </p:nvPr>
        </p:nvSpPr>
        <p:spPr>
          <a:xfrm>
            <a:off x="152400" y="838201"/>
            <a:ext cx="8839200" cy="3048000"/>
          </a:xfrm>
        </p:spPr>
        <p:txBody>
          <a:bodyPr/>
          <a:lstStyle/>
          <a:p>
            <a:r>
              <a:rPr lang="en-US" dirty="0" smtClean="0"/>
              <a:t>Based on where VDBs are used; they are a cornerstone of many offerings.</a:t>
            </a:r>
          </a:p>
          <a:p>
            <a:r>
              <a:rPr lang="en-US" dirty="0" smtClean="0"/>
              <a:t>If the VDB is incomplete or inaccurate, what then?</a:t>
            </a:r>
          </a:p>
          <a:p>
            <a:r>
              <a:rPr lang="en-US" dirty="0" smtClean="0"/>
              <a:t>Didn’t really need to find / detect / correlate / remediate those vulnerabilities, right?</a:t>
            </a:r>
            <a:endParaRPr lang="en-US" dirty="0"/>
          </a:p>
        </p:txBody>
      </p:sp>
      <p:pic>
        <p:nvPicPr>
          <p:cNvPr id="5" name="Picture 4" descr="missed-target.png"/>
          <p:cNvPicPr>
            <a:picLocks noChangeAspect="1"/>
          </p:cNvPicPr>
          <p:nvPr/>
        </p:nvPicPr>
        <p:blipFill>
          <a:blip r:embed="rId3" cstate="print"/>
          <a:stretch>
            <a:fillRect/>
          </a:stretch>
        </p:blipFill>
        <p:spPr>
          <a:xfrm>
            <a:off x="2191048" y="3657600"/>
            <a:ext cx="4761905" cy="299047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950" y="0"/>
            <a:ext cx="4610100" cy="762000"/>
          </a:xfrm>
        </p:spPr>
        <p:txBody>
          <a:bodyPr>
            <a:normAutofit fontScale="90000"/>
          </a:bodyPr>
          <a:lstStyle/>
          <a:p>
            <a:r>
              <a:rPr lang="en-US" dirty="0" smtClean="0"/>
              <a:t>Presentation Outline</a:t>
            </a:r>
            <a:endParaRPr lang="en-US" dirty="0"/>
          </a:p>
        </p:txBody>
      </p:sp>
      <p:sp>
        <p:nvSpPr>
          <p:cNvPr id="3" name="Content Placeholder 2"/>
          <p:cNvSpPr>
            <a:spLocks noGrp="1"/>
          </p:cNvSpPr>
          <p:nvPr>
            <p:ph idx="1"/>
          </p:nvPr>
        </p:nvSpPr>
        <p:spPr>
          <a:xfrm>
            <a:off x="1295400" y="1219200"/>
            <a:ext cx="6553200" cy="4953000"/>
          </a:xfrm>
        </p:spPr>
        <p:txBody>
          <a:bodyPr>
            <a:normAutofit/>
          </a:bodyPr>
          <a:lstStyle/>
          <a:p>
            <a:r>
              <a:rPr lang="en-US" dirty="0" smtClean="0"/>
              <a:t>Caveats – (14 days, why me, bias)</a:t>
            </a:r>
          </a:p>
          <a:p>
            <a:r>
              <a:rPr lang="en-US" dirty="0" smtClean="0"/>
              <a:t>W’s – (what? who? why care?)</a:t>
            </a:r>
          </a:p>
          <a:p>
            <a:r>
              <a:rPr lang="en-US" dirty="0" smtClean="0">
                <a:solidFill>
                  <a:srgbClr val="FFC000"/>
                </a:solidFill>
              </a:rPr>
              <a:t>History – (set stage for outrage)</a:t>
            </a:r>
          </a:p>
          <a:p>
            <a:r>
              <a:rPr lang="en-US" dirty="0" smtClean="0"/>
              <a:t>Players – (know who to blame)</a:t>
            </a:r>
          </a:p>
          <a:p>
            <a:r>
              <a:rPr lang="en-US" dirty="0" err="1" smtClean="0"/>
              <a:t>Suckage</a:t>
            </a:r>
            <a:r>
              <a:rPr lang="en-US" dirty="0" smtClean="0"/>
              <a:t> - (the outrage)</a:t>
            </a:r>
          </a:p>
          <a:p>
            <a:r>
              <a:rPr lang="en-US" dirty="0" smtClean="0"/>
              <a:t>Evolution – (continue the </a:t>
            </a:r>
            <a:r>
              <a:rPr lang="en-US" dirty="0" err="1" smtClean="0"/>
              <a:t>suckage</a:t>
            </a:r>
            <a:r>
              <a:rPr lang="en-US" dirty="0" smtClean="0"/>
              <a:t>)</a:t>
            </a:r>
          </a:p>
          <a:p>
            <a:r>
              <a:rPr lang="en-US" dirty="0" smtClean="0"/>
              <a:t>Suffering – (what good VDBs </a:t>
            </a:r>
            <a:r>
              <a:rPr lang="en-US" dirty="0" smtClean="0"/>
              <a:t>suffer)</a:t>
            </a:r>
            <a:endParaRPr lang="en-US" dirty="0" smtClean="0"/>
          </a:p>
          <a:p>
            <a:r>
              <a:rPr lang="en-US" dirty="0" smtClean="0"/>
              <a:t>Impact – (why this all hurts you)</a:t>
            </a:r>
          </a:p>
          <a:p>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History (brief)</a:t>
            </a:r>
            <a:endParaRPr lang="en-US" dirty="0"/>
          </a:p>
        </p:txBody>
      </p:sp>
      <p:sp>
        <p:nvSpPr>
          <p:cNvPr id="3" name="Content Placeholder 2"/>
          <p:cNvSpPr>
            <a:spLocks noGrp="1"/>
          </p:cNvSpPr>
          <p:nvPr>
            <p:ph idx="1"/>
          </p:nvPr>
        </p:nvSpPr>
        <p:spPr>
          <a:xfrm>
            <a:off x="304800" y="914401"/>
            <a:ext cx="8229600" cy="3124200"/>
          </a:xfrm>
        </p:spPr>
        <p:txBody>
          <a:bodyPr/>
          <a:lstStyle/>
          <a:p>
            <a:r>
              <a:rPr lang="en-US" dirty="0" smtClean="0"/>
              <a:t>If a cornerstone of our industry…</a:t>
            </a:r>
          </a:p>
          <a:p>
            <a:r>
              <a:rPr lang="en-US" dirty="0" smtClean="0"/>
              <a:t>… and so important to our technology…</a:t>
            </a:r>
          </a:p>
          <a:p>
            <a:r>
              <a:rPr lang="en-US" dirty="0" smtClean="0"/>
              <a:t>… with ‘modern’ computer vulnerabilities disclosed in 1962…</a:t>
            </a:r>
          </a:p>
          <a:p>
            <a:r>
              <a:rPr lang="en-US" dirty="0" smtClean="0"/>
              <a:t>… when did we start databases of them?</a:t>
            </a:r>
          </a:p>
          <a:p>
            <a:endParaRPr lang="en-US" dirty="0"/>
          </a:p>
        </p:txBody>
      </p:sp>
      <p:pic>
        <p:nvPicPr>
          <p:cNvPr id="5" name="Picture 4" descr="old-vulns.png"/>
          <p:cNvPicPr>
            <a:picLocks noChangeAspect="1"/>
          </p:cNvPicPr>
          <p:nvPr/>
        </p:nvPicPr>
        <p:blipFill>
          <a:blip r:embed="rId3" cstate="print"/>
          <a:stretch>
            <a:fillRect/>
          </a:stretch>
        </p:blipFill>
        <p:spPr>
          <a:xfrm>
            <a:off x="-3628" y="4191000"/>
            <a:ext cx="9151257" cy="19812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Recent History of VDBs</a:t>
            </a:r>
            <a:endParaRPr lang="en-US" dirty="0"/>
          </a:p>
        </p:txBody>
      </p:sp>
      <p:sp>
        <p:nvSpPr>
          <p:cNvPr id="3" name="Content Placeholder 2"/>
          <p:cNvSpPr>
            <a:spLocks noGrp="1"/>
          </p:cNvSpPr>
          <p:nvPr>
            <p:ph idx="1"/>
          </p:nvPr>
        </p:nvSpPr>
        <p:spPr>
          <a:xfrm>
            <a:off x="228600" y="1066800"/>
            <a:ext cx="8229600" cy="5562600"/>
          </a:xfrm>
        </p:spPr>
        <p:txBody>
          <a:bodyPr>
            <a:normAutofit fontScale="92500" lnSpcReduction="10000"/>
          </a:bodyPr>
          <a:lstStyle/>
          <a:p>
            <a:pPr>
              <a:buNone/>
            </a:pPr>
            <a:r>
              <a:rPr lang="en-US" dirty="0" smtClean="0"/>
              <a:t>How far back do they go? A long, long way…</a:t>
            </a:r>
          </a:p>
          <a:p>
            <a:r>
              <a:rPr lang="en-US" dirty="0" smtClean="0"/>
              <a:t>ISS X-Force (Aug, 1997)</a:t>
            </a:r>
          </a:p>
          <a:p>
            <a:r>
              <a:rPr lang="en-US" dirty="0" err="1" smtClean="0"/>
              <a:t>SecurityFocus</a:t>
            </a:r>
            <a:r>
              <a:rPr lang="en-US" dirty="0" smtClean="0"/>
              <a:t> BID (Jun, 1999)</a:t>
            </a:r>
          </a:p>
          <a:p>
            <a:r>
              <a:rPr lang="en-US" dirty="0" smtClean="0"/>
              <a:t>CVE (Sep, 1999)</a:t>
            </a:r>
          </a:p>
          <a:p>
            <a:r>
              <a:rPr lang="en-US" dirty="0" smtClean="0"/>
              <a:t>NIST ICAT / “CVE </a:t>
            </a:r>
            <a:r>
              <a:rPr lang="en-US" dirty="0" err="1" smtClean="0"/>
              <a:t>Metabase</a:t>
            </a:r>
            <a:r>
              <a:rPr lang="en-US" dirty="0" smtClean="0"/>
              <a:t>” (~1998 – ~1999 *)</a:t>
            </a:r>
          </a:p>
          <a:p>
            <a:r>
              <a:rPr lang="en-US" dirty="0" err="1" smtClean="0"/>
              <a:t>SecurityTracker</a:t>
            </a:r>
            <a:r>
              <a:rPr lang="en-US" dirty="0" smtClean="0"/>
              <a:t> (Jan, 2001)</a:t>
            </a:r>
          </a:p>
          <a:p>
            <a:r>
              <a:rPr lang="en-US" dirty="0" smtClean="0"/>
              <a:t>OSVDB (Aug, 2002)</a:t>
            </a:r>
          </a:p>
          <a:p>
            <a:r>
              <a:rPr lang="en-US" dirty="0" err="1" smtClean="0"/>
              <a:t>Secunia</a:t>
            </a:r>
            <a:r>
              <a:rPr lang="en-US" dirty="0" smtClean="0"/>
              <a:t> (Oct, 2002)</a:t>
            </a:r>
          </a:p>
          <a:p>
            <a:r>
              <a:rPr lang="en-US" dirty="0" smtClean="0"/>
              <a:t>US-CERT (Sep, 2003)</a:t>
            </a:r>
          </a:p>
          <a:p>
            <a:r>
              <a:rPr lang="en-US" dirty="0" smtClean="0"/>
              <a:t>Milw0rm (2004 – 2009)</a:t>
            </a:r>
          </a:p>
          <a:p>
            <a:r>
              <a:rPr lang="en-US" dirty="0" smtClean="0"/>
              <a:t>Exploit-DB (Nov, 2009)</a:t>
            </a:r>
          </a:p>
          <a:p>
            <a:endParaRPr lang="en-US" dirty="0" smtClean="0"/>
          </a:p>
          <a:p>
            <a:endParaRPr lang="en-US" dirty="0" smtClean="0"/>
          </a:p>
          <a:p>
            <a:endParaRPr lang="en-US" dirty="0"/>
          </a:p>
        </p:txBody>
      </p:sp>
      <p:pic>
        <p:nvPicPr>
          <p:cNvPr id="4" name="Picture 3" descr="tombstone-icon.jpg"/>
          <p:cNvPicPr>
            <a:picLocks noChangeAspect="1"/>
          </p:cNvPicPr>
          <p:nvPr/>
        </p:nvPicPr>
        <p:blipFill>
          <a:blip r:embed="rId3" cstate="print"/>
          <a:stretch>
            <a:fillRect/>
          </a:stretch>
        </p:blipFill>
        <p:spPr>
          <a:xfrm>
            <a:off x="5943600" y="5638800"/>
            <a:ext cx="381000" cy="469648"/>
          </a:xfrm>
          <a:prstGeom prst="rect">
            <a:avLst/>
          </a:prstGeom>
        </p:spPr>
      </p:pic>
      <p:pic>
        <p:nvPicPr>
          <p:cNvPr id="5" name="Picture 4" descr="mascot-bug-icon-L.png"/>
          <p:cNvPicPr>
            <a:picLocks noChangeAspect="1"/>
          </p:cNvPicPr>
          <p:nvPr/>
        </p:nvPicPr>
        <p:blipFill>
          <a:blip r:embed="rId4" cstate="print"/>
          <a:stretch>
            <a:fillRect/>
          </a:stretch>
        </p:blipFill>
        <p:spPr>
          <a:xfrm>
            <a:off x="5791200" y="4038600"/>
            <a:ext cx="555625" cy="5334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Older History of VDBs</a:t>
            </a:r>
            <a:endParaRPr lang="en-US" dirty="0"/>
          </a:p>
        </p:txBody>
      </p:sp>
      <p:sp>
        <p:nvSpPr>
          <p:cNvPr id="3" name="Content Placeholder 2"/>
          <p:cNvSpPr>
            <a:spLocks noGrp="1"/>
          </p:cNvSpPr>
          <p:nvPr>
            <p:ph idx="1"/>
          </p:nvPr>
        </p:nvSpPr>
        <p:spPr>
          <a:xfrm>
            <a:off x="228600" y="1066800"/>
            <a:ext cx="8686800" cy="5562600"/>
          </a:xfrm>
        </p:spPr>
        <p:txBody>
          <a:bodyPr>
            <a:normAutofit/>
          </a:bodyPr>
          <a:lstStyle/>
          <a:p>
            <a:r>
              <a:rPr lang="en-US" dirty="0" smtClean="0"/>
              <a:t>CERT/CC (Dec, 1988) – CERT/KB (Sep, 2000)</a:t>
            </a:r>
          </a:p>
          <a:p>
            <a:r>
              <a:rPr lang="en-US" dirty="0" smtClean="0"/>
              <a:t>Guy </a:t>
            </a:r>
            <a:r>
              <a:rPr lang="en-US" dirty="0" err="1" smtClean="0"/>
              <a:t>Helmer’s</a:t>
            </a:r>
            <a:r>
              <a:rPr lang="en-US" dirty="0" smtClean="0"/>
              <a:t> Incomplete List of UNIX Vulnerabilities (1994)</a:t>
            </a:r>
          </a:p>
          <a:p>
            <a:r>
              <a:rPr lang="en-US" dirty="0" smtClean="0"/>
              <a:t>ISS, SATAN, Ballista, </a:t>
            </a:r>
            <a:r>
              <a:rPr lang="en-US" dirty="0" err="1" smtClean="0"/>
              <a:t>Nessus</a:t>
            </a:r>
            <a:r>
              <a:rPr lang="en-US" dirty="0" smtClean="0"/>
              <a:t> (1995 – 1999)</a:t>
            </a:r>
          </a:p>
          <a:p>
            <a:r>
              <a:rPr lang="en-US" dirty="0" smtClean="0"/>
              <a:t>Fyodor’s Exploit World (Mar, 1996)</a:t>
            </a:r>
          </a:p>
          <a:p>
            <a:r>
              <a:rPr lang="en-US" dirty="0" smtClean="0"/>
              <a:t>Packet Storm (Jun, 1997)</a:t>
            </a:r>
          </a:p>
          <a:p>
            <a:endParaRPr lang="en-US" dirty="0" smtClean="0"/>
          </a:p>
          <a:p>
            <a:r>
              <a:rPr lang="en-US" dirty="0" smtClean="0"/>
              <a:t>Hacker Groups / Private (e.g. ADM, TNO, w00t)</a:t>
            </a:r>
          </a:p>
          <a:p>
            <a:r>
              <a:rPr lang="en-US" dirty="0" smtClean="0"/>
              <a:t>Security Co’s / Private VDBs (e.g. ISS, E&amp;Y, RSI)</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950" y="0"/>
            <a:ext cx="4610100" cy="762000"/>
          </a:xfrm>
        </p:spPr>
        <p:txBody>
          <a:bodyPr>
            <a:normAutofit fontScale="90000"/>
          </a:bodyPr>
          <a:lstStyle/>
          <a:p>
            <a:r>
              <a:rPr lang="en-US" dirty="0" smtClean="0"/>
              <a:t>Presentation Outline</a:t>
            </a:r>
            <a:endParaRPr lang="en-US" dirty="0"/>
          </a:p>
        </p:txBody>
      </p:sp>
      <p:sp>
        <p:nvSpPr>
          <p:cNvPr id="3" name="Content Placeholder 2"/>
          <p:cNvSpPr>
            <a:spLocks noGrp="1"/>
          </p:cNvSpPr>
          <p:nvPr>
            <p:ph idx="1"/>
          </p:nvPr>
        </p:nvSpPr>
        <p:spPr>
          <a:xfrm>
            <a:off x="1295400" y="1295400"/>
            <a:ext cx="6477000" cy="4876800"/>
          </a:xfrm>
        </p:spPr>
        <p:txBody>
          <a:bodyPr>
            <a:normAutofit/>
          </a:bodyPr>
          <a:lstStyle/>
          <a:p>
            <a:r>
              <a:rPr lang="en-US" dirty="0" smtClean="0"/>
              <a:t>Caveats – (14 days, why me, bias)</a:t>
            </a:r>
          </a:p>
          <a:p>
            <a:r>
              <a:rPr lang="en-US" dirty="0" smtClean="0"/>
              <a:t>W’s – (what? who? why care?)</a:t>
            </a:r>
          </a:p>
          <a:p>
            <a:r>
              <a:rPr lang="en-US" dirty="0" smtClean="0"/>
              <a:t>History – (set stage for outrage)</a:t>
            </a:r>
          </a:p>
          <a:p>
            <a:r>
              <a:rPr lang="en-US" dirty="0" smtClean="0"/>
              <a:t>Players – (know who to blame)</a:t>
            </a:r>
          </a:p>
          <a:p>
            <a:r>
              <a:rPr lang="en-US" dirty="0" err="1" smtClean="0"/>
              <a:t>Suckage</a:t>
            </a:r>
            <a:r>
              <a:rPr lang="en-US" dirty="0" smtClean="0"/>
              <a:t> - (the outrage)</a:t>
            </a:r>
          </a:p>
          <a:p>
            <a:r>
              <a:rPr lang="en-US" dirty="0" smtClean="0"/>
              <a:t>Evolution – (continue the </a:t>
            </a:r>
            <a:r>
              <a:rPr lang="en-US" dirty="0" err="1" smtClean="0"/>
              <a:t>suckage</a:t>
            </a:r>
            <a:r>
              <a:rPr lang="en-US" dirty="0" smtClean="0"/>
              <a:t>)</a:t>
            </a:r>
          </a:p>
          <a:p>
            <a:r>
              <a:rPr lang="en-US" dirty="0" smtClean="0"/>
              <a:t>Suffering – (what good VDBs </a:t>
            </a:r>
            <a:r>
              <a:rPr lang="en-US" dirty="0" smtClean="0"/>
              <a:t>suffer)</a:t>
            </a:r>
            <a:endParaRPr lang="en-US" dirty="0" smtClean="0"/>
          </a:p>
          <a:p>
            <a:r>
              <a:rPr lang="en-US" dirty="0" smtClean="0"/>
              <a:t>Impact – (why this all hurts you)</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Eh?</a:t>
            </a:r>
            <a:endParaRPr lang="en-US" dirty="0"/>
          </a:p>
        </p:txBody>
      </p:sp>
      <p:sp>
        <p:nvSpPr>
          <p:cNvPr id="4" name="TextBox 3"/>
          <p:cNvSpPr txBox="1"/>
          <p:nvPr/>
        </p:nvSpPr>
        <p:spPr>
          <a:xfrm>
            <a:off x="304800" y="914400"/>
            <a:ext cx="8610600" cy="2677656"/>
          </a:xfrm>
          <a:prstGeom prst="rect">
            <a:avLst/>
          </a:prstGeom>
          <a:noFill/>
        </p:spPr>
        <p:txBody>
          <a:bodyPr wrap="square" rtlCol="0">
            <a:spAutoFit/>
          </a:bodyPr>
          <a:lstStyle/>
          <a:p>
            <a:pPr>
              <a:buNone/>
            </a:pPr>
            <a:r>
              <a:rPr lang="en-US" sz="2800" dirty="0" smtClean="0"/>
              <a:t>“The first workshop on Research with Security Vulnerability Databases was sponsored by NIST in 1996. […] Since the workshop, many different vulnerability databases have been produced, but </a:t>
            </a:r>
            <a:r>
              <a:rPr lang="en-US" sz="2800" u="sng" dirty="0" smtClean="0"/>
              <a:t>there are no publicly known cases of database sharing</a:t>
            </a:r>
            <a:r>
              <a:rPr lang="en-US" sz="2800" dirty="0" smtClean="0"/>
              <a:t>.” -- Pascal C. </a:t>
            </a:r>
            <a:r>
              <a:rPr lang="en-US" sz="2800" dirty="0" err="1" smtClean="0"/>
              <a:t>Meunier</a:t>
            </a:r>
            <a:r>
              <a:rPr lang="en-US" sz="2800" dirty="0" smtClean="0"/>
              <a:t> and Eugene H. </a:t>
            </a:r>
            <a:r>
              <a:rPr lang="en-US" sz="2800" dirty="0" err="1" smtClean="0"/>
              <a:t>Spafford</a:t>
            </a:r>
            <a:r>
              <a:rPr lang="en-US" sz="2800" dirty="0" smtClean="0"/>
              <a:t>, January </a:t>
            </a:r>
            <a:r>
              <a:rPr lang="en-US" sz="2800" u="sng" dirty="0" smtClean="0"/>
              <a:t>1999</a:t>
            </a:r>
            <a:r>
              <a:rPr lang="en-US" sz="2800" dirty="0" smtClean="0"/>
              <a:t> </a:t>
            </a:r>
            <a:endParaRPr lang="en-US" sz="2800" dirty="0"/>
          </a:p>
        </p:txBody>
      </p:sp>
      <p:pic>
        <p:nvPicPr>
          <p:cNvPr id="6" name="Picture 5" descr="derp-20239.jpg"/>
          <p:cNvPicPr>
            <a:picLocks noChangeAspect="1"/>
          </p:cNvPicPr>
          <p:nvPr/>
        </p:nvPicPr>
        <p:blipFill>
          <a:blip r:embed="rId3" cstate="print"/>
          <a:stretch>
            <a:fillRect/>
          </a:stretch>
        </p:blipFill>
        <p:spPr>
          <a:xfrm>
            <a:off x="457200" y="3886200"/>
            <a:ext cx="2689499" cy="2743200"/>
          </a:xfrm>
          <a:prstGeom prst="rect">
            <a:avLst/>
          </a:prstGeom>
        </p:spPr>
      </p:pic>
      <p:pic>
        <p:nvPicPr>
          <p:cNvPr id="7" name="Picture 6" descr="derp-2.jpg"/>
          <p:cNvPicPr>
            <a:picLocks noChangeAspect="1"/>
          </p:cNvPicPr>
          <p:nvPr/>
        </p:nvPicPr>
        <p:blipFill>
          <a:blip r:embed="rId4" cstate="print"/>
          <a:stretch>
            <a:fillRect/>
          </a:stretch>
        </p:blipFill>
        <p:spPr>
          <a:xfrm>
            <a:off x="6324600" y="3886200"/>
            <a:ext cx="2194560" cy="2743200"/>
          </a:xfrm>
          <a:prstGeom prst="rect">
            <a:avLst/>
          </a:prstGeom>
        </p:spPr>
      </p:pic>
      <p:pic>
        <p:nvPicPr>
          <p:cNvPr id="8" name="Picture 7" descr="derp-3.jpg"/>
          <p:cNvPicPr>
            <a:picLocks noChangeAspect="1"/>
          </p:cNvPicPr>
          <p:nvPr/>
        </p:nvPicPr>
        <p:blipFill>
          <a:blip r:embed="rId5" cstate="print"/>
          <a:stretch>
            <a:fillRect/>
          </a:stretch>
        </p:blipFill>
        <p:spPr>
          <a:xfrm>
            <a:off x="3581400" y="3886200"/>
            <a:ext cx="2305210" cy="2743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The Real History of VDBs</a:t>
            </a:r>
            <a:endParaRPr lang="en-US" dirty="0"/>
          </a:p>
        </p:txBody>
      </p:sp>
      <p:sp>
        <p:nvSpPr>
          <p:cNvPr id="3" name="Content Placeholder 2"/>
          <p:cNvSpPr>
            <a:spLocks noGrp="1"/>
          </p:cNvSpPr>
          <p:nvPr>
            <p:ph idx="1"/>
          </p:nvPr>
        </p:nvSpPr>
        <p:spPr>
          <a:xfrm>
            <a:off x="914400" y="4572000"/>
            <a:ext cx="6934200" cy="2057400"/>
          </a:xfrm>
        </p:spPr>
        <p:txBody>
          <a:bodyPr>
            <a:normAutofit fontScale="92500"/>
          </a:bodyPr>
          <a:lstStyle/>
          <a:p>
            <a:r>
              <a:rPr lang="en-US" dirty="0" smtClean="0"/>
              <a:t>Repaired Security Bugs in </a:t>
            </a:r>
            <a:r>
              <a:rPr lang="en-US" dirty="0" err="1" smtClean="0"/>
              <a:t>Multics</a:t>
            </a:r>
            <a:r>
              <a:rPr lang="en-US" dirty="0" smtClean="0"/>
              <a:t> (1973)</a:t>
            </a:r>
          </a:p>
          <a:p>
            <a:r>
              <a:rPr lang="en-US" dirty="0" smtClean="0"/>
              <a:t>Air Force Tiger Team (1979)</a:t>
            </a:r>
          </a:p>
          <a:p>
            <a:r>
              <a:rPr lang="en-US" dirty="0" smtClean="0"/>
              <a:t>Matt Bishop’s List of UNIX Holes (1985)</a:t>
            </a:r>
          </a:p>
          <a:p>
            <a:pPr lvl="1">
              <a:buNone/>
            </a:pPr>
            <a:r>
              <a:rPr lang="en-US" sz="1700" dirty="0" smtClean="0"/>
              <a:t>			Note: All limited distribution, or private.</a:t>
            </a:r>
          </a:p>
        </p:txBody>
      </p:sp>
      <p:pic>
        <p:nvPicPr>
          <p:cNvPr id="5" name="Picture 4" descr="vdb-history-multics.png"/>
          <p:cNvPicPr>
            <a:picLocks noChangeAspect="1"/>
          </p:cNvPicPr>
          <p:nvPr/>
        </p:nvPicPr>
        <p:blipFill>
          <a:blip r:embed="rId3" cstate="print"/>
          <a:stretch>
            <a:fillRect/>
          </a:stretch>
        </p:blipFill>
        <p:spPr>
          <a:xfrm>
            <a:off x="685800" y="914400"/>
            <a:ext cx="7772400" cy="339873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950" y="0"/>
            <a:ext cx="4610100" cy="762000"/>
          </a:xfrm>
        </p:spPr>
        <p:txBody>
          <a:bodyPr>
            <a:normAutofit fontScale="90000"/>
          </a:bodyPr>
          <a:lstStyle/>
          <a:p>
            <a:r>
              <a:rPr lang="en-US" dirty="0" smtClean="0"/>
              <a:t>Presentation Outline</a:t>
            </a:r>
            <a:endParaRPr lang="en-US" dirty="0"/>
          </a:p>
        </p:txBody>
      </p:sp>
      <p:sp>
        <p:nvSpPr>
          <p:cNvPr id="3" name="Content Placeholder 2"/>
          <p:cNvSpPr>
            <a:spLocks noGrp="1"/>
          </p:cNvSpPr>
          <p:nvPr>
            <p:ph idx="1"/>
          </p:nvPr>
        </p:nvSpPr>
        <p:spPr>
          <a:xfrm>
            <a:off x="1371600" y="1295400"/>
            <a:ext cx="6477000" cy="4800600"/>
          </a:xfrm>
        </p:spPr>
        <p:txBody>
          <a:bodyPr>
            <a:normAutofit/>
          </a:bodyPr>
          <a:lstStyle/>
          <a:p>
            <a:r>
              <a:rPr lang="en-US" dirty="0" smtClean="0"/>
              <a:t>Caveats – (14 days, why me, bias)</a:t>
            </a:r>
          </a:p>
          <a:p>
            <a:r>
              <a:rPr lang="en-US" dirty="0" smtClean="0"/>
              <a:t>W’s – (what? who? why care?)</a:t>
            </a:r>
          </a:p>
          <a:p>
            <a:r>
              <a:rPr lang="en-US" dirty="0" smtClean="0"/>
              <a:t>History – (set stage for outrage)</a:t>
            </a:r>
          </a:p>
          <a:p>
            <a:r>
              <a:rPr lang="en-US" dirty="0" smtClean="0">
                <a:solidFill>
                  <a:srgbClr val="FFC000"/>
                </a:solidFill>
              </a:rPr>
              <a:t>Players – (know who to blame)</a:t>
            </a:r>
          </a:p>
          <a:p>
            <a:r>
              <a:rPr lang="en-US" dirty="0" err="1" smtClean="0"/>
              <a:t>Suckage</a:t>
            </a:r>
            <a:r>
              <a:rPr lang="en-US" dirty="0" smtClean="0"/>
              <a:t> - (the outrage)</a:t>
            </a:r>
          </a:p>
          <a:p>
            <a:r>
              <a:rPr lang="en-US" dirty="0" smtClean="0"/>
              <a:t>Evolution – (continue the </a:t>
            </a:r>
            <a:r>
              <a:rPr lang="en-US" dirty="0" err="1" smtClean="0"/>
              <a:t>suckage</a:t>
            </a:r>
            <a:r>
              <a:rPr lang="en-US" dirty="0" smtClean="0"/>
              <a:t>)</a:t>
            </a:r>
          </a:p>
          <a:p>
            <a:r>
              <a:rPr lang="en-US" dirty="0" smtClean="0"/>
              <a:t>Suffering – (what good VDBs </a:t>
            </a:r>
            <a:r>
              <a:rPr lang="en-US" dirty="0" smtClean="0"/>
              <a:t>suffer)</a:t>
            </a:r>
            <a:endParaRPr lang="en-US" dirty="0" smtClean="0"/>
          </a:p>
          <a:p>
            <a:r>
              <a:rPr lang="en-US" dirty="0" smtClean="0"/>
              <a:t>Impact – (why this all hurts you)</a:t>
            </a:r>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Current Players</a:t>
            </a:r>
            <a:endParaRPr lang="en-US" dirty="0"/>
          </a:p>
        </p:txBody>
      </p:sp>
      <p:pic>
        <p:nvPicPr>
          <p:cNvPr id="4" name="Picture 3" descr="ibm.png"/>
          <p:cNvPicPr>
            <a:picLocks noChangeAspect="1"/>
          </p:cNvPicPr>
          <p:nvPr/>
        </p:nvPicPr>
        <p:blipFill>
          <a:blip r:embed="rId2" cstate="print"/>
          <a:stretch>
            <a:fillRect/>
          </a:stretch>
        </p:blipFill>
        <p:spPr>
          <a:xfrm>
            <a:off x="3733800" y="1143000"/>
            <a:ext cx="1555750" cy="762000"/>
          </a:xfrm>
          <a:prstGeom prst="rect">
            <a:avLst/>
          </a:prstGeom>
        </p:spPr>
      </p:pic>
      <p:pic>
        <p:nvPicPr>
          <p:cNvPr id="5" name="Picture 4" descr="securityfocus.png"/>
          <p:cNvPicPr>
            <a:picLocks noChangeAspect="1"/>
          </p:cNvPicPr>
          <p:nvPr/>
        </p:nvPicPr>
        <p:blipFill>
          <a:blip r:embed="rId3" cstate="print"/>
          <a:stretch>
            <a:fillRect/>
          </a:stretch>
        </p:blipFill>
        <p:spPr>
          <a:xfrm>
            <a:off x="6019800" y="2209800"/>
            <a:ext cx="2565400" cy="609600"/>
          </a:xfrm>
          <a:prstGeom prst="rect">
            <a:avLst/>
          </a:prstGeom>
        </p:spPr>
      </p:pic>
      <p:pic>
        <p:nvPicPr>
          <p:cNvPr id="6" name="Picture 5" descr="secunia.png"/>
          <p:cNvPicPr>
            <a:picLocks noChangeAspect="1"/>
          </p:cNvPicPr>
          <p:nvPr/>
        </p:nvPicPr>
        <p:blipFill>
          <a:blip r:embed="rId4" cstate="print"/>
          <a:stretch>
            <a:fillRect/>
          </a:stretch>
        </p:blipFill>
        <p:spPr>
          <a:xfrm>
            <a:off x="3657600" y="2209800"/>
            <a:ext cx="1769806" cy="762000"/>
          </a:xfrm>
          <a:prstGeom prst="rect">
            <a:avLst/>
          </a:prstGeom>
        </p:spPr>
      </p:pic>
      <p:pic>
        <p:nvPicPr>
          <p:cNvPr id="7" name="Picture 6" descr="cve.png"/>
          <p:cNvPicPr>
            <a:picLocks noChangeAspect="1"/>
          </p:cNvPicPr>
          <p:nvPr/>
        </p:nvPicPr>
        <p:blipFill>
          <a:blip r:embed="rId5" cstate="print"/>
          <a:stretch>
            <a:fillRect/>
          </a:stretch>
        </p:blipFill>
        <p:spPr>
          <a:xfrm>
            <a:off x="914400" y="1219200"/>
            <a:ext cx="1800997" cy="838200"/>
          </a:xfrm>
          <a:prstGeom prst="rect">
            <a:avLst/>
          </a:prstGeom>
        </p:spPr>
      </p:pic>
      <p:pic>
        <p:nvPicPr>
          <p:cNvPr id="8" name="Picture 7" descr="cert.png"/>
          <p:cNvPicPr>
            <a:picLocks noChangeAspect="1"/>
          </p:cNvPicPr>
          <p:nvPr/>
        </p:nvPicPr>
        <p:blipFill>
          <a:blip r:embed="rId6" cstate="print"/>
          <a:stretch>
            <a:fillRect/>
          </a:stretch>
        </p:blipFill>
        <p:spPr>
          <a:xfrm>
            <a:off x="6400800" y="990600"/>
            <a:ext cx="1245755" cy="990600"/>
          </a:xfrm>
          <a:prstGeom prst="rect">
            <a:avLst/>
          </a:prstGeom>
        </p:spPr>
      </p:pic>
      <p:pic>
        <p:nvPicPr>
          <p:cNvPr id="9" name="Picture 8" descr="nist.png"/>
          <p:cNvPicPr>
            <a:picLocks noChangeAspect="1"/>
          </p:cNvPicPr>
          <p:nvPr/>
        </p:nvPicPr>
        <p:blipFill>
          <a:blip r:embed="rId7" cstate="print"/>
          <a:stretch>
            <a:fillRect/>
          </a:stretch>
        </p:blipFill>
        <p:spPr>
          <a:xfrm>
            <a:off x="3733799" y="3276600"/>
            <a:ext cx="1690007" cy="685800"/>
          </a:xfrm>
          <a:prstGeom prst="rect">
            <a:avLst/>
          </a:prstGeom>
        </p:spPr>
      </p:pic>
      <p:pic>
        <p:nvPicPr>
          <p:cNvPr id="10" name="Picture 9" descr="packetstorm.png"/>
          <p:cNvPicPr>
            <a:picLocks noChangeAspect="1"/>
          </p:cNvPicPr>
          <p:nvPr/>
        </p:nvPicPr>
        <p:blipFill>
          <a:blip r:embed="rId8" cstate="print"/>
          <a:stretch>
            <a:fillRect/>
          </a:stretch>
        </p:blipFill>
        <p:spPr>
          <a:xfrm>
            <a:off x="5105400" y="5715000"/>
            <a:ext cx="3405188" cy="838200"/>
          </a:xfrm>
          <a:prstGeom prst="rect">
            <a:avLst/>
          </a:prstGeom>
        </p:spPr>
      </p:pic>
      <p:pic>
        <p:nvPicPr>
          <p:cNvPr id="11" name="Picture 10" descr="edb.png"/>
          <p:cNvPicPr>
            <a:picLocks noChangeAspect="1"/>
          </p:cNvPicPr>
          <p:nvPr/>
        </p:nvPicPr>
        <p:blipFill>
          <a:blip r:embed="rId9" cstate="print"/>
          <a:stretch>
            <a:fillRect/>
          </a:stretch>
        </p:blipFill>
        <p:spPr>
          <a:xfrm>
            <a:off x="4648200" y="4419600"/>
            <a:ext cx="4271963" cy="906174"/>
          </a:xfrm>
          <a:prstGeom prst="rect">
            <a:avLst/>
          </a:prstGeom>
        </p:spPr>
      </p:pic>
      <p:pic>
        <p:nvPicPr>
          <p:cNvPr id="12" name="Picture 11" descr="osvdb.png"/>
          <p:cNvPicPr>
            <a:picLocks noChangeAspect="1"/>
          </p:cNvPicPr>
          <p:nvPr/>
        </p:nvPicPr>
        <p:blipFill>
          <a:blip r:embed="rId10" cstate="print"/>
          <a:stretch>
            <a:fillRect/>
          </a:stretch>
        </p:blipFill>
        <p:spPr>
          <a:xfrm>
            <a:off x="914400" y="2362200"/>
            <a:ext cx="1945106" cy="762000"/>
          </a:xfrm>
          <a:prstGeom prst="rect">
            <a:avLst/>
          </a:prstGeom>
        </p:spPr>
      </p:pic>
      <p:pic>
        <p:nvPicPr>
          <p:cNvPr id="13" name="Picture 12" descr="jpcert.png"/>
          <p:cNvPicPr>
            <a:picLocks noChangeAspect="1"/>
          </p:cNvPicPr>
          <p:nvPr/>
        </p:nvPicPr>
        <p:blipFill>
          <a:blip r:embed="rId11" cstate="print"/>
          <a:stretch>
            <a:fillRect/>
          </a:stretch>
        </p:blipFill>
        <p:spPr>
          <a:xfrm>
            <a:off x="533400" y="3505200"/>
            <a:ext cx="2503714" cy="381000"/>
          </a:xfrm>
          <a:prstGeom prst="rect">
            <a:avLst/>
          </a:prstGeom>
        </p:spPr>
      </p:pic>
      <p:pic>
        <p:nvPicPr>
          <p:cNvPr id="14" name="Picture 13" descr="injector.png"/>
          <p:cNvPicPr>
            <a:picLocks noChangeAspect="1"/>
          </p:cNvPicPr>
          <p:nvPr/>
        </p:nvPicPr>
        <p:blipFill>
          <a:blip r:embed="rId12" cstate="print"/>
          <a:stretch>
            <a:fillRect/>
          </a:stretch>
        </p:blipFill>
        <p:spPr>
          <a:xfrm>
            <a:off x="609600" y="4419600"/>
            <a:ext cx="3200970" cy="990600"/>
          </a:xfrm>
          <a:prstGeom prst="rect">
            <a:avLst/>
          </a:prstGeom>
        </p:spPr>
      </p:pic>
      <p:pic>
        <p:nvPicPr>
          <p:cNvPr id="15" name="Picture 14" descr="securiteam.png"/>
          <p:cNvPicPr>
            <a:picLocks noChangeAspect="1"/>
          </p:cNvPicPr>
          <p:nvPr/>
        </p:nvPicPr>
        <p:blipFill>
          <a:blip r:embed="rId13" cstate="print"/>
          <a:stretch>
            <a:fillRect/>
          </a:stretch>
        </p:blipFill>
        <p:spPr>
          <a:xfrm>
            <a:off x="685800" y="5867400"/>
            <a:ext cx="3178629" cy="609600"/>
          </a:xfrm>
          <a:prstGeom prst="rect">
            <a:avLst/>
          </a:prstGeom>
        </p:spPr>
      </p:pic>
      <p:pic>
        <p:nvPicPr>
          <p:cNvPr id="16" name="Picture 15" descr="securitytracker.png"/>
          <p:cNvPicPr>
            <a:picLocks noChangeAspect="1"/>
          </p:cNvPicPr>
          <p:nvPr/>
        </p:nvPicPr>
        <p:blipFill>
          <a:blip r:embed="rId14" cstate="print"/>
          <a:stretch>
            <a:fillRect/>
          </a:stretch>
        </p:blipFill>
        <p:spPr>
          <a:xfrm>
            <a:off x="6096000" y="3200400"/>
            <a:ext cx="1962150" cy="6477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Broad </a:t>
            </a:r>
            <a:r>
              <a:rPr lang="en-US" dirty="0" err="1" smtClean="0"/>
              <a:t>vs</a:t>
            </a:r>
            <a:r>
              <a:rPr lang="en-US" dirty="0" smtClean="0"/>
              <a:t> </a:t>
            </a:r>
            <a:r>
              <a:rPr lang="en-US" dirty="0" err="1" smtClean="0"/>
              <a:t>Speciality</a:t>
            </a:r>
            <a:endParaRPr lang="en-US" dirty="0"/>
          </a:p>
        </p:txBody>
      </p:sp>
      <p:sp>
        <p:nvSpPr>
          <p:cNvPr id="3" name="Content Placeholder 2"/>
          <p:cNvSpPr>
            <a:spLocks noGrp="1"/>
          </p:cNvSpPr>
          <p:nvPr>
            <p:ph idx="1"/>
          </p:nvPr>
        </p:nvSpPr>
        <p:spPr>
          <a:xfrm>
            <a:off x="228600" y="990600"/>
            <a:ext cx="8686800" cy="5715000"/>
          </a:xfrm>
        </p:spPr>
        <p:txBody>
          <a:bodyPr>
            <a:normAutofit lnSpcReduction="10000"/>
          </a:bodyPr>
          <a:lstStyle/>
          <a:p>
            <a:r>
              <a:rPr lang="en-US" dirty="0" smtClean="0"/>
              <a:t>“No. CVE is not a vulnerability database. CVE is designed to allow vulnerability databases and other capabilities to be linked together, and to facilitate the comparison of security tools and services</a:t>
            </a:r>
            <a:r>
              <a:rPr lang="en-US" dirty="0" smtClean="0"/>
              <a:t>.” – CVE FAQ</a:t>
            </a:r>
            <a:endParaRPr lang="en-US" dirty="0" smtClean="0"/>
          </a:p>
          <a:p>
            <a:endParaRPr lang="en-US" dirty="0" smtClean="0">
              <a:solidFill>
                <a:srgbClr val="FF0000"/>
              </a:solidFill>
            </a:endParaRPr>
          </a:p>
          <a:p>
            <a:r>
              <a:rPr lang="en-US" dirty="0" smtClean="0"/>
              <a:t>CVE – </a:t>
            </a:r>
            <a:r>
              <a:rPr lang="en-US" dirty="0" err="1" smtClean="0"/>
              <a:t>ExploitDB</a:t>
            </a:r>
            <a:r>
              <a:rPr lang="en-US" dirty="0" smtClean="0"/>
              <a:t> – </a:t>
            </a:r>
            <a:r>
              <a:rPr lang="en-US" dirty="0" err="1" smtClean="0"/>
              <a:t>PacketStorm</a:t>
            </a:r>
            <a:r>
              <a:rPr lang="en-US" dirty="0" smtClean="0"/>
              <a:t> = Specialty</a:t>
            </a:r>
          </a:p>
          <a:p>
            <a:r>
              <a:rPr lang="en-US" dirty="0" smtClean="0"/>
              <a:t>OSVDB – ISS – BID = Comprehensive</a:t>
            </a:r>
          </a:p>
          <a:p>
            <a:r>
              <a:rPr lang="en-US" dirty="0" err="1" smtClean="0"/>
              <a:t>Secunia</a:t>
            </a:r>
            <a:r>
              <a:rPr lang="en-US" dirty="0" smtClean="0"/>
              <a:t> – CERT = Blended</a:t>
            </a:r>
          </a:p>
          <a:p>
            <a:r>
              <a:rPr lang="en-US" dirty="0" smtClean="0"/>
              <a:t>Private VDBs = Specialty / Focused, based on company or offering, or comprehensive</a:t>
            </a:r>
          </a:p>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The .</a:t>
            </a:r>
            <a:r>
              <a:rPr lang="en-US" dirty="0" err="1" smtClean="0"/>
              <a:t>gov</a:t>
            </a:r>
            <a:r>
              <a:rPr lang="en-US" dirty="0" smtClean="0"/>
              <a:t> Mess</a:t>
            </a:r>
            <a:endParaRPr lang="en-US" dirty="0"/>
          </a:p>
        </p:txBody>
      </p:sp>
      <p:sp>
        <p:nvSpPr>
          <p:cNvPr id="3" name="Content Placeholder 2"/>
          <p:cNvSpPr>
            <a:spLocks noGrp="1"/>
          </p:cNvSpPr>
          <p:nvPr>
            <p:ph idx="1"/>
          </p:nvPr>
        </p:nvSpPr>
        <p:spPr>
          <a:xfrm>
            <a:off x="228600" y="838200"/>
            <a:ext cx="8763000" cy="6019800"/>
          </a:xfrm>
        </p:spPr>
        <p:txBody>
          <a:bodyPr>
            <a:normAutofit/>
          </a:bodyPr>
          <a:lstStyle/>
          <a:p>
            <a:r>
              <a:rPr lang="en-US" dirty="0" smtClean="0"/>
              <a:t>CVE (Sep, 1999)</a:t>
            </a:r>
          </a:p>
          <a:p>
            <a:r>
              <a:rPr lang="en-US" dirty="0" smtClean="0"/>
              <a:t>NIST ICAT (~1999)</a:t>
            </a:r>
          </a:p>
          <a:p>
            <a:r>
              <a:rPr lang="en-US" dirty="0" smtClean="0"/>
              <a:t>US-CERT (Sep, 2003)</a:t>
            </a:r>
          </a:p>
          <a:p>
            <a:pPr>
              <a:buNone/>
            </a:pPr>
            <a:r>
              <a:rPr lang="en-US" dirty="0" smtClean="0"/>
              <a:t>	^ Remember this history?</a:t>
            </a:r>
          </a:p>
          <a:p>
            <a:endParaRPr lang="en-US" dirty="0" smtClean="0"/>
          </a:p>
          <a:p>
            <a:endParaRPr lang="en-US" dirty="0" smtClean="0"/>
          </a:p>
          <a:p>
            <a:r>
              <a:rPr lang="en-US" dirty="0" smtClean="0"/>
              <a:t>CVE (founded 1999 – DHS sponsored  2003)</a:t>
            </a:r>
          </a:p>
          <a:p>
            <a:r>
              <a:rPr lang="en-US" dirty="0" smtClean="0"/>
              <a:t>NIST NVD (founded 1999 – DHS sponsored 2005)</a:t>
            </a:r>
          </a:p>
          <a:p>
            <a:r>
              <a:rPr lang="en-US" dirty="0" smtClean="0"/>
              <a:t>US-CERT (founded 2003 – DHS sponsored 2003)</a:t>
            </a:r>
          </a:p>
          <a:p>
            <a:r>
              <a:rPr lang="en-US" dirty="0" smtClean="0"/>
              <a:t>ICS-CERT (founded 2009 – DHS sponsored 2009)</a:t>
            </a:r>
          </a:p>
          <a:p>
            <a:endParaRPr lang="en-US" dirty="0" smtClean="0"/>
          </a:p>
          <a:p>
            <a:pPr lvl="1"/>
            <a:endParaRPr lang="en-US" dirty="0" smtClean="0"/>
          </a:p>
        </p:txBody>
      </p:sp>
      <p:pic>
        <p:nvPicPr>
          <p:cNvPr id="5" name="Picture 4" descr="redundancy-agency2.jpg"/>
          <p:cNvPicPr>
            <a:picLocks noChangeAspect="1"/>
          </p:cNvPicPr>
          <p:nvPr/>
        </p:nvPicPr>
        <p:blipFill>
          <a:blip r:embed="rId3" cstate="print"/>
          <a:stretch>
            <a:fillRect/>
          </a:stretch>
        </p:blipFill>
        <p:spPr>
          <a:xfrm>
            <a:off x="5715000" y="1143000"/>
            <a:ext cx="3048000" cy="3048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The .</a:t>
            </a:r>
            <a:r>
              <a:rPr lang="en-US" dirty="0" err="1" smtClean="0"/>
              <a:t>gov</a:t>
            </a:r>
            <a:r>
              <a:rPr lang="en-US" dirty="0" smtClean="0"/>
              <a:t> Mess</a:t>
            </a:r>
            <a:endParaRPr lang="en-US" dirty="0"/>
          </a:p>
        </p:txBody>
      </p:sp>
      <p:sp>
        <p:nvSpPr>
          <p:cNvPr id="3" name="Content Placeholder 2"/>
          <p:cNvSpPr>
            <a:spLocks noGrp="1"/>
          </p:cNvSpPr>
          <p:nvPr>
            <p:ph idx="1"/>
          </p:nvPr>
        </p:nvSpPr>
        <p:spPr>
          <a:xfrm>
            <a:off x="228600" y="990600"/>
            <a:ext cx="8686800" cy="2895600"/>
          </a:xfrm>
        </p:spPr>
        <p:txBody>
          <a:bodyPr>
            <a:normAutofit/>
          </a:bodyPr>
          <a:lstStyle/>
          <a:p>
            <a:r>
              <a:rPr lang="en-US" dirty="0" smtClean="0"/>
              <a:t>CVE, NVD, US-CERT, ICS-CERT .. How much funding, how much redundancy? None of them really excel over the others. #</a:t>
            </a:r>
            <a:r>
              <a:rPr lang="en-US" dirty="0" err="1" smtClean="0"/>
              <a:t>mypoortaxdollars</a:t>
            </a:r>
            <a:endParaRPr lang="en-US" dirty="0" smtClean="0"/>
          </a:p>
          <a:p>
            <a:r>
              <a:rPr lang="en-US" dirty="0" smtClean="0"/>
              <a:t>How much do these programs cost?</a:t>
            </a:r>
          </a:p>
          <a:p>
            <a:r>
              <a:rPr lang="en-US" dirty="0" smtClean="0"/>
              <a:t>Let’s play the FOIA game!</a:t>
            </a:r>
          </a:p>
          <a:p>
            <a:endParaRPr lang="en-US" dirty="0" smtClean="0"/>
          </a:p>
        </p:txBody>
      </p:sp>
      <p:pic>
        <p:nvPicPr>
          <p:cNvPr id="4" name="Picture 3" descr="foia.png"/>
          <p:cNvPicPr>
            <a:picLocks noChangeAspect="1"/>
          </p:cNvPicPr>
          <p:nvPr/>
        </p:nvPicPr>
        <p:blipFill>
          <a:blip r:embed="rId3" cstate="print"/>
          <a:stretch>
            <a:fillRect/>
          </a:stretch>
        </p:blipFill>
        <p:spPr>
          <a:xfrm>
            <a:off x="533400" y="4038600"/>
            <a:ext cx="8095456" cy="23622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FOIA Fun! - CVE</a:t>
            </a:r>
            <a:endParaRPr lang="en-US" dirty="0"/>
          </a:p>
        </p:txBody>
      </p:sp>
      <p:sp>
        <p:nvSpPr>
          <p:cNvPr id="3" name="Content Placeholder 2"/>
          <p:cNvSpPr>
            <a:spLocks noGrp="1"/>
          </p:cNvSpPr>
          <p:nvPr>
            <p:ph idx="1"/>
          </p:nvPr>
        </p:nvSpPr>
        <p:spPr>
          <a:xfrm>
            <a:off x="228600" y="1066800"/>
            <a:ext cx="8686800" cy="1447800"/>
          </a:xfrm>
        </p:spPr>
        <p:txBody>
          <a:bodyPr>
            <a:normAutofit/>
          </a:bodyPr>
          <a:lstStyle/>
          <a:p>
            <a:r>
              <a:rPr lang="en-US" dirty="0" smtClean="0"/>
              <a:t>Through FOIA, found out how much CVE cost to operate one year.</a:t>
            </a:r>
            <a:endParaRPr lang="en-US" dirty="0"/>
          </a:p>
        </p:txBody>
      </p:sp>
      <p:pic>
        <p:nvPicPr>
          <p:cNvPr id="6" name="Picture 5" descr="cve-foia-57.png"/>
          <p:cNvPicPr>
            <a:picLocks noChangeAspect="1"/>
          </p:cNvPicPr>
          <p:nvPr/>
        </p:nvPicPr>
        <p:blipFill>
          <a:blip r:embed="rId3" cstate="print"/>
          <a:stretch>
            <a:fillRect/>
          </a:stretch>
        </p:blipFill>
        <p:spPr>
          <a:xfrm>
            <a:off x="228600" y="2971800"/>
            <a:ext cx="8665860" cy="29718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FOIA Fun! - CVE</a:t>
            </a:r>
            <a:endParaRPr lang="en-US" dirty="0"/>
          </a:p>
        </p:txBody>
      </p:sp>
      <p:pic>
        <p:nvPicPr>
          <p:cNvPr id="7" name="Picture 6" descr="cve-foia-15.png"/>
          <p:cNvPicPr>
            <a:picLocks noChangeAspect="1"/>
          </p:cNvPicPr>
          <p:nvPr/>
        </p:nvPicPr>
        <p:blipFill>
          <a:blip r:embed="rId3" cstate="print"/>
          <a:stretch>
            <a:fillRect/>
          </a:stretch>
        </p:blipFill>
        <p:spPr>
          <a:xfrm>
            <a:off x="133080" y="990600"/>
            <a:ext cx="8877840" cy="2362200"/>
          </a:xfrm>
          <a:prstGeom prst="rect">
            <a:avLst/>
          </a:prstGeom>
        </p:spPr>
      </p:pic>
      <p:pic>
        <p:nvPicPr>
          <p:cNvPr id="10" name="Picture 9" descr="cve-foia-65.png"/>
          <p:cNvPicPr>
            <a:picLocks noChangeAspect="1"/>
          </p:cNvPicPr>
          <p:nvPr/>
        </p:nvPicPr>
        <p:blipFill>
          <a:blip r:embed="rId4" cstate="print"/>
          <a:stretch>
            <a:fillRect/>
          </a:stretch>
        </p:blipFill>
        <p:spPr>
          <a:xfrm>
            <a:off x="152400" y="3505200"/>
            <a:ext cx="8839200" cy="309314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FOIA Fun! - CVE</a:t>
            </a:r>
            <a:endParaRPr lang="en-US" dirty="0"/>
          </a:p>
        </p:txBody>
      </p:sp>
      <p:pic>
        <p:nvPicPr>
          <p:cNvPr id="6" name="Picture 5" descr="cve-foia-58 - a.png"/>
          <p:cNvPicPr>
            <a:picLocks noChangeAspect="1"/>
          </p:cNvPicPr>
          <p:nvPr/>
        </p:nvPicPr>
        <p:blipFill>
          <a:blip r:embed="rId3" cstate="print"/>
          <a:stretch>
            <a:fillRect/>
          </a:stretch>
        </p:blipFill>
        <p:spPr>
          <a:xfrm>
            <a:off x="257815" y="1066800"/>
            <a:ext cx="8628371" cy="5029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950" y="0"/>
            <a:ext cx="4610100" cy="762000"/>
          </a:xfrm>
        </p:spPr>
        <p:txBody>
          <a:bodyPr>
            <a:normAutofit fontScale="90000"/>
          </a:bodyPr>
          <a:lstStyle/>
          <a:p>
            <a:r>
              <a:rPr lang="en-US" dirty="0" smtClean="0"/>
              <a:t>Presentation Outline</a:t>
            </a:r>
            <a:endParaRPr lang="en-US" dirty="0"/>
          </a:p>
        </p:txBody>
      </p:sp>
      <p:sp>
        <p:nvSpPr>
          <p:cNvPr id="3" name="Content Placeholder 2"/>
          <p:cNvSpPr>
            <a:spLocks noGrp="1"/>
          </p:cNvSpPr>
          <p:nvPr>
            <p:ph idx="1"/>
          </p:nvPr>
        </p:nvSpPr>
        <p:spPr>
          <a:xfrm>
            <a:off x="1295400" y="1219200"/>
            <a:ext cx="6553200" cy="4876800"/>
          </a:xfrm>
        </p:spPr>
        <p:txBody>
          <a:bodyPr>
            <a:normAutofit/>
          </a:bodyPr>
          <a:lstStyle/>
          <a:p>
            <a:r>
              <a:rPr lang="en-US" dirty="0" smtClean="0">
                <a:solidFill>
                  <a:srgbClr val="FFC000"/>
                </a:solidFill>
              </a:rPr>
              <a:t>Caveats – (14 days, why me, bias)</a:t>
            </a:r>
          </a:p>
          <a:p>
            <a:r>
              <a:rPr lang="en-US" dirty="0" smtClean="0"/>
              <a:t>W’s – (what? who? why care?)</a:t>
            </a:r>
          </a:p>
          <a:p>
            <a:r>
              <a:rPr lang="en-US" dirty="0" smtClean="0"/>
              <a:t>History – (set stage for outrage)</a:t>
            </a:r>
          </a:p>
          <a:p>
            <a:r>
              <a:rPr lang="en-US" dirty="0" smtClean="0"/>
              <a:t>Players – (know who to blame)</a:t>
            </a:r>
          </a:p>
          <a:p>
            <a:r>
              <a:rPr lang="en-US" dirty="0" err="1" smtClean="0"/>
              <a:t>Suckage</a:t>
            </a:r>
            <a:r>
              <a:rPr lang="en-US" dirty="0" smtClean="0"/>
              <a:t> - (the outrage)</a:t>
            </a:r>
          </a:p>
          <a:p>
            <a:r>
              <a:rPr lang="en-US" dirty="0" smtClean="0"/>
              <a:t>Evolution – (continue the </a:t>
            </a:r>
            <a:r>
              <a:rPr lang="en-US" dirty="0" err="1" smtClean="0"/>
              <a:t>suckage</a:t>
            </a:r>
            <a:r>
              <a:rPr lang="en-US" dirty="0" smtClean="0"/>
              <a:t>)</a:t>
            </a:r>
          </a:p>
          <a:p>
            <a:r>
              <a:rPr lang="en-US" dirty="0" smtClean="0"/>
              <a:t>Suffering – (what good VDBs </a:t>
            </a:r>
            <a:r>
              <a:rPr lang="en-US" dirty="0" smtClean="0"/>
              <a:t>suffer)</a:t>
            </a:r>
            <a:endParaRPr lang="en-US" dirty="0" smtClean="0"/>
          </a:p>
          <a:p>
            <a:r>
              <a:rPr lang="en-US" dirty="0" smtClean="0"/>
              <a:t>Impact – (why this all hurts you)</a:t>
            </a:r>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FOIA Fun! - CVE</a:t>
            </a:r>
            <a:endParaRPr lang="en-US" dirty="0"/>
          </a:p>
        </p:txBody>
      </p:sp>
      <p:pic>
        <p:nvPicPr>
          <p:cNvPr id="4" name="Picture 3" descr="cve-foia-58 - b.png"/>
          <p:cNvPicPr>
            <a:picLocks noChangeAspect="1"/>
          </p:cNvPicPr>
          <p:nvPr/>
        </p:nvPicPr>
        <p:blipFill>
          <a:blip r:embed="rId3" cstate="print"/>
          <a:stretch>
            <a:fillRect/>
          </a:stretch>
        </p:blipFill>
        <p:spPr>
          <a:xfrm>
            <a:off x="1444288" y="838200"/>
            <a:ext cx="6255425" cy="58674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FOIA Fun! - NIST</a:t>
            </a:r>
            <a:endParaRPr lang="en-US" dirty="0"/>
          </a:p>
        </p:txBody>
      </p:sp>
      <p:sp>
        <p:nvSpPr>
          <p:cNvPr id="3" name="Content Placeholder 2"/>
          <p:cNvSpPr>
            <a:spLocks noGrp="1"/>
          </p:cNvSpPr>
          <p:nvPr>
            <p:ph idx="1"/>
          </p:nvPr>
        </p:nvSpPr>
        <p:spPr>
          <a:xfrm>
            <a:off x="0" y="838200"/>
            <a:ext cx="9144000" cy="5867400"/>
          </a:xfrm>
        </p:spPr>
        <p:txBody>
          <a:bodyPr>
            <a:normAutofit/>
          </a:bodyPr>
          <a:lstStyle/>
          <a:p>
            <a:r>
              <a:rPr lang="en-US" dirty="0" smtClean="0"/>
              <a:t>Through FOIA, found out how to piss off a rival VDB!</a:t>
            </a:r>
          </a:p>
          <a:p>
            <a:r>
              <a:rPr lang="en-US" dirty="0" smtClean="0"/>
              <a:t>Find out how much they pay to outsource CVSS/CPE calculation and input ($23 per </a:t>
            </a:r>
            <a:r>
              <a:rPr lang="en-US" dirty="0" err="1" smtClean="0"/>
              <a:t>vuln</a:t>
            </a:r>
            <a:r>
              <a:rPr lang="en-US" dirty="0" smtClean="0"/>
              <a:t>)</a:t>
            </a:r>
          </a:p>
          <a:p>
            <a:r>
              <a:rPr lang="en-US" dirty="0" smtClean="0"/>
              <a:t>Find out </a:t>
            </a:r>
            <a:r>
              <a:rPr lang="en-US" dirty="0" smtClean="0"/>
              <a:t>2004 salary </a:t>
            </a:r>
            <a:r>
              <a:rPr lang="en-US" dirty="0" smtClean="0"/>
              <a:t>of Peter </a:t>
            </a:r>
            <a:r>
              <a:rPr lang="en-US" dirty="0" err="1" smtClean="0"/>
              <a:t>Mell</a:t>
            </a:r>
            <a:r>
              <a:rPr lang="en-US" dirty="0" smtClean="0"/>
              <a:t>, main guy running database ($107,687)</a:t>
            </a:r>
          </a:p>
          <a:p>
            <a:r>
              <a:rPr lang="en-US" dirty="0" smtClean="0"/>
              <a:t>Ask for more detailed information, and get </a:t>
            </a:r>
            <a:r>
              <a:rPr lang="en-US" dirty="0" err="1" smtClean="0"/>
              <a:t>junkpunched</a:t>
            </a:r>
            <a:r>
              <a:rPr lang="en-US" dirty="0" smtClean="0"/>
              <a:t> in return!</a:t>
            </a:r>
            <a:endParaRPr lang="en-US" dirty="0"/>
          </a:p>
        </p:txBody>
      </p:sp>
      <p:pic>
        <p:nvPicPr>
          <p:cNvPr id="4" name="Picture 3" descr="NIST-Logo_5.jpg"/>
          <p:cNvPicPr>
            <a:picLocks noChangeAspect="1"/>
          </p:cNvPicPr>
          <p:nvPr/>
        </p:nvPicPr>
        <p:blipFill>
          <a:blip r:embed="rId3" cstate="print"/>
          <a:stretch>
            <a:fillRect/>
          </a:stretch>
        </p:blipFill>
        <p:spPr>
          <a:xfrm>
            <a:off x="3505200" y="4648200"/>
            <a:ext cx="4614660" cy="2057400"/>
          </a:xfrm>
          <a:prstGeom prst="rect">
            <a:avLst/>
          </a:prstGeom>
        </p:spPr>
      </p:pic>
      <p:pic>
        <p:nvPicPr>
          <p:cNvPr id="5" name="Picture 4" descr="mascot-bug-icon-transparent-R.png"/>
          <p:cNvPicPr>
            <a:picLocks noChangeAspect="1"/>
          </p:cNvPicPr>
          <p:nvPr/>
        </p:nvPicPr>
        <p:blipFill>
          <a:blip r:embed="rId4" cstate="print"/>
          <a:stretch>
            <a:fillRect/>
          </a:stretch>
        </p:blipFill>
        <p:spPr>
          <a:xfrm>
            <a:off x="2133600" y="5410200"/>
            <a:ext cx="635000" cy="6096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FOIA Fun! - NIST</a:t>
            </a:r>
            <a:endParaRPr lang="en-US" dirty="0"/>
          </a:p>
        </p:txBody>
      </p:sp>
      <p:pic>
        <p:nvPicPr>
          <p:cNvPr id="7" name="Picture 6" descr="nist-foia-03.jpg"/>
          <p:cNvPicPr>
            <a:picLocks noChangeAspect="1"/>
          </p:cNvPicPr>
          <p:nvPr/>
        </p:nvPicPr>
        <p:blipFill>
          <a:blip r:embed="rId3" cstate="print"/>
          <a:stretch>
            <a:fillRect/>
          </a:stretch>
        </p:blipFill>
        <p:spPr>
          <a:xfrm>
            <a:off x="221219" y="838200"/>
            <a:ext cx="8701562" cy="5780304"/>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FOIA Fun! – US-CERT</a:t>
            </a:r>
            <a:endParaRPr lang="en-US" dirty="0"/>
          </a:p>
        </p:txBody>
      </p:sp>
      <p:sp>
        <p:nvSpPr>
          <p:cNvPr id="3" name="Content Placeholder 2"/>
          <p:cNvSpPr>
            <a:spLocks noGrp="1"/>
          </p:cNvSpPr>
          <p:nvPr>
            <p:ph idx="1"/>
          </p:nvPr>
        </p:nvSpPr>
        <p:spPr>
          <a:xfrm>
            <a:off x="228600" y="838200"/>
            <a:ext cx="8686800" cy="5867400"/>
          </a:xfrm>
        </p:spPr>
        <p:txBody>
          <a:bodyPr>
            <a:normAutofit/>
          </a:bodyPr>
          <a:lstStyle/>
          <a:p>
            <a:r>
              <a:rPr lang="en-US" dirty="0" smtClean="0"/>
              <a:t>Through FOIA, found out how backlogged DHS is.</a:t>
            </a:r>
            <a:endParaRPr lang="en-US" dirty="0"/>
          </a:p>
        </p:txBody>
      </p:sp>
      <p:pic>
        <p:nvPicPr>
          <p:cNvPr id="4" name="Picture 3" descr="USCERT-FOIA.jpg"/>
          <p:cNvPicPr>
            <a:picLocks noChangeAspect="1"/>
          </p:cNvPicPr>
          <p:nvPr/>
        </p:nvPicPr>
        <p:blipFill>
          <a:blip r:embed="rId3" cstate="print"/>
          <a:stretch>
            <a:fillRect/>
          </a:stretch>
        </p:blipFill>
        <p:spPr>
          <a:xfrm>
            <a:off x="838200" y="1524000"/>
            <a:ext cx="4983669" cy="5334000"/>
          </a:xfrm>
          <a:prstGeom prst="rect">
            <a:avLst/>
          </a:prstGeom>
        </p:spPr>
      </p:pic>
      <p:sp>
        <p:nvSpPr>
          <p:cNvPr id="5" name="TextBox 4"/>
          <p:cNvSpPr txBox="1"/>
          <p:nvPr/>
        </p:nvSpPr>
        <p:spPr>
          <a:xfrm>
            <a:off x="6096000" y="2971800"/>
            <a:ext cx="2895600" cy="1569660"/>
          </a:xfrm>
          <a:prstGeom prst="rect">
            <a:avLst/>
          </a:prstGeom>
          <a:noFill/>
        </p:spPr>
        <p:txBody>
          <a:bodyPr wrap="square" rtlCol="0">
            <a:spAutoFit/>
          </a:bodyPr>
          <a:lstStyle/>
          <a:p>
            <a:r>
              <a:rPr lang="en-US" sz="4800" dirty="0" smtClean="0"/>
              <a:t>Still</a:t>
            </a:r>
          </a:p>
          <a:p>
            <a:r>
              <a:rPr lang="en-US" sz="4800" dirty="0" smtClean="0"/>
              <a:t>Waiting…</a:t>
            </a:r>
            <a:endParaRPr lang="en-US" sz="4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FOIA Fun! – CERT.org</a:t>
            </a:r>
            <a:endParaRPr lang="en-US" dirty="0"/>
          </a:p>
        </p:txBody>
      </p:sp>
      <p:sp>
        <p:nvSpPr>
          <p:cNvPr id="3" name="Content Placeholder 2"/>
          <p:cNvSpPr>
            <a:spLocks noGrp="1"/>
          </p:cNvSpPr>
          <p:nvPr>
            <p:ph idx="1"/>
          </p:nvPr>
        </p:nvSpPr>
        <p:spPr>
          <a:xfrm>
            <a:off x="0" y="838200"/>
            <a:ext cx="9144000" cy="6019800"/>
          </a:xfrm>
        </p:spPr>
        <p:txBody>
          <a:bodyPr>
            <a:normAutofit fontScale="92500" lnSpcReduction="10000"/>
          </a:bodyPr>
          <a:lstStyle/>
          <a:p>
            <a:pPr>
              <a:buNone/>
            </a:pPr>
            <a:r>
              <a:rPr lang="en-US" dirty="0" smtClean="0"/>
              <a:t>Through FOIA, found out how … WTF?</a:t>
            </a:r>
          </a:p>
          <a:p>
            <a:r>
              <a:rPr lang="en-US" dirty="0" smtClean="0"/>
              <a:t>Request to DOD (2006-01-09)</a:t>
            </a:r>
          </a:p>
          <a:p>
            <a:r>
              <a:rPr lang="en-US" dirty="0" smtClean="0"/>
              <a:t>DOD Reply, ask USSTRATCOM (2006-01-23)</a:t>
            </a:r>
          </a:p>
          <a:p>
            <a:r>
              <a:rPr lang="en-US" dirty="0" smtClean="0"/>
              <a:t>Request to USSTRATCOM (2006-02-24)</a:t>
            </a:r>
          </a:p>
          <a:p>
            <a:r>
              <a:rPr lang="en-US" dirty="0" smtClean="0"/>
              <a:t>USSTRATCOM clarification (2006-03-13)</a:t>
            </a:r>
          </a:p>
          <a:p>
            <a:r>
              <a:rPr lang="en-US" dirty="0" smtClean="0"/>
              <a:t>Clarification to USSTRATCOM (2006-04-02)</a:t>
            </a:r>
          </a:p>
          <a:p>
            <a:r>
              <a:rPr lang="en-US" dirty="0" smtClean="0"/>
              <a:t>USSTRATCOM reply “no records” (2006-04-11)</a:t>
            </a:r>
          </a:p>
          <a:p>
            <a:r>
              <a:rPr lang="en-US" dirty="0" smtClean="0"/>
              <a:t>Simplified request to USSTRATCOM (2006-05-22)</a:t>
            </a:r>
          </a:p>
          <a:p>
            <a:r>
              <a:rPr lang="en-US" dirty="0" smtClean="0"/>
              <a:t>Request forwarded to </a:t>
            </a:r>
            <a:r>
              <a:rPr lang="en-US" dirty="0" err="1" smtClean="0"/>
              <a:t>Hanscom</a:t>
            </a:r>
            <a:r>
              <a:rPr lang="en-US" dirty="0" smtClean="0"/>
              <a:t> AFB (2006-06-01)</a:t>
            </a:r>
          </a:p>
          <a:p>
            <a:r>
              <a:rPr lang="en-US" dirty="0" err="1" smtClean="0"/>
              <a:t>Hanscom</a:t>
            </a:r>
            <a:r>
              <a:rPr lang="en-US" dirty="0" smtClean="0"/>
              <a:t> reply “CERT not subject to FOIA” (2006-06-06)</a:t>
            </a:r>
          </a:p>
          <a:p>
            <a:r>
              <a:rPr lang="en-US" dirty="0" smtClean="0"/>
              <a:t>Challenge sent to </a:t>
            </a:r>
            <a:r>
              <a:rPr lang="en-US" dirty="0" err="1" smtClean="0"/>
              <a:t>Hanscom</a:t>
            </a:r>
            <a:r>
              <a:rPr lang="en-US" dirty="0" smtClean="0"/>
              <a:t> AFB (2006-07-31)</a:t>
            </a:r>
          </a:p>
          <a:p>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FOIA Fun! – CERT.org</a:t>
            </a:r>
            <a:endParaRPr lang="en-US" dirty="0"/>
          </a:p>
        </p:txBody>
      </p:sp>
      <p:pic>
        <p:nvPicPr>
          <p:cNvPr id="5" name="Picture 4" descr="cert-foia-01 - Copy.jpg"/>
          <p:cNvPicPr>
            <a:picLocks noChangeAspect="1"/>
          </p:cNvPicPr>
          <p:nvPr/>
        </p:nvPicPr>
        <p:blipFill>
          <a:blip r:embed="rId3" cstate="print"/>
          <a:stretch>
            <a:fillRect/>
          </a:stretch>
        </p:blipFill>
        <p:spPr>
          <a:xfrm>
            <a:off x="648915" y="838200"/>
            <a:ext cx="7846171" cy="5867400"/>
          </a:xfrm>
          <a:prstGeom prst="rect">
            <a:avLst/>
          </a:prstGeom>
        </p:spPr>
      </p:pic>
      <p:pic>
        <p:nvPicPr>
          <p:cNvPr id="6" name="Picture 5" descr="cert-foia-01.jpg"/>
          <p:cNvPicPr>
            <a:picLocks noChangeAspect="1"/>
          </p:cNvPicPr>
          <p:nvPr/>
        </p:nvPicPr>
        <p:blipFill>
          <a:blip r:embed="rId4" cstate="print"/>
          <a:stretch>
            <a:fillRect/>
          </a:stretch>
        </p:blipFill>
        <p:spPr>
          <a:xfrm>
            <a:off x="76200" y="3276600"/>
            <a:ext cx="8991600" cy="1833668"/>
          </a:xfrm>
          <a:prstGeom prst="rect">
            <a:avLst/>
          </a:prstGeom>
          <a:ln w="31750">
            <a:solidFill>
              <a:schemeClr val="bg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950" y="0"/>
            <a:ext cx="4610100" cy="762000"/>
          </a:xfrm>
        </p:spPr>
        <p:txBody>
          <a:bodyPr>
            <a:normAutofit fontScale="90000"/>
          </a:bodyPr>
          <a:lstStyle/>
          <a:p>
            <a:r>
              <a:rPr lang="en-US" dirty="0" smtClean="0"/>
              <a:t>Presentation Outline</a:t>
            </a:r>
            <a:endParaRPr lang="en-US" dirty="0"/>
          </a:p>
        </p:txBody>
      </p:sp>
      <p:sp>
        <p:nvSpPr>
          <p:cNvPr id="3" name="Content Placeholder 2"/>
          <p:cNvSpPr>
            <a:spLocks noGrp="1"/>
          </p:cNvSpPr>
          <p:nvPr>
            <p:ph idx="1"/>
          </p:nvPr>
        </p:nvSpPr>
        <p:spPr>
          <a:xfrm>
            <a:off x="1219200" y="1295400"/>
            <a:ext cx="6629400" cy="4953000"/>
          </a:xfrm>
        </p:spPr>
        <p:txBody>
          <a:bodyPr>
            <a:normAutofit/>
          </a:bodyPr>
          <a:lstStyle/>
          <a:p>
            <a:r>
              <a:rPr lang="en-US" dirty="0" smtClean="0"/>
              <a:t>Caveats – (14 days, why me, bias)</a:t>
            </a:r>
          </a:p>
          <a:p>
            <a:r>
              <a:rPr lang="en-US" dirty="0" smtClean="0"/>
              <a:t>W’s – (what? who? why care?)</a:t>
            </a:r>
          </a:p>
          <a:p>
            <a:r>
              <a:rPr lang="en-US" dirty="0" smtClean="0"/>
              <a:t>History – (set stage for outrage)</a:t>
            </a:r>
          </a:p>
          <a:p>
            <a:r>
              <a:rPr lang="en-US" dirty="0" smtClean="0"/>
              <a:t>Players – (know who to blame)</a:t>
            </a:r>
          </a:p>
          <a:p>
            <a:r>
              <a:rPr lang="en-US" dirty="0" err="1" smtClean="0">
                <a:solidFill>
                  <a:srgbClr val="FFC000"/>
                </a:solidFill>
              </a:rPr>
              <a:t>Suckage</a:t>
            </a:r>
            <a:r>
              <a:rPr lang="en-US" dirty="0" smtClean="0">
                <a:solidFill>
                  <a:srgbClr val="FFC000"/>
                </a:solidFill>
              </a:rPr>
              <a:t> - (the outrage)</a:t>
            </a:r>
          </a:p>
          <a:p>
            <a:r>
              <a:rPr lang="en-US" dirty="0" smtClean="0"/>
              <a:t>Evolution – (continue the </a:t>
            </a:r>
            <a:r>
              <a:rPr lang="en-US" dirty="0" err="1" smtClean="0"/>
              <a:t>suckage</a:t>
            </a:r>
            <a:r>
              <a:rPr lang="en-US" dirty="0" smtClean="0"/>
              <a:t>)</a:t>
            </a:r>
          </a:p>
          <a:p>
            <a:r>
              <a:rPr lang="en-US" dirty="0" smtClean="0"/>
              <a:t>Suffering – (what good VDBs </a:t>
            </a:r>
            <a:r>
              <a:rPr lang="en-US" dirty="0" smtClean="0"/>
              <a:t>suffer)</a:t>
            </a:r>
            <a:endParaRPr lang="en-US" dirty="0" smtClean="0"/>
          </a:p>
          <a:p>
            <a:r>
              <a:rPr lang="en-US" dirty="0" smtClean="0"/>
              <a:t>Impact – (why this all hurts you)</a:t>
            </a:r>
          </a:p>
          <a:p>
            <a:endParaRPr lang="en-US"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38200"/>
          </a:xfrm>
        </p:spPr>
        <p:txBody>
          <a:bodyPr/>
          <a:lstStyle/>
          <a:p>
            <a:r>
              <a:rPr lang="en-US" dirty="0" smtClean="0"/>
              <a:t>Why VDBs Suck (All of us…)</a:t>
            </a:r>
            <a:endParaRPr lang="en-US" dirty="0"/>
          </a:p>
        </p:txBody>
      </p:sp>
      <p:sp>
        <p:nvSpPr>
          <p:cNvPr id="3" name="Content Placeholder 2"/>
          <p:cNvSpPr>
            <a:spLocks noGrp="1"/>
          </p:cNvSpPr>
          <p:nvPr>
            <p:ph idx="1"/>
          </p:nvPr>
        </p:nvSpPr>
        <p:spPr>
          <a:xfrm>
            <a:off x="152400" y="990600"/>
            <a:ext cx="8991600" cy="3048000"/>
          </a:xfrm>
        </p:spPr>
        <p:txBody>
          <a:bodyPr>
            <a:normAutofit/>
          </a:bodyPr>
          <a:lstStyle/>
          <a:p>
            <a:r>
              <a:rPr lang="en-US" dirty="0" smtClean="0"/>
              <a:t>Many reasons; some minor, but they add up..</a:t>
            </a:r>
          </a:p>
          <a:p>
            <a:r>
              <a:rPr lang="en-US" dirty="0" smtClean="0"/>
              <a:t>Foolishly believe helping other VDBs or public in any way is bad for business.</a:t>
            </a:r>
          </a:p>
          <a:p>
            <a:r>
              <a:rPr lang="en-US" dirty="0" smtClean="0"/>
              <a:t>Operate </a:t>
            </a:r>
            <a:r>
              <a:rPr lang="en-US" b="1" dirty="0" smtClean="0"/>
              <a:t>very</a:t>
            </a:r>
            <a:r>
              <a:rPr lang="en-US" dirty="0" smtClean="0"/>
              <a:t> </a:t>
            </a:r>
            <a:r>
              <a:rPr lang="en-US" dirty="0" smtClean="0"/>
              <a:t>differently.</a:t>
            </a:r>
            <a:endParaRPr lang="en-US" dirty="0" smtClean="0"/>
          </a:p>
          <a:p>
            <a:r>
              <a:rPr lang="en-US" dirty="0" smtClean="0"/>
              <a:t>Mendoza Line (min required effort for relevance)</a:t>
            </a:r>
          </a:p>
          <a:p>
            <a:endParaRPr lang="en-US" dirty="0" smtClean="0"/>
          </a:p>
          <a:p>
            <a:endParaRPr lang="en-US" dirty="0"/>
          </a:p>
        </p:txBody>
      </p:sp>
      <p:pic>
        <p:nvPicPr>
          <p:cNvPr id="5" name="Picture 4" descr="hedgehog1.jpg"/>
          <p:cNvPicPr>
            <a:picLocks noChangeAspect="1"/>
          </p:cNvPicPr>
          <p:nvPr/>
        </p:nvPicPr>
        <p:blipFill>
          <a:blip r:embed="rId3" cstate="print"/>
          <a:stretch>
            <a:fillRect/>
          </a:stretch>
        </p:blipFill>
        <p:spPr>
          <a:xfrm>
            <a:off x="533400" y="3962400"/>
            <a:ext cx="3822700" cy="2605317"/>
          </a:xfrm>
          <a:prstGeom prst="rect">
            <a:avLst/>
          </a:prstGeom>
        </p:spPr>
      </p:pic>
      <p:pic>
        <p:nvPicPr>
          <p:cNvPr id="7" name="Picture 6" descr="hedgehog2.jpg"/>
          <p:cNvPicPr>
            <a:picLocks noChangeAspect="1"/>
          </p:cNvPicPr>
          <p:nvPr/>
        </p:nvPicPr>
        <p:blipFill>
          <a:blip r:embed="rId4" cstate="print"/>
          <a:stretch>
            <a:fillRect/>
          </a:stretch>
        </p:blipFill>
        <p:spPr>
          <a:xfrm>
            <a:off x="4952999" y="3962400"/>
            <a:ext cx="3448253" cy="25908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Who Plays With Who?  (publicly)</a:t>
            </a:r>
            <a:endParaRPr lang="en-US" dirty="0"/>
          </a:p>
        </p:txBody>
      </p:sp>
      <p:sp>
        <p:nvSpPr>
          <p:cNvPr id="3" name="Content Placeholder 2"/>
          <p:cNvSpPr>
            <a:spLocks noGrp="1"/>
          </p:cNvSpPr>
          <p:nvPr>
            <p:ph idx="1"/>
          </p:nvPr>
        </p:nvSpPr>
        <p:spPr>
          <a:xfrm>
            <a:off x="228600" y="838200"/>
            <a:ext cx="8763000" cy="914400"/>
          </a:xfrm>
        </p:spPr>
        <p:txBody>
          <a:bodyPr>
            <a:normAutofit fontScale="92500" lnSpcReduction="20000"/>
          </a:bodyPr>
          <a:lstStyle/>
          <a:p>
            <a:r>
              <a:rPr lang="en-US" dirty="0" smtClean="0"/>
              <a:t>VIM – Vulnerability Information Managers List</a:t>
            </a:r>
          </a:p>
          <a:p>
            <a:pPr lvl="1">
              <a:buNone/>
            </a:pPr>
            <a:r>
              <a:rPr lang="en-US" dirty="0" smtClean="0"/>
              <a:t>	April 2005 -&gt; May 2013 </a:t>
            </a:r>
          </a:p>
        </p:txBody>
      </p:sp>
      <p:graphicFrame>
        <p:nvGraphicFramePr>
          <p:cNvPr id="4" name="Table 3"/>
          <p:cNvGraphicFramePr>
            <a:graphicFrameLocks noGrp="1"/>
          </p:cNvGraphicFramePr>
          <p:nvPr/>
        </p:nvGraphicFramePr>
        <p:xfrm>
          <a:off x="2171700" y="1905000"/>
          <a:ext cx="4800600" cy="4114800"/>
        </p:xfrm>
        <a:graphic>
          <a:graphicData uri="http://schemas.openxmlformats.org/drawingml/2006/table">
            <a:tbl>
              <a:tblPr firstRow="1" bandRow="1">
                <a:tableStyleId>{5C22544A-7EE6-4342-B048-85BDC9FD1C3A}</a:tableStyleId>
              </a:tblPr>
              <a:tblGrid>
                <a:gridCol w="3520441"/>
                <a:gridCol w="1280159"/>
              </a:tblGrid>
              <a:tr h="457200">
                <a:tc>
                  <a:txBody>
                    <a:bodyPr/>
                    <a:lstStyle/>
                    <a:p>
                      <a:r>
                        <a:rPr lang="en-US" dirty="0" smtClean="0"/>
                        <a:t>VDB / Reps</a:t>
                      </a:r>
                      <a:endParaRPr lang="en-US" dirty="0"/>
                    </a:p>
                  </a:txBody>
                  <a:tcPr/>
                </a:tc>
                <a:tc>
                  <a:txBody>
                    <a:bodyPr/>
                    <a:lstStyle/>
                    <a:p>
                      <a:r>
                        <a:rPr lang="en-US" dirty="0" smtClean="0"/>
                        <a:t>Post Count</a:t>
                      </a:r>
                      <a:endParaRPr lang="en-US" dirty="0"/>
                    </a:p>
                  </a:txBody>
                  <a:tcPr/>
                </a:tc>
              </a:tr>
              <a:tr h="457200">
                <a:tc>
                  <a:txBody>
                    <a:bodyPr/>
                    <a:lstStyle/>
                    <a:p>
                      <a:r>
                        <a:rPr lang="en-US" dirty="0" smtClean="0"/>
                        <a:t>BID x8 (includes parent Symantec)</a:t>
                      </a:r>
                      <a:endParaRPr lang="en-US" dirty="0"/>
                    </a:p>
                  </a:txBody>
                  <a:tcPr/>
                </a:tc>
                <a:tc>
                  <a:txBody>
                    <a:bodyPr/>
                    <a:lstStyle/>
                    <a:p>
                      <a:r>
                        <a:rPr lang="en-US" dirty="0" smtClean="0"/>
                        <a:t>94 *</a:t>
                      </a:r>
                      <a:endParaRPr lang="en-US" dirty="0"/>
                    </a:p>
                  </a:txBody>
                  <a:tcPr/>
                </a:tc>
              </a:tr>
              <a:tr h="457200">
                <a:tc>
                  <a:txBody>
                    <a:bodyPr/>
                    <a:lstStyle/>
                    <a:p>
                      <a:r>
                        <a:rPr lang="en-US" dirty="0" smtClean="0"/>
                        <a:t>CERT</a:t>
                      </a:r>
                      <a:endParaRPr lang="en-US" dirty="0"/>
                    </a:p>
                  </a:txBody>
                  <a:tcPr/>
                </a:tc>
                <a:tc>
                  <a:txBody>
                    <a:bodyPr/>
                    <a:lstStyle/>
                    <a:p>
                      <a:r>
                        <a:rPr lang="en-US" dirty="0" smtClean="0"/>
                        <a:t>6</a:t>
                      </a:r>
                      <a:endParaRPr lang="en-US" dirty="0"/>
                    </a:p>
                  </a:txBody>
                  <a:tcPr/>
                </a:tc>
              </a:tr>
              <a:tr h="457200">
                <a:tc>
                  <a:txBody>
                    <a:bodyPr/>
                    <a:lstStyle/>
                    <a:p>
                      <a:r>
                        <a:rPr lang="en-US" dirty="0" smtClean="0"/>
                        <a:t>CVE x3</a:t>
                      </a:r>
                      <a:endParaRPr lang="en-US" dirty="0"/>
                    </a:p>
                  </a:txBody>
                  <a:tcPr/>
                </a:tc>
                <a:tc>
                  <a:txBody>
                    <a:bodyPr/>
                    <a:lstStyle/>
                    <a:p>
                      <a:r>
                        <a:rPr lang="en-US" dirty="0" smtClean="0"/>
                        <a:t>1061</a:t>
                      </a:r>
                      <a:endParaRPr lang="en-US" dirty="0"/>
                    </a:p>
                  </a:txBody>
                  <a:tcPr/>
                </a:tc>
              </a:tr>
              <a:tr h="457200">
                <a:tc>
                  <a:txBody>
                    <a:bodyPr/>
                    <a:lstStyle/>
                    <a:p>
                      <a:r>
                        <a:rPr lang="en-US" dirty="0" smtClean="0"/>
                        <a:t>ISS x4 (includes parent IBM)</a:t>
                      </a:r>
                      <a:endParaRPr lang="en-US" dirty="0"/>
                    </a:p>
                  </a:txBody>
                  <a:tcPr/>
                </a:tc>
                <a:tc>
                  <a:txBody>
                    <a:bodyPr/>
                    <a:lstStyle/>
                    <a:p>
                      <a:r>
                        <a:rPr lang="en-US" dirty="0" smtClean="0"/>
                        <a:t>5</a:t>
                      </a:r>
                      <a:endParaRPr lang="en-US" dirty="0"/>
                    </a:p>
                  </a:txBody>
                  <a:tcPr/>
                </a:tc>
              </a:tr>
              <a:tr h="457200">
                <a:tc>
                  <a:txBody>
                    <a:bodyPr/>
                    <a:lstStyle/>
                    <a:p>
                      <a:r>
                        <a:rPr lang="en-US" dirty="0" smtClean="0"/>
                        <a:t>OSVDB x3 (includes parent OSF)</a:t>
                      </a:r>
                      <a:endParaRPr lang="en-US" dirty="0"/>
                    </a:p>
                  </a:txBody>
                  <a:tcPr/>
                </a:tc>
                <a:tc>
                  <a:txBody>
                    <a:bodyPr/>
                    <a:lstStyle/>
                    <a:p>
                      <a:r>
                        <a:rPr lang="en-US" dirty="0" smtClean="0"/>
                        <a:t>792</a:t>
                      </a:r>
                      <a:endParaRPr lang="en-US" dirty="0"/>
                    </a:p>
                  </a:txBody>
                  <a:tcPr/>
                </a:tc>
              </a:tr>
              <a:tr h="457200">
                <a:tc>
                  <a:txBody>
                    <a:bodyPr/>
                    <a:lstStyle/>
                    <a:p>
                      <a:r>
                        <a:rPr lang="en-US" dirty="0" err="1" smtClean="0"/>
                        <a:t>Secunia</a:t>
                      </a:r>
                      <a:endParaRPr lang="en-US" dirty="0"/>
                    </a:p>
                  </a:txBody>
                  <a:tcPr/>
                </a:tc>
                <a:tc>
                  <a:txBody>
                    <a:bodyPr/>
                    <a:lstStyle/>
                    <a:p>
                      <a:r>
                        <a:rPr lang="en-US" dirty="0" smtClean="0"/>
                        <a:t>14</a:t>
                      </a:r>
                      <a:endParaRPr lang="en-US" dirty="0"/>
                    </a:p>
                  </a:txBody>
                  <a:tcPr/>
                </a:tc>
              </a:tr>
              <a:tr h="457200">
                <a:tc>
                  <a:txBody>
                    <a:bodyPr/>
                    <a:lstStyle/>
                    <a:p>
                      <a:r>
                        <a:rPr lang="en-US" dirty="0" err="1" smtClean="0"/>
                        <a:t>Securiteam</a:t>
                      </a:r>
                      <a:endParaRPr lang="en-US" dirty="0"/>
                    </a:p>
                  </a:txBody>
                  <a:tcPr/>
                </a:tc>
                <a:tc>
                  <a:txBody>
                    <a:bodyPr/>
                    <a:lstStyle/>
                    <a:p>
                      <a:r>
                        <a:rPr lang="en-US" dirty="0" smtClean="0"/>
                        <a:t>42</a:t>
                      </a:r>
                      <a:endParaRPr lang="en-US" dirty="0"/>
                    </a:p>
                  </a:txBody>
                  <a:tcPr/>
                </a:tc>
              </a:tr>
              <a:tr h="457200">
                <a:tc>
                  <a:txBody>
                    <a:bodyPr/>
                    <a:lstStyle/>
                    <a:p>
                      <a:r>
                        <a:rPr lang="en-US" dirty="0" err="1" smtClean="0"/>
                        <a:t>SecurityTracker</a:t>
                      </a:r>
                      <a:endParaRPr lang="en-US" dirty="0"/>
                    </a:p>
                  </a:txBody>
                  <a:tcPr/>
                </a:tc>
                <a:tc>
                  <a:txBody>
                    <a:bodyPr/>
                    <a:lstStyle/>
                    <a:p>
                      <a:r>
                        <a:rPr lang="en-US" dirty="0" smtClean="0"/>
                        <a:t>0</a:t>
                      </a:r>
                      <a:endParaRPr lang="en-US" dirty="0"/>
                    </a:p>
                  </a:txBody>
                  <a:tcPr/>
                </a:tc>
              </a:tr>
            </a:tbl>
          </a:graphicData>
        </a:graphic>
      </p:graphicFrame>
      <p:sp>
        <p:nvSpPr>
          <p:cNvPr id="5" name="TextBox 4"/>
          <p:cNvSpPr txBox="1"/>
          <p:nvPr/>
        </p:nvSpPr>
        <p:spPr>
          <a:xfrm>
            <a:off x="533400" y="6096000"/>
            <a:ext cx="7696200" cy="584775"/>
          </a:xfrm>
          <a:prstGeom prst="rect">
            <a:avLst/>
          </a:prstGeom>
          <a:noFill/>
        </p:spPr>
        <p:txBody>
          <a:bodyPr wrap="square" rtlCol="0">
            <a:spAutoFit/>
          </a:bodyPr>
          <a:lstStyle/>
          <a:p>
            <a:r>
              <a:rPr lang="en-US" sz="3200" dirty="0" smtClean="0"/>
              <a:t>Post count != actual contribution necessarily!</a:t>
            </a:r>
            <a:endParaRPr lang="en-US" sz="3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Who Plays With Who?  (privately)</a:t>
            </a:r>
            <a:endParaRPr lang="en-US" dirty="0"/>
          </a:p>
        </p:txBody>
      </p:sp>
      <p:sp>
        <p:nvSpPr>
          <p:cNvPr id="3" name="Content Placeholder 2"/>
          <p:cNvSpPr>
            <a:spLocks noGrp="1"/>
          </p:cNvSpPr>
          <p:nvPr>
            <p:ph idx="1"/>
          </p:nvPr>
        </p:nvSpPr>
        <p:spPr>
          <a:xfrm>
            <a:off x="228600" y="838200"/>
            <a:ext cx="8763000" cy="2362200"/>
          </a:xfrm>
        </p:spPr>
        <p:txBody>
          <a:bodyPr>
            <a:normAutofit/>
          </a:bodyPr>
          <a:lstStyle/>
          <a:p>
            <a:r>
              <a:rPr lang="en-US" dirty="0" smtClean="0"/>
              <a:t>Forget the numbers, who actually talks to who behind the scenes?</a:t>
            </a:r>
          </a:p>
          <a:p>
            <a:pPr lvl="1"/>
            <a:r>
              <a:rPr lang="en-US" dirty="0" smtClean="0"/>
              <a:t>ISS is after Jun, 2004</a:t>
            </a:r>
          </a:p>
          <a:p>
            <a:pPr lvl="1"/>
            <a:r>
              <a:rPr lang="en-US" dirty="0" err="1" smtClean="0"/>
              <a:t>Secunia</a:t>
            </a:r>
            <a:r>
              <a:rPr lang="en-US" dirty="0" smtClean="0"/>
              <a:t> is before Dec, 2012</a:t>
            </a:r>
            <a:endParaRPr lang="en-US" dirty="0"/>
          </a:p>
        </p:txBody>
      </p:sp>
      <p:pic>
        <p:nvPicPr>
          <p:cNvPr id="4" name="Picture 3" descr="vdb-love.png"/>
          <p:cNvPicPr>
            <a:picLocks noChangeAspect="1"/>
          </p:cNvPicPr>
          <p:nvPr/>
        </p:nvPicPr>
        <p:blipFill>
          <a:blip r:embed="rId3" cstate="print"/>
          <a:stretch>
            <a:fillRect/>
          </a:stretch>
        </p:blipFill>
        <p:spPr>
          <a:xfrm>
            <a:off x="694734" y="2286000"/>
            <a:ext cx="7754532" cy="4724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g-13.png"/>
          <p:cNvPicPr>
            <a:picLocks noChangeAspect="1"/>
          </p:cNvPicPr>
          <p:nvPr/>
        </p:nvPicPr>
        <p:blipFill>
          <a:blip r:embed="rId3" cstate="print"/>
          <a:stretch>
            <a:fillRect/>
          </a:stretch>
        </p:blipFill>
        <p:spPr>
          <a:xfrm>
            <a:off x="125185" y="1790700"/>
            <a:ext cx="8893630" cy="32766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dirty="0" smtClean="0"/>
              <a:t>Problems of VDBs – In a Nutshell</a:t>
            </a:r>
            <a:br>
              <a:rPr lang="en-US" dirty="0" smtClean="0"/>
            </a:br>
            <a:r>
              <a:rPr lang="en-US" sz="3100" dirty="0" smtClean="0"/>
              <a:t>(and why it affects you)</a:t>
            </a:r>
            <a:endParaRPr lang="en-US" sz="3100" dirty="0"/>
          </a:p>
        </p:txBody>
      </p:sp>
      <p:sp>
        <p:nvSpPr>
          <p:cNvPr id="3" name="Content Placeholder 2"/>
          <p:cNvSpPr>
            <a:spLocks noGrp="1"/>
          </p:cNvSpPr>
          <p:nvPr>
            <p:ph idx="1"/>
          </p:nvPr>
        </p:nvSpPr>
        <p:spPr>
          <a:xfrm>
            <a:off x="228600" y="1066800"/>
            <a:ext cx="8686800" cy="3276600"/>
          </a:xfrm>
        </p:spPr>
        <p:txBody>
          <a:bodyPr>
            <a:normAutofit/>
          </a:bodyPr>
          <a:lstStyle/>
          <a:p>
            <a:r>
              <a:rPr lang="en-US" dirty="0" smtClean="0"/>
              <a:t>Assumptions</a:t>
            </a:r>
          </a:p>
          <a:p>
            <a:pPr lvl="1"/>
            <a:r>
              <a:rPr lang="en-US" dirty="0" smtClean="0"/>
              <a:t>Assume they know what </a:t>
            </a:r>
            <a:r>
              <a:rPr lang="en-US" dirty="0" err="1" smtClean="0"/>
              <a:t>vulns</a:t>
            </a:r>
            <a:r>
              <a:rPr lang="en-US" dirty="0" smtClean="0"/>
              <a:t> you are interested in</a:t>
            </a:r>
          </a:p>
          <a:p>
            <a:pPr lvl="1"/>
            <a:r>
              <a:rPr lang="en-US" dirty="0" smtClean="0"/>
              <a:t>Assume they know what aspects of </a:t>
            </a:r>
            <a:r>
              <a:rPr lang="en-US" dirty="0" err="1" smtClean="0"/>
              <a:t>vulns</a:t>
            </a:r>
            <a:r>
              <a:rPr lang="en-US" dirty="0" smtClean="0"/>
              <a:t> are important</a:t>
            </a:r>
          </a:p>
          <a:p>
            <a:pPr lvl="1"/>
            <a:r>
              <a:rPr lang="en-US" dirty="0" smtClean="0"/>
              <a:t>Assume they know which </a:t>
            </a:r>
            <a:r>
              <a:rPr lang="en-US" dirty="0" err="1" smtClean="0"/>
              <a:t>vulns</a:t>
            </a:r>
            <a:r>
              <a:rPr lang="en-US" dirty="0" smtClean="0"/>
              <a:t> aren’t worth adding</a:t>
            </a:r>
          </a:p>
          <a:p>
            <a:pPr lvl="1"/>
            <a:r>
              <a:rPr lang="en-US" b="1" dirty="0" smtClean="0"/>
              <a:t>Assume everyone uses a VDB the </a:t>
            </a:r>
            <a:r>
              <a:rPr lang="en-US" b="1" dirty="0" smtClean="0"/>
              <a:t>same way</a:t>
            </a:r>
            <a:endParaRPr lang="en-US" b="1" dirty="0" smtClean="0"/>
          </a:p>
        </p:txBody>
      </p:sp>
      <p:pic>
        <p:nvPicPr>
          <p:cNvPr id="4" name="Picture 3" descr="jackass-donkey-oatie-image-e1361135472470-600x424.jpg"/>
          <p:cNvPicPr>
            <a:picLocks noChangeAspect="1"/>
          </p:cNvPicPr>
          <p:nvPr/>
        </p:nvPicPr>
        <p:blipFill>
          <a:blip r:embed="rId3" cstate="print"/>
          <a:stretch>
            <a:fillRect/>
          </a:stretch>
        </p:blipFill>
        <p:spPr>
          <a:xfrm>
            <a:off x="5677619" y="4343400"/>
            <a:ext cx="3342735" cy="2362200"/>
          </a:xfrm>
          <a:prstGeom prst="rect">
            <a:avLst/>
          </a:prstGeom>
        </p:spPr>
      </p:pic>
      <p:sp>
        <p:nvSpPr>
          <p:cNvPr id="5" name="TextBox 4"/>
          <p:cNvSpPr txBox="1"/>
          <p:nvPr/>
        </p:nvSpPr>
        <p:spPr>
          <a:xfrm>
            <a:off x="304800" y="4724400"/>
            <a:ext cx="5638800" cy="1661993"/>
          </a:xfrm>
          <a:prstGeom prst="rect">
            <a:avLst/>
          </a:prstGeom>
          <a:noFill/>
        </p:spPr>
        <p:txBody>
          <a:bodyPr wrap="square" rtlCol="0">
            <a:spAutoFit/>
          </a:bodyPr>
          <a:lstStyle/>
          <a:p>
            <a:r>
              <a:rPr lang="en-US" sz="2800" dirty="0" smtClean="0"/>
              <a:t>.. Know what they say about people who ‘assume’. Means the VDB sucks ASS .. </a:t>
            </a:r>
            <a:r>
              <a:rPr lang="en-US" sz="2800" dirty="0" err="1" smtClean="0"/>
              <a:t>ume</a:t>
            </a:r>
            <a:r>
              <a:rPr lang="en-US" sz="2800" dirty="0" smtClean="0"/>
              <a:t>? Whatever. They suck.</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smtClean="0"/>
              <a:t>Problems of VDBs – Yes, More…</a:t>
            </a:r>
            <a:endParaRPr lang="en-US" sz="3100" dirty="0"/>
          </a:p>
        </p:txBody>
      </p:sp>
      <p:sp>
        <p:nvSpPr>
          <p:cNvPr id="3" name="Content Placeholder 2"/>
          <p:cNvSpPr>
            <a:spLocks noGrp="1"/>
          </p:cNvSpPr>
          <p:nvPr>
            <p:ph idx="1"/>
          </p:nvPr>
        </p:nvSpPr>
        <p:spPr>
          <a:xfrm>
            <a:off x="0" y="914401"/>
            <a:ext cx="9144000" cy="3810000"/>
          </a:xfrm>
        </p:spPr>
        <p:txBody>
          <a:bodyPr/>
          <a:lstStyle/>
          <a:p>
            <a:r>
              <a:rPr lang="en-US" dirty="0" smtClean="0"/>
              <a:t>Largely on business hours (</a:t>
            </a:r>
            <a:r>
              <a:rPr lang="en-US" dirty="0" err="1" smtClean="0"/>
              <a:t>vuln</a:t>
            </a:r>
            <a:r>
              <a:rPr lang="en-US" dirty="0" smtClean="0"/>
              <a:t> disclosers are not).</a:t>
            </a:r>
          </a:p>
          <a:p>
            <a:r>
              <a:rPr lang="en-US" dirty="0" smtClean="0"/>
              <a:t>Little to no follow-up on posted </a:t>
            </a:r>
            <a:r>
              <a:rPr lang="en-US" dirty="0" err="1" smtClean="0"/>
              <a:t>vulns</a:t>
            </a:r>
            <a:r>
              <a:rPr lang="en-US" dirty="0" smtClean="0"/>
              <a:t>.</a:t>
            </a:r>
          </a:p>
          <a:p>
            <a:r>
              <a:rPr lang="en-US" dirty="0" smtClean="0"/>
              <a:t>Track “disclosed to them” date, not actual. disclosure date. Can be months, or even a </a:t>
            </a:r>
            <a:r>
              <a:rPr lang="en-US" b="1" dirty="0" smtClean="0"/>
              <a:t>year</a:t>
            </a:r>
            <a:r>
              <a:rPr lang="en-US" dirty="0" smtClean="0"/>
              <a:t> off.</a:t>
            </a:r>
          </a:p>
          <a:p>
            <a:r>
              <a:rPr lang="en-US" dirty="0" smtClean="0"/>
              <a:t>Few share point of disclosure.</a:t>
            </a:r>
          </a:p>
          <a:p>
            <a:r>
              <a:rPr lang="en-US" dirty="0" smtClean="0"/>
              <a:t>Few care about x-ref to anything but CVE.</a:t>
            </a:r>
          </a:p>
          <a:p>
            <a:endParaRPr lang="en-US" dirty="0"/>
          </a:p>
        </p:txBody>
      </p:sp>
      <p:pic>
        <p:nvPicPr>
          <p:cNvPr id="4" name="Picture 3" descr="facepalm.jpg"/>
          <p:cNvPicPr>
            <a:picLocks noChangeAspect="1"/>
          </p:cNvPicPr>
          <p:nvPr/>
        </p:nvPicPr>
        <p:blipFill>
          <a:blip r:embed="rId3" cstate="print"/>
          <a:stretch>
            <a:fillRect/>
          </a:stretch>
        </p:blipFill>
        <p:spPr>
          <a:xfrm>
            <a:off x="2762250" y="4343400"/>
            <a:ext cx="3619500" cy="2430743"/>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Abstraction</a:t>
            </a:r>
            <a:endParaRPr lang="en-US" dirty="0"/>
          </a:p>
        </p:txBody>
      </p:sp>
      <p:sp>
        <p:nvSpPr>
          <p:cNvPr id="3" name="Content Placeholder 2"/>
          <p:cNvSpPr>
            <a:spLocks noGrp="1"/>
          </p:cNvSpPr>
          <p:nvPr>
            <p:ph idx="1"/>
          </p:nvPr>
        </p:nvSpPr>
        <p:spPr>
          <a:xfrm>
            <a:off x="0" y="914400"/>
            <a:ext cx="9144000" cy="5638800"/>
          </a:xfrm>
        </p:spPr>
        <p:txBody>
          <a:bodyPr>
            <a:normAutofit/>
          </a:bodyPr>
          <a:lstStyle/>
          <a:p>
            <a:r>
              <a:rPr lang="en-US" dirty="0" smtClean="0"/>
              <a:t>Abstraction is the way we catalog a vulnerability or group several vulnerabilities.</a:t>
            </a:r>
          </a:p>
          <a:p>
            <a:r>
              <a:rPr lang="en-US" dirty="0" smtClean="0"/>
              <a:t>Each VDB does it differently.</a:t>
            </a:r>
          </a:p>
          <a:p>
            <a:r>
              <a:rPr lang="en-US" dirty="0" smtClean="0"/>
              <a:t>One CVE can map to 66 </a:t>
            </a:r>
            <a:r>
              <a:rPr lang="en-US" dirty="0" err="1" smtClean="0"/>
              <a:t>vulns</a:t>
            </a:r>
            <a:r>
              <a:rPr lang="en-US" dirty="0" smtClean="0"/>
              <a:t> (e.g. CVE-2006-2063)</a:t>
            </a:r>
          </a:p>
          <a:p>
            <a:r>
              <a:rPr lang="en-US" dirty="0" smtClean="0"/>
              <a:t>Some VDBs change their abstraction over the years</a:t>
            </a:r>
          </a:p>
          <a:p>
            <a:pPr lvl="1"/>
            <a:r>
              <a:rPr lang="en-US" dirty="0" smtClean="0"/>
              <a:t>Microsoft Message Queuing RPC code execution (45537)</a:t>
            </a:r>
          </a:p>
          <a:p>
            <a:pPr lvl="1"/>
            <a:r>
              <a:rPr lang="en-US" dirty="0" smtClean="0"/>
              <a:t>Microsoft Windows KB 951071 not installed (45538)</a:t>
            </a:r>
          </a:p>
          <a:p>
            <a:pPr lvl="1"/>
            <a:r>
              <a:rPr lang="en-US" dirty="0" smtClean="0"/>
              <a:t>(Same </a:t>
            </a:r>
            <a:r>
              <a:rPr lang="en-US" dirty="0" err="1" smtClean="0"/>
              <a:t>vuln</a:t>
            </a:r>
            <a:r>
              <a:rPr lang="en-US" dirty="0" smtClean="0"/>
              <a:t>, 2 IDs for 2 different reasons)</a:t>
            </a:r>
          </a:p>
          <a:p>
            <a:pPr>
              <a:buNone/>
            </a:pPr>
            <a:endParaRPr lang="en-US" dirty="0"/>
          </a:p>
        </p:txBody>
      </p:sp>
      <p:pic>
        <p:nvPicPr>
          <p:cNvPr id="4" name="Picture 3" descr="abstraction.png"/>
          <p:cNvPicPr>
            <a:picLocks noChangeAspect="1"/>
          </p:cNvPicPr>
          <p:nvPr/>
        </p:nvPicPr>
        <p:blipFill>
          <a:blip r:embed="rId3" cstate="print"/>
          <a:stretch>
            <a:fillRect/>
          </a:stretch>
        </p:blipFill>
        <p:spPr>
          <a:xfrm>
            <a:off x="1981200" y="4876800"/>
            <a:ext cx="4762500" cy="238125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950" y="0"/>
            <a:ext cx="4610100" cy="762000"/>
          </a:xfrm>
        </p:spPr>
        <p:txBody>
          <a:bodyPr>
            <a:normAutofit fontScale="90000"/>
          </a:bodyPr>
          <a:lstStyle/>
          <a:p>
            <a:r>
              <a:rPr lang="en-US" dirty="0" smtClean="0"/>
              <a:t>Presentation Outline</a:t>
            </a:r>
            <a:endParaRPr lang="en-US" dirty="0"/>
          </a:p>
        </p:txBody>
      </p:sp>
      <p:sp>
        <p:nvSpPr>
          <p:cNvPr id="3" name="Content Placeholder 2"/>
          <p:cNvSpPr>
            <a:spLocks noGrp="1"/>
          </p:cNvSpPr>
          <p:nvPr>
            <p:ph idx="1"/>
          </p:nvPr>
        </p:nvSpPr>
        <p:spPr>
          <a:xfrm>
            <a:off x="1295400" y="1371600"/>
            <a:ext cx="6477000" cy="4800600"/>
          </a:xfrm>
        </p:spPr>
        <p:txBody>
          <a:bodyPr>
            <a:normAutofit/>
          </a:bodyPr>
          <a:lstStyle/>
          <a:p>
            <a:r>
              <a:rPr lang="en-US" dirty="0" smtClean="0"/>
              <a:t>Caveats – (14 days, why me, bias)</a:t>
            </a:r>
          </a:p>
          <a:p>
            <a:r>
              <a:rPr lang="en-US" dirty="0" smtClean="0"/>
              <a:t>W’s – (what? who? why care?)</a:t>
            </a:r>
          </a:p>
          <a:p>
            <a:r>
              <a:rPr lang="en-US" dirty="0" smtClean="0"/>
              <a:t>History – (set stage for outrage)</a:t>
            </a:r>
          </a:p>
          <a:p>
            <a:r>
              <a:rPr lang="en-US" dirty="0" smtClean="0"/>
              <a:t>Players – (know who to blame)</a:t>
            </a:r>
          </a:p>
          <a:p>
            <a:r>
              <a:rPr lang="en-US" dirty="0" err="1" smtClean="0"/>
              <a:t>Suckage</a:t>
            </a:r>
            <a:r>
              <a:rPr lang="en-US" dirty="0" smtClean="0"/>
              <a:t> - (the outrage)</a:t>
            </a:r>
          </a:p>
          <a:p>
            <a:r>
              <a:rPr lang="en-US" dirty="0" smtClean="0">
                <a:solidFill>
                  <a:srgbClr val="FFC000"/>
                </a:solidFill>
              </a:rPr>
              <a:t>Evolution – (continue the </a:t>
            </a:r>
            <a:r>
              <a:rPr lang="en-US" dirty="0" err="1" smtClean="0">
                <a:solidFill>
                  <a:srgbClr val="FFC000"/>
                </a:solidFill>
              </a:rPr>
              <a:t>suckage</a:t>
            </a:r>
            <a:r>
              <a:rPr lang="en-US" dirty="0" smtClean="0">
                <a:solidFill>
                  <a:srgbClr val="FFC000"/>
                </a:solidFill>
              </a:rPr>
              <a:t>)</a:t>
            </a:r>
          </a:p>
          <a:p>
            <a:r>
              <a:rPr lang="en-US" dirty="0" smtClean="0"/>
              <a:t>Suffering – (what good VDBs </a:t>
            </a:r>
            <a:r>
              <a:rPr lang="en-US" dirty="0" smtClean="0"/>
              <a:t>suffer)</a:t>
            </a:r>
            <a:endParaRPr lang="en-US" dirty="0" smtClean="0"/>
          </a:p>
          <a:p>
            <a:r>
              <a:rPr lang="en-US" dirty="0" smtClean="0"/>
              <a:t>Impact – (why this all hurts you)</a:t>
            </a:r>
          </a:p>
          <a:p>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Back in 2005…</a:t>
            </a:r>
            <a:endParaRPr lang="en-US" dirty="0"/>
          </a:p>
        </p:txBody>
      </p:sp>
      <p:sp>
        <p:nvSpPr>
          <p:cNvPr id="3" name="Content Placeholder 2"/>
          <p:cNvSpPr>
            <a:spLocks noGrp="1"/>
          </p:cNvSpPr>
          <p:nvPr>
            <p:ph idx="1"/>
          </p:nvPr>
        </p:nvSpPr>
        <p:spPr>
          <a:xfrm>
            <a:off x="228600" y="838200"/>
            <a:ext cx="8686800" cy="3124200"/>
          </a:xfrm>
        </p:spPr>
        <p:txBody>
          <a:bodyPr/>
          <a:lstStyle/>
          <a:p>
            <a:r>
              <a:rPr lang="en-US" dirty="0" smtClean="0"/>
              <a:t>Jake and I presented on VDBs…</a:t>
            </a:r>
          </a:p>
          <a:p>
            <a:r>
              <a:rPr lang="en-US" dirty="0" smtClean="0"/>
              <a:t>Predominant theme was VDBs aren’t evolving…</a:t>
            </a:r>
          </a:p>
          <a:p>
            <a:r>
              <a:rPr lang="en-US" dirty="0" smtClean="0"/>
              <a:t>Has anything changed?</a:t>
            </a:r>
            <a:endParaRPr lang="en-US" dirty="0"/>
          </a:p>
        </p:txBody>
      </p:sp>
      <p:pic>
        <p:nvPicPr>
          <p:cNvPr id="4" name="Picture 3" descr="2005-slide0.png"/>
          <p:cNvPicPr>
            <a:picLocks noChangeAspect="1"/>
          </p:cNvPicPr>
          <p:nvPr/>
        </p:nvPicPr>
        <p:blipFill>
          <a:blip r:embed="rId2" cstate="print"/>
          <a:stretch>
            <a:fillRect/>
          </a:stretch>
        </p:blipFill>
        <p:spPr>
          <a:xfrm>
            <a:off x="3505200" y="2667106"/>
            <a:ext cx="5363130" cy="4024207"/>
          </a:xfrm>
          <a:prstGeom prst="rect">
            <a:avLst/>
          </a:prstGeom>
          <a:ln>
            <a:solidFill>
              <a:schemeClr val="accent1"/>
            </a:solidFill>
          </a:ln>
          <a:scene3d>
            <a:camera prst="orthographicFront"/>
            <a:lightRig rig="threePt" dir="t"/>
          </a:scene3d>
          <a:sp3d>
            <a:bevelT w="114300" prst="artDeco"/>
          </a:sp3d>
        </p:spPr>
      </p:pic>
      <p:pic>
        <p:nvPicPr>
          <p:cNvPr id="6" name="Picture 5" descr="mascot-bug-icon-transparent-R.png"/>
          <p:cNvPicPr>
            <a:picLocks noChangeAspect="1"/>
          </p:cNvPicPr>
          <p:nvPr/>
        </p:nvPicPr>
        <p:blipFill>
          <a:blip r:embed="rId3" cstate="print"/>
          <a:stretch>
            <a:fillRect/>
          </a:stretch>
        </p:blipFill>
        <p:spPr>
          <a:xfrm>
            <a:off x="609600" y="3581400"/>
            <a:ext cx="2381250" cy="22860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Back in 2005…</a:t>
            </a:r>
            <a:endParaRPr lang="en-US" dirty="0"/>
          </a:p>
        </p:txBody>
      </p:sp>
      <p:sp>
        <p:nvSpPr>
          <p:cNvPr id="3" name="Content Placeholder 2"/>
          <p:cNvSpPr>
            <a:spLocks noGrp="1"/>
          </p:cNvSpPr>
          <p:nvPr>
            <p:ph idx="1"/>
          </p:nvPr>
        </p:nvSpPr>
        <p:spPr>
          <a:xfrm>
            <a:off x="228600" y="1143000"/>
            <a:ext cx="8686800" cy="914400"/>
          </a:xfrm>
        </p:spPr>
        <p:txBody>
          <a:bodyPr>
            <a:normAutofit/>
          </a:bodyPr>
          <a:lstStyle/>
          <a:p>
            <a:r>
              <a:rPr lang="en-US" dirty="0" smtClean="0"/>
              <a:t>Still largely the same for most VDBs…</a:t>
            </a:r>
            <a:endParaRPr lang="en-US" dirty="0"/>
          </a:p>
        </p:txBody>
      </p:sp>
      <p:pic>
        <p:nvPicPr>
          <p:cNvPr id="6" name="Picture 5" descr="mascot-bug-icon-transparent-R.png"/>
          <p:cNvPicPr>
            <a:picLocks noChangeAspect="1"/>
          </p:cNvPicPr>
          <p:nvPr/>
        </p:nvPicPr>
        <p:blipFill>
          <a:blip r:embed="rId2" cstate="print"/>
          <a:stretch>
            <a:fillRect/>
          </a:stretch>
        </p:blipFill>
        <p:spPr>
          <a:xfrm>
            <a:off x="609600" y="3581400"/>
            <a:ext cx="2381250" cy="2286000"/>
          </a:xfrm>
          <a:prstGeom prst="rect">
            <a:avLst/>
          </a:prstGeom>
        </p:spPr>
      </p:pic>
      <p:pic>
        <p:nvPicPr>
          <p:cNvPr id="7" name="Picture 6" descr="2005-slide2.png"/>
          <p:cNvPicPr>
            <a:picLocks noChangeAspect="1"/>
          </p:cNvPicPr>
          <p:nvPr/>
        </p:nvPicPr>
        <p:blipFill>
          <a:blip r:embed="rId3" cstate="print"/>
          <a:stretch>
            <a:fillRect/>
          </a:stretch>
        </p:blipFill>
        <p:spPr>
          <a:xfrm>
            <a:off x="3140560" y="2362200"/>
            <a:ext cx="5784982" cy="4291012"/>
          </a:xfrm>
          <a:prstGeom prst="rect">
            <a:avLst/>
          </a:prstGeom>
          <a:scene3d>
            <a:camera prst="orthographicFront"/>
            <a:lightRig rig="threePt" dir="t"/>
          </a:scene3d>
          <a:sp3d>
            <a:bevelT w="114300" prst="artDeco"/>
          </a:sp3d>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Back in 2005…</a:t>
            </a:r>
            <a:endParaRPr lang="en-US" dirty="0"/>
          </a:p>
        </p:txBody>
      </p:sp>
      <p:sp>
        <p:nvSpPr>
          <p:cNvPr id="3" name="Content Placeholder 2"/>
          <p:cNvSpPr>
            <a:spLocks noGrp="1"/>
          </p:cNvSpPr>
          <p:nvPr>
            <p:ph idx="1"/>
          </p:nvPr>
        </p:nvSpPr>
        <p:spPr>
          <a:xfrm>
            <a:off x="228600" y="838200"/>
            <a:ext cx="8686800" cy="1447800"/>
          </a:xfrm>
        </p:spPr>
        <p:txBody>
          <a:bodyPr>
            <a:normAutofit/>
          </a:bodyPr>
          <a:lstStyle/>
          <a:p>
            <a:r>
              <a:rPr lang="en-US" dirty="0" smtClean="0"/>
              <a:t>CVSS adopted by most.</a:t>
            </a:r>
          </a:p>
          <a:p>
            <a:r>
              <a:rPr lang="en-US" dirty="0" smtClean="0"/>
              <a:t>Classifications still primitive for almost all…</a:t>
            </a:r>
            <a:endParaRPr lang="en-US" dirty="0"/>
          </a:p>
        </p:txBody>
      </p:sp>
      <p:pic>
        <p:nvPicPr>
          <p:cNvPr id="6" name="Picture 5" descr="mascot-bug-icon-transparent-R.png"/>
          <p:cNvPicPr>
            <a:picLocks noChangeAspect="1"/>
          </p:cNvPicPr>
          <p:nvPr/>
        </p:nvPicPr>
        <p:blipFill>
          <a:blip r:embed="rId2" cstate="print"/>
          <a:stretch>
            <a:fillRect/>
          </a:stretch>
        </p:blipFill>
        <p:spPr>
          <a:xfrm>
            <a:off x="609600" y="3581400"/>
            <a:ext cx="2381250" cy="2286000"/>
          </a:xfrm>
          <a:prstGeom prst="rect">
            <a:avLst/>
          </a:prstGeom>
        </p:spPr>
      </p:pic>
      <p:pic>
        <p:nvPicPr>
          <p:cNvPr id="8" name="Picture 7" descr="2005-slide4.png"/>
          <p:cNvPicPr>
            <a:picLocks noChangeAspect="1"/>
          </p:cNvPicPr>
          <p:nvPr/>
        </p:nvPicPr>
        <p:blipFill>
          <a:blip r:embed="rId3" cstate="print"/>
          <a:stretch>
            <a:fillRect/>
          </a:stretch>
        </p:blipFill>
        <p:spPr>
          <a:xfrm>
            <a:off x="3090890" y="2362200"/>
            <a:ext cx="5817085" cy="4314825"/>
          </a:xfrm>
          <a:prstGeom prst="rect">
            <a:avLst/>
          </a:prstGeom>
          <a:scene3d>
            <a:camera prst="orthographicFront"/>
            <a:lightRig rig="threePt" dir="t"/>
          </a:scene3d>
          <a:sp3d>
            <a:bevelT w="114300" prst="artDeco"/>
          </a:sp3d>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Back in 2005…</a:t>
            </a:r>
            <a:endParaRPr lang="en-US" dirty="0"/>
          </a:p>
        </p:txBody>
      </p:sp>
      <p:sp>
        <p:nvSpPr>
          <p:cNvPr id="3" name="Content Placeholder 2"/>
          <p:cNvSpPr>
            <a:spLocks noGrp="1"/>
          </p:cNvSpPr>
          <p:nvPr>
            <p:ph idx="1"/>
          </p:nvPr>
        </p:nvSpPr>
        <p:spPr>
          <a:xfrm>
            <a:off x="228600" y="838200"/>
            <a:ext cx="8686800" cy="1447800"/>
          </a:xfrm>
        </p:spPr>
        <p:txBody>
          <a:bodyPr>
            <a:normAutofit/>
          </a:bodyPr>
          <a:lstStyle/>
          <a:p>
            <a:r>
              <a:rPr lang="en-US" dirty="0" smtClean="0"/>
              <a:t>No one expected more. </a:t>
            </a:r>
            <a:r>
              <a:rPr lang="en-US" dirty="0" smtClean="0"/>
              <a:t>VDBs delivered no more.</a:t>
            </a:r>
            <a:endParaRPr lang="en-US" dirty="0"/>
          </a:p>
        </p:txBody>
      </p:sp>
      <p:pic>
        <p:nvPicPr>
          <p:cNvPr id="6" name="Picture 5" descr="mascot-bug-icon-transparent-R.png"/>
          <p:cNvPicPr>
            <a:picLocks noChangeAspect="1"/>
          </p:cNvPicPr>
          <p:nvPr/>
        </p:nvPicPr>
        <p:blipFill>
          <a:blip r:embed="rId2" cstate="print"/>
          <a:stretch>
            <a:fillRect/>
          </a:stretch>
        </p:blipFill>
        <p:spPr>
          <a:xfrm>
            <a:off x="152400" y="3505200"/>
            <a:ext cx="1825625" cy="1752600"/>
          </a:xfrm>
          <a:prstGeom prst="rect">
            <a:avLst/>
          </a:prstGeom>
        </p:spPr>
      </p:pic>
      <p:pic>
        <p:nvPicPr>
          <p:cNvPr id="7" name="Picture 6" descr="2005-slide5.png"/>
          <p:cNvPicPr>
            <a:picLocks noChangeAspect="1"/>
          </p:cNvPicPr>
          <p:nvPr/>
        </p:nvPicPr>
        <p:blipFill>
          <a:blip r:embed="rId3" cstate="print"/>
          <a:stretch>
            <a:fillRect/>
          </a:stretch>
        </p:blipFill>
        <p:spPr>
          <a:xfrm>
            <a:off x="1996353" y="1524000"/>
            <a:ext cx="7004773" cy="5205843"/>
          </a:xfrm>
          <a:prstGeom prst="rect">
            <a:avLst/>
          </a:prstGeom>
          <a:scene3d>
            <a:camera prst="orthographicFront"/>
            <a:lightRig rig="threePt" dir="t"/>
          </a:scene3d>
          <a:sp3d>
            <a:bevelT w="114300" prst="artDeco"/>
          </a:sp3d>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0"/>
            <a:ext cx="5715000" cy="838200"/>
          </a:xfrm>
        </p:spPr>
        <p:txBody>
          <a:bodyPr/>
          <a:lstStyle/>
          <a:p>
            <a:r>
              <a:rPr lang="en-US" dirty="0" smtClean="0"/>
              <a:t>Evolution - In Summary</a:t>
            </a:r>
            <a:endParaRPr lang="en-US" dirty="0"/>
          </a:p>
        </p:txBody>
      </p:sp>
      <p:sp>
        <p:nvSpPr>
          <p:cNvPr id="5" name="Content Placeholder 4"/>
          <p:cNvSpPr>
            <a:spLocks noGrp="1"/>
          </p:cNvSpPr>
          <p:nvPr>
            <p:ph idx="1"/>
          </p:nvPr>
        </p:nvSpPr>
        <p:spPr>
          <a:xfrm>
            <a:off x="228600" y="838200"/>
            <a:ext cx="8229600" cy="4525963"/>
          </a:xfrm>
        </p:spPr>
        <p:txBody>
          <a:bodyPr>
            <a:normAutofit lnSpcReduction="10000"/>
          </a:bodyPr>
          <a:lstStyle/>
          <a:p>
            <a:r>
              <a:rPr lang="en-US" dirty="0" smtClean="0"/>
              <a:t>Lack of Evolution – Same VDBs they were </a:t>
            </a:r>
            <a:r>
              <a:rPr lang="en-US" strike="sngStrike" dirty="0" smtClean="0"/>
              <a:t>10</a:t>
            </a:r>
            <a:r>
              <a:rPr lang="en-US" dirty="0" smtClean="0"/>
              <a:t> </a:t>
            </a:r>
            <a:r>
              <a:rPr lang="en-US" dirty="0" smtClean="0"/>
              <a:t>20 years </a:t>
            </a:r>
            <a:r>
              <a:rPr lang="en-US" dirty="0" smtClean="0"/>
              <a:t>ago, with </a:t>
            </a:r>
            <a:r>
              <a:rPr lang="en-US" dirty="0" smtClean="0"/>
              <a:t>very few exceptions.</a:t>
            </a:r>
            <a:endParaRPr lang="en-US" dirty="0" smtClean="0"/>
          </a:p>
          <a:p>
            <a:r>
              <a:rPr lang="en-US" dirty="0" smtClean="0"/>
              <a:t>Do you keep using/buying software that doesn’t change that long? Rarely</a:t>
            </a:r>
            <a:r>
              <a:rPr lang="en-US" dirty="0" smtClean="0"/>
              <a:t>.</a:t>
            </a:r>
          </a:p>
          <a:p>
            <a:r>
              <a:rPr lang="en-US" dirty="0" smtClean="0"/>
              <a:t>Yet you keep using the same VDB you know and love and rely on? Odd.</a:t>
            </a:r>
            <a:endParaRPr lang="en-US" dirty="0" smtClean="0"/>
          </a:p>
          <a:p>
            <a:r>
              <a:rPr lang="en-US" dirty="0" smtClean="0"/>
              <a:t>Why no evolution? There’s certainly </a:t>
            </a:r>
            <a:r>
              <a:rPr lang="en-US" dirty="0" smtClean="0"/>
              <a:t>demand, as seen by other services/software.</a:t>
            </a:r>
            <a:endParaRPr lang="en-US" dirty="0" smtClean="0"/>
          </a:p>
          <a:p>
            <a:r>
              <a:rPr lang="en-US" dirty="0" smtClean="0"/>
              <a:t>Mostly due to </a:t>
            </a:r>
            <a:r>
              <a:rPr lang="en-US" dirty="0" smtClean="0"/>
              <a:t>complacency</a:t>
            </a:r>
            <a:r>
              <a:rPr lang="en-US" dirty="0" smtClean="0"/>
              <a:t> </a:t>
            </a:r>
            <a:r>
              <a:rPr lang="en-US" dirty="0" smtClean="0"/>
              <a:t>(Mendoza Line)</a:t>
            </a:r>
            <a:endParaRPr lang="en-US" dirty="0" smtClean="0"/>
          </a:p>
          <a:p>
            <a:endParaRPr lang="en-US" dirty="0"/>
          </a:p>
        </p:txBody>
      </p:sp>
      <p:pic>
        <p:nvPicPr>
          <p:cNvPr id="4" name="Picture 3" descr="demand-more.png"/>
          <p:cNvPicPr>
            <a:picLocks noChangeAspect="1"/>
          </p:cNvPicPr>
          <p:nvPr/>
        </p:nvPicPr>
        <p:blipFill>
          <a:blip r:embed="rId2" cstate="print"/>
          <a:stretch>
            <a:fillRect/>
          </a:stretch>
        </p:blipFill>
        <p:spPr>
          <a:xfrm>
            <a:off x="962527" y="5410200"/>
            <a:ext cx="7218947" cy="12192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950" y="0"/>
            <a:ext cx="4610100" cy="762000"/>
          </a:xfrm>
        </p:spPr>
        <p:txBody>
          <a:bodyPr>
            <a:normAutofit fontScale="90000"/>
          </a:bodyPr>
          <a:lstStyle/>
          <a:p>
            <a:r>
              <a:rPr lang="en-US" dirty="0" smtClean="0"/>
              <a:t>Presentation Outline</a:t>
            </a:r>
            <a:endParaRPr lang="en-US" dirty="0"/>
          </a:p>
        </p:txBody>
      </p:sp>
      <p:sp>
        <p:nvSpPr>
          <p:cNvPr id="3" name="Content Placeholder 2"/>
          <p:cNvSpPr>
            <a:spLocks noGrp="1"/>
          </p:cNvSpPr>
          <p:nvPr>
            <p:ph idx="1"/>
          </p:nvPr>
        </p:nvSpPr>
        <p:spPr>
          <a:xfrm>
            <a:off x="1295400" y="1371600"/>
            <a:ext cx="6477000" cy="4800600"/>
          </a:xfrm>
        </p:spPr>
        <p:txBody>
          <a:bodyPr>
            <a:normAutofit/>
          </a:bodyPr>
          <a:lstStyle/>
          <a:p>
            <a:r>
              <a:rPr lang="en-US" dirty="0" smtClean="0"/>
              <a:t>Caveats – (14 days, why me, bias)</a:t>
            </a:r>
          </a:p>
          <a:p>
            <a:r>
              <a:rPr lang="en-US" dirty="0" smtClean="0"/>
              <a:t>W’s – (what? who? why care?)</a:t>
            </a:r>
          </a:p>
          <a:p>
            <a:r>
              <a:rPr lang="en-US" dirty="0" smtClean="0"/>
              <a:t>History – (set stage for outrage)</a:t>
            </a:r>
          </a:p>
          <a:p>
            <a:r>
              <a:rPr lang="en-US" dirty="0" smtClean="0"/>
              <a:t>Players – (know who to blame)</a:t>
            </a:r>
          </a:p>
          <a:p>
            <a:r>
              <a:rPr lang="en-US" dirty="0" err="1" smtClean="0"/>
              <a:t>Suckage</a:t>
            </a:r>
            <a:r>
              <a:rPr lang="en-US" dirty="0" smtClean="0"/>
              <a:t> - (the outrage)</a:t>
            </a:r>
          </a:p>
          <a:p>
            <a:r>
              <a:rPr lang="en-US" dirty="0" smtClean="0"/>
              <a:t>Evolution – (continue the </a:t>
            </a:r>
            <a:r>
              <a:rPr lang="en-US" dirty="0" err="1" smtClean="0"/>
              <a:t>suckage</a:t>
            </a:r>
            <a:r>
              <a:rPr lang="en-US" dirty="0" smtClean="0"/>
              <a:t>)</a:t>
            </a:r>
          </a:p>
          <a:p>
            <a:r>
              <a:rPr lang="en-US" dirty="0" smtClean="0">
                <a:solidFill>
                  <a:srgbClr val="FFC000"/>
                </a:solidFill>
              </a:rPr>
              <a:t>Suffering – (what good VDBs </a:t>
            </a:r>
            <a:r>
              <a:rPr lang="en-US" dirty="0" smtClean="0">
                <a:solidFill>
                  <a:srgbClr val="FFC000"/>
                </a:solidFill>
              </a:rPr>
              <a:t>suffer)</a:t>
            </a:r>
            <a:endParaRPr lang="en-US" dirty="0" smtClean="0">
              <a:solidFill>
                <a:srgbClr val="FFC000"/>
              </a:solidFill>
            </a:endParaRPr>
          </a:p>
          <a:p>
            <a:r>
              <a:rPr lang="en-US" dirty="0" smtClean="0"/>
              <a:t>Impact – (why this all hurts you)</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0"/>
            <a:ext cx="5029200" cy="685800"/>
          </a:xfrm>
        </p:spPr>
        <p:txBody>
          <a:bodyPr>
            <a:normAutofit fontScale="90000"/>
          </a:bodyPr>
          <a:lstStyle/>
          <a:p>
            <a:r>
              <a:rPr lang="en-US" dirty="0" smtClean="0"/>
              <a:t>Disclaimer</a:t>
            </a:r>
            <a:endParaRPr lang="en-US" dirty="0"/>
          </a:p>
        </p:txBody>
      </p:sp>
      <p:sp>
        <p:nvSpPr>
          <p:cNvPr id="5" name="TextBox 4"/>
          <p:cNvSpPr txBox="1"/>
          <p:nvPr/>
        </p:nvSpPr>
        <p:spPr>
          <a:xfrm>
            <a:off x="4419600" y="762000"/>
            <a:ext cx="4343400" cy="2523768"/>
          </a:xfrm>
          <a:prstGeom prst="rect">
            <a:avLst/>
          </a:prstGeom>
          <a:noFill/>
        </p:spPr>
        <p:txBody>
          <a:bodyPr wrap="square" rtlCol="0">
            <a:spAutoFit/>
          </a:bodyPr>
          <a:lstStyle/>
          <a:p>
            <a:pPr>
              <a:buFont typeface="Arial" pitchFamily="34" charset="0"/>
              <a:buChar char="•"/>
            </a:pPr>
            <a:r>
              <a:rPr lang="en-US" sz="2800" dirty="0" smtClean="0"/>
              <a:t>I didn’t get much warning…</a:t>
            </a:r>
          </a:p>
          <a:p>
            <a:pPr>
              <a:buFont typeface="Arial" pitchFamily="34" charset="0"/>
              <a:buChar char="•"/>
            </a:pPr>
            <a:r>
              <a:rPr lang="en-US" sz="2800" dirty="0" smtClean="0"/>
              <a:t>Two week version of a talk</a:t>
            </a:r>
          </a:p>
          <a:p>
            <a:r>
              <a:rPr lang="en-US" sz="2800" dirty="0" smtClean="0"/>
              <a:t>  that needs four months of</a:t>
            </a:r>
          </a:p>
          <a:p>
            <a:r>
              <a:rPr lang="en-US" sz="2800" dirty="0" smtClean="0"/>
              <a:t>  research...</a:t>
            </a:r>
          </a:p>
          <a:p>
            <a:pPr>
              <a:buFont typeface="Arial" pitchFamily="34" charset="0"/>
              <a:buChar char="•"/>
            </a:pPr>
            <a:r>
              <a:rPr lang="en-US" sz="2800" dirty="0" smtClean="0"/>
              <a:t>This won’t be sexy…</a:t>
            </a:r>
          </a:p>
          <a:p>
            <a:endParaRPr lang="en-US" dirty="0"/>
          </a:p>
        </p:txBody>
      </p:sp>
      <p:pic>
        <p:nvPicPr>
          <p:cNvPr id="9" name="Content Placeholder 8" descr="Screenshot_2013-05-14-18-40-38.png"/>
          <p:cNvPicPr>
            <a:picLocks noGrp="1" noChangeAspect="1"/>
          </p:cNvPicPr>
          <p:nvPr>
            <p:ph idx="1"/>
          </p:nvPr>
        </p:nvPicPr>
        <p:blipFill>
          <a:blip r:embed="rId2" cstate="print"/>
          <a:stretch>
            <a:fillRect/>
          </a:stretch>
        </p:blipFill>
        <p:spPr>
          <a:xfrm>
            <a:off x="152399" y="152400"/>
            <a:ext cx="3686175" cy="6553200"/>
          </a:xfrm>
        </p:spPr>
      </p:pic>
      <p:pic>
        <p:nvPicPr>
          <p:cNvPr id="10" name="Picture 9" descr="Screenshot_2013-05-14-18-41-18.png"/>
          <p:cNvPicPr>
            <a:picLocks noChangeAspect="1"/>
          </p:cNvPicPr>
          <p:nvPr/>
        </p:nvPicPr>
        <p:blipFill>
          <a:blip r:embed="rId3" cstate="print"/>
          <a:stretch>
            <a:fillRect/>
          </a:stretch>
        </p:blipFill>
        <p:spPr>
          <a:xfrm>
            <a:off x="4419600" y="3124200"/>
            <a:ext cx="4231597" cy="3571515"/>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Suffering (we </a:t>
            </a:r>
            <a:r>
              <a:rPr lang="en-US" dirty="0" err="1" smtClean="0"/>
              <a:t>haz</a:t>
            </a:r>
            <a:r>
              <a:rPr lang="en-US" dirty="0" smtClean="0"/>
              <a:t> it)</a:t>
            </a:r>
            <a:endParaRPr lang="en-US" dirty="0"/>
          </a:p>
        </p:txBody>
      </p:sp>
      <p:pic>
        <p:nvPicPr>
          <p:cNvPr id="4" name="Picture 3" descr="emo_everybody_hurts-1280x800.jpg"/>
          <p:cNvPicPr>
            <a:picLocks noChangeAspect="1"/>
          </p:cNvPicPr>
          <p:nvPr/>
        </p:nvPicPr>
        <p:blipFill>
          <a:blip r:embed="rId3" cstate="print"/>
          <a:stretch>
            <a:fillRect/>
          </a:stretch>
        </p:blipFill>
        <p:spPr>
          <a:xfrm>
            <a:off x="213360" y="1066800"/>
            <a:ext cx="8717280" cy="54483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0"/>
            <a:ext cx="5715000" cy="838200"/>
          </a:xfrm>
        </p:spPr>
        <p:txBody>
          <a:bodyPr/>
          <a:lstStyle/>
          <a:p>
            <a:r>
              <a:rPr lang="en-US" dirty="0" smtClean="0"/>
              <a:t>Challenges </a:t>
            </a:r>
            <a:r>
              <a:rPr lang="en-US" dirty="0" smtClean="0"/>
              <a:t>We Face</a:t>
            </a:r>
            <a:endParaRPr lang="en-US" dirty="0"/>
          </a:p>
        </p:txBody>
      </p:sp>
      <p:pic>
        <p:nvPicPr>
          <p:cNvPr id="4" name="Content Placeholder 3" descr="fuuuuu.jpg"/>
          <p:cNvPicPr>
            <a:picLocks noGrp="1" noChangeAspect="1"/>
          </p:cNvPicPr>
          <p:nvPr>
            <p:ph idx="1"/>
          </p:nvPr>
        </p:nvPicPr>
        <p:blipFill>
          <a:blip r:embed="rId2" cstate="print"/>
          <a:stretch>
            <a:fillRect/>
          </a:stretch>
        </p:blipFill>
        <p:spPr>
          <a:xfrm>
            <a:off x="4965226" y="3581400"/>
            <a:ext cx="3998510" cy="3124200"/>
          </a:xfrm>
        </p:spPr>
      </p:pic>
      <p:sp>
        <p:nvSpPr>
          <p:cNvPr id="6" name="Content Placeholder 4"/>
          <p:cNvSpPr txBox="1">
            <a:spLocks/>
          </p:cNvSpPr>
          <p:nvPr/>
        </p:nvSpPr>
        <p:spPr>
          <a:xfrm>
            <a:off x="228600" y="838200"/>
            <a:ext cx="8686800" cy="39623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 can’t begin to describe the headache we deal with on a daily basis.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Truly unhealthy levels of rage.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We walk away from</a:t>
            </a:r>
            <a:r>
              <a:rPr kumimoji="0" lang="en-US" sz="3200" b="0" i="0" u="none" strike="noStrike" kern="1200" cap="none" spc="0" normalizeH="0" noProof="0" dirty="0" smtClean="0">
                <a:ln>
                  <a:noFill/>
                </a:ln>
                <a:solidFill>
                  <a:schemeClr val="tx1"/>
                </a:solidFill>
                <a:effectLst/>
                <a:uLnTx/>
                <a:uFillTx/>
                <a:latin typeface="+mn-lt"/>
                <a:ea typeface="+mn-ea"/>
                <a:cs typeface="+mn-cs"/>
              </a:rPr>
              <a:t> the computer to avoid violent outbursts.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aseline="0" dirty="0" smtClean="0"/>
              <a:t>Hackers? Morons mostly.</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dirty="0" smtClean="0"/>
              <a:t>What we suffer </a:t>
            </a:r>
            <a:r>
              <a:rPr lang="en-US" dirty="0" smtClean="0"/>
              <a:t>through - Researchers</a:t>
            </a:r>
            <a:endParaRPr lang="en-US" dirty="0"/>
          </a:p>
        </p:txBody>
      </p:sp>
      <p:sp>
        <p:nvSpPr>
          <p:cNvPr id="3" name="Content Placeholder 2"/>
          <p:cNvSpPr>
            <a:spLocks noGrp="1"/>
          </p:cNvSpPr>
          <p:nvPr>
            <p:ph idx="1"/>
          </p:nvPr>
        </p:nvSpPr>
        <p:spPr>
          <a:xfrm>
            <a:off x="228600" y="990600"/>
            <a:ext cx="8686800" cy="5638800"/>
          </a:xfrm>
        </p:spPr>
        <p:txBody>
          <a:bodyPr>
            <a:normAutofit fontScale="92500" lnSpcReduction="20000"/>
          </a:bodyPr>
          <a:lstStyle/>
          <a:p>
            <a:r>
              <a:rPr lang="en-US" dirty="0" err="1" smtClean="0"/>
              <a:t>MustLive</a:t>
            </a:r>
            <a:endParaRPr lang="en-US" dirty="0" smtClean="0"/>
          </a:p>
          <a:p>
            <a:pPr lvl="1"/>
            <a:r>
              <a:rPr lang="en-US" dirty="0" smtClean="0"/>
              <a:t>We know, you found 2938423 </a:t>
            </a:r>
            <a:r>
              <a:rPr lang="en-US" dirty="0" err="1" smtClean="0"/>
              <a:t>vulns</a:t>
            </a:r>
            <a:r>
              <a:rPr lang="en-US" dirty="0" smtClean="0"/>
              <a:t>. All of them the same 4 base </a:t>
            </a:r>
            <a:r>
              <a:rPr lang="en-US" dirty="0" err="1" smtClean="0"/>
              <a:t>vulns</a:t>
            </a:r>
            <a:r>
              <a:rPr lang="en-US" dirty="0" smtClean="0"/>
              <a:t> in 2938419 </a:t>
            </a:r>
            <a:r>
              <a:rPr lang="en-US" dirty="0" err="1" smtClean="0"/>
              <a:t>WordPress</a:t>
            </a:r>
            <a:r>
              <a:rPr lang="en-US" dirty="0" smtClean="0"/>
              <a:t> themes.</a:t>
            </a:r>
            <a:endParaRPr lang="en-US" dirty="0" smtClean="0"/>
          </a:p>
          <a:p>
            <a:r>
              <a:rPr lang="en-US" dirty="0" smtClean="0"/>
              <a:t>Vulnerability Lab (</a:t>
            </a:r>
            <a:r>
              <a:rPr lang="en-US" dirty="0" err="1" smtClean="0"/>
              <a:t>Vuln</a:t>
            </a:r>
            <a:r>
              <a:rPr lang="en-US" dirty="0" smtClean="0"/>
              <a:t> Lab)</a:t>
            </a:r>
          </a:p>
          <a:p>
            <a:pPr lvl="1"/>
            <a:r>
              <a:rPr lang="en-US" dirty="0" smtClean="0"/>
              <a:t>Hey </a:t>
            </a:r>
            <a:r>
              <a:rPr lang="en-US" dirty="0" err="1" smtClean="0"/>
              <a:t>ThreatPost</a:t>
            </a:r>
            <a:r>
              <a:rPr lang="en-US" dirty="0" smtClean="0"/>
              <a:t>, quit encouraging them.</a:t>
            </a:r>
          </a:p>
          <a:p>
            <a:pPr lvl="1"/>
            <a:r>
              <a:rPr lang="en-US" dirty="0" smtClean="0"/>
              <a:t>Not every shitty </a:t>
            </a:r>
            <a:r>
              <a:rPr lang="en-US" dirty="0" err="1" smtClean="0"/>
              <a:t>iOS</a:t>
            </a:r>
            <a:r>
              <a:rPr lang="en-US" dirty="0" smtClean="0"/>
              <a:t> app deserves an article.</a:t>
            </a:r>
          </a:p>
          <a:p>
            <a:pPr lvl="1"/>
            <a:r>
              <a:rPr lang="en-US" dirty="0" smtClean="0"/>
              <a:t>Can’t write an advisory to save baby Jesus’ life.</a:t>
            </a:r>
          </a:p>
          <a:p>
            <a:pPr lvl="1"/>
            <a:r>
              <a:rPr lang="en-US" dirty="0" smtClean="0"/>
              <a:t>Refuse our offers to help them write better advisories.</a:t>
            </a:r>
            <a:endParaRPr lang="en-US" dirty="0" smtClean="0"/>
          </a:p>
          <a:p>
            <a:r>
              <a:rPr lang="en-US" dirty="0" err="1" smtClean="0"/>
              <a:t>Packetstorm</a:t>
            </a:r>
            <a:r>
              <a:rPr lang="en-US" dirty="0" smtClean="0"/>
              <a:t>/EDB - No </a:t>
            </a:r>
            <a:r>
              <a:rPr lang="en-US" dirty="0" smtClean="0"/>
              <a:t>versions </a:t>
            </a:r>
            <a:r>
              <a:rPr lang="en-US" dirty="0" smtClean="0"/>
              <a:t>included</a:t>
            </a:r>
          </a:p>
          <a:p>
            <a:pPr lvl="1"/>
            <a:r>
              <a:rPr lang="en-US" dirty="0" smtClean="0"/>
              <a:t>They tend to </a:t>
            </a:r>
            <a:r>
              <a:rPr lang="en-US" b="1" u="sng" dirty="0" smtClean="0"/>
              <a:t>test old versions</a:t>
            </a:r>
            <a:r>
              <a:rPr lang="en-US" dirty="0" smtClean="0"/>
              <a:t>. Guess which!</a:t>
            </a:r>
            <a:endParaRPr lang="en-US" dirty="0" smtClean="0"/>
          </a:p>
          <a:p>
            <a:r>
              <a:rPr lang="en-US" dirty="0" smtClean="0"/>
              <a:t>LFI </a:t>
            </a:r>
            <a:r>
              <a:rPr lang="en-US" dirty="0" err="1" smtClean="0"/>
              <a:t>vs</a:t>
            </a:r>
            <a:r>
              <a:rPr lang="en-US" dirty="0" smtClean="0"/>
              <a:t> </a:t>
            </a:r>
            <a:r>
              <a:rPr lang="en-US" dirty="0" smtClean="0"/>
              <a:t>Traversal, same thing right??</a:t>
            </a:r>
          </a:p>
          <a:p>
            <a:pPr lvl="1"/>
            <a:r>
              <a:rPr lang="en-US" dirty="0" smtClean="0"/>
              <a:t>Not at all, you are just ignorant.</a:t>
            </a:r>
            <a:endParaRPr lang="en-US" dirty="0" smtClean="0"/>
          </a:p>
          <a:p>
            <a:r>
              <a:rPr lang="en-US" dirty="0" smtClean="0"/>
              <a:t>Tip of the iceberg…</a:t>
            </a:r>
            <a:endParaRPr lang="en-US" dirty="0"/>
          </a:p>
        </p:txBody>
      </p:sp>
      <p:pic>
        <p:nvPicPr>
          <p:cNvPr id="4" name="Picture 3" descr="image04312.jpg"/>
          <p:cNvPicPr>
            <a:picLocks noChangeAspect="1"/>
          </p:cNvPicPr>
          <p:nvPr/>
        </p:nvPicPr>
        <p:blipFill>
          <a:blip r:embed="rId3" cstate="print"/>
          <a:stretch>
            <a:fillRect/>
          </a:stretch>
        </p:blipFill>
        <p:spPr>
          <a:xfrm>
            <a:off x="7162800" y="4191000"/>
            <a:ext cx="1814513" cy="2515853"/>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dirty="0" smtClean="0"/>
              <a:t>What we suffer </a:t>
            </a:r>
            <a:r>
              <a:rPr lang="en-US" dirty="0" smtClean="0"/>
              <a:t>through - Researchers</a:t>
            </a:r>
            <a:endParaRPr lang="en-US" dirty="0"/>
          </a:p>
        </p:txBody>
      </p:sp>
      <p:sp>
        <p:nvSpPr>
          <p:cNvPr id="3" name="Content Placeholder 2"/>
          <p:cNvSpPr>
            <a:spLocks noGrp="1"/>
          </p:cNvSpPr>
          <p:nvPr>
            <p:ph idx="1"/>
          </p:nvPr>
        </p:nvSpPr>
        <p:spPr>
          <a:xfrm>
            <a:off x="0" y="990600"/>
            <a:ext cx="9144000" cy="1143000"/>
          </a:xfrm>
        </p:spPr>
        <p:txBody>
          <a:bodyPr>
            <a:normAutofit/>
          </a:bodyPr>
          <a:lstStyle/>
          <a:p>
            <a:r>
              <a:rPr lang="en-US" sz="2800" dirty="0" smtClean="0"/>
              <a:t>Inaccurate </a:t>
            </a:r>
            <a:r>
              <a:rPr lang="en-US" sz="2800" dirty="0" smtClean="0"/>
              <a:t>reports! (p.s. How many VDBs track that</a:t>
            </a:r>
            <a:r>
              <a:rPr lang="en-US" sz="2800" dirty="0" smtClean="0"/>
              <a:t>?)</a:t>
            </a:r>
            <a:endParaRPr lang="en-US" sz="2800" dirty="0" smtClean="0"/>
          </a:p>
          <a:p>
            <a:pPr lvl="1"/>
            <a:r>
              <a:rPr lang="en-US" dirty="0" smtClean="0"/>
              <a:t>Myth/Fake</a:t>
            </a:r>
          </a:p>
        </p:txBody>
      </p:sp>
      <p:pic>
        <p:nvPicPr>
          <p:cNvPr id="6" name="Picture 5" descr="mythfake.png"/>
          <p:cNvPicPr>
            <a:picLocks noChangeAspect="1"/>
          </p:cNvPicPr>
          <p:nvPr/>
        </p:nvPicPr>
        <p:blipFill>
          <a:blip r:embed="rId3" cstate="print"/>
          <a:stretch>
            <a:fillRect/>
          </a:stretch>
        </p:blipFill>
        <p:spPr>
          <a:xfrm>
            <a:off x="79084" y="2209800"/>
            <a:ext cx="8985833" cy="43053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dirty="0" smtClean="0"/>
              <a:t>What we suffer </a:t>
            </a:r>
            <a:r>
              <a:rPr lang="en-US" dirty="0" smtClean="0"/>
              <a:t>through - Researchers</a:t>
            </a:r>
            <a:endParaRPr lang="en-US" dirty="0"/>
          </a:p>
        </p:txBody>
      </p:sp>
      <p:sp>
        <p:nvSpPr>
          <p:cNvPr id="3" name="Content Placeholder 2"/>
          <p:cNvSpPr>
            <a:spLocks noGrp="1"/>
          </p:cNvSpPr>
          <p:nvPr>
            <p:ph idx="1"/>
          </p:nvPr>
        </p:nvSpPr>
        <p:spPr>
          <a:xfrm>
            <a:off x="0" y="990600"/>
            <a:ext cx="9144000" cy="1676400"/>
          </a:xfrm>
        </p:spPr>
        <p:txBody>
          <a:bodyPr>
            <a:normAutofit/>
          </a:bodyPr>
          <a:lstStyle/>
          <a:p>
            <a:r>
              <a:rPr lang="en-US" sz="2800" dirty="0" smtClean="0"/>
              <a:t>Inaccurate </a:t>
            </a:r>
            <a:r>
              <a:rPr lang="en-US" sz="2800" dirty="0" smtClean="0"/>
              <a:t>reports! (p.s. How many VDBs track that</a:t>
            </a:r>
            <a:r>
              <a:rPr lang="en-US" sz="2800" dirty="0" smtClean="0"/>
              <a:t>?)</a:t>
            </a:r>
            <a:endParaRPr lang="en-US" sz="2800" dirty="0" smtClean="0"/>
          </a:p>
          <a:p>
            <a:pPr lvl="1"/>
            <a:r>
              <a:rPr lang="en-US" dirty="0" smtClean="0"/>
              <a:t>Not a vulnerability (i.e. crash / stability, by design, etc)</a:t>
            </a:r>
          </a:p>
        </p:txBody>
      </p:sp>
      <p:pic>
        <p:nvPicPr>
          <p:cNvPr id="7" name="Picture 6" descr="notavuln.png"/>
          <p:cNvPicPr>
            <a:picLocks noChangeAspect="1"/>
          </p:cNvPicPr>
          <p:nvPr/>
        </p:nvPicPr>
        <p:blipFill>
          <a:blip r:embed="rId3" cstate="print"/>
          <a:stretch>
            <a:fillRect/>
          </a:stretch>
        </p:blipFill>
        <p:spPr>
          <a:xfrm>
            <a:off x="457200" y="2057400"/>
            <a:ext cx="8229600" cy="4699051"/>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smtClean="0"/>
              <a:t>What we suffer </a:t>
            </a:r>
            <a:r>
              <a:rPr lang="en-US" dirty="0" smtClean="0"/>
              <a:t>through - Vendors</a:t>
            </a:r>
            <a:endParaRPr lang="en-US" dirty="0"/>
          </a:p>
        </p:txBody>
      </p:sp>
      <p:sp>
        <p:nvSpPr>
          <p:cNvPr id="3" name="Content Placeholder 2"/>
          <p:cNvSpPr>
            <a:spLocks noGrp="1"/>
          </p:cNvSpPr>
          <p:nvPr>
            <p:ph idx="1"/>
          </p:nvPr>
        </p:nvSpPr>
        <p:spPr>
          <a:xfrm>
            <a:off x="228600" y="990600"/>
            <a:ext cx="8686800" cy="1828800"/>
          </a:xfrm>
        </p:spPr>
        <p:txBody>
          <a:bodyPr>
            <a:normAutofit/>
          </a:bodyPr>
          <a:lstStyle/>
          <a:p>
            <a:r>
              <a:rPr lang="en-US" dirty="0" smtClean="0"/>
              <a:t>Oracle, like many, changed URL schemes for security advisories. 404 hell now</a:t>
            </a:r>
          </a:p>
          <a:p>
            <a:r>
              <a:rPr lang="en-US" dirty="0" smtClean="0"/>
              <a:t>Oracle and CVSS .. </a:t>
            </a:r>
            <a:r>
              <a:rPr lang="en-US" dirty="0" err="1" smtClean="0"/>
              <a:t>Meh</a:t>
            </a:r>
            <a:r>
              <a:rPr lang="en-US" dirty="0" smtClean="0"/>
              <a:t>.</a:t>
            </a:r>
            <a:endParaRPr lang="en-US" dirty="0" smtClean="0"/>
          </a:p>
          <a:p>
            <a:endParaRPr lang="en-US" dirty="0"/>
          </a:p>
        </p:txBody>
      </p:sp>
      <p:pic>
        <p:nvPicPr>
          <p:cNvPr id="4" name="Picture 3" descr="oracle1.png"/>
          <p:cNvPicPr>
            <a:picLocks noChangeAspect="1"/>
          </p:cNvPicPr>
          <p:nvPr/>
        </p:nvPicPr>
        <p:blipFill>
          <a:blip r:embed="rId3" cstate="print"/>
          <a:stretch>
            <a:fillRect/>
          </a:stretch>
        </p:blipFill>
        <p:spPr>
          <a:xfrm>
            <a:off x="995363" y="3048000"/>
            <a:ext cx="7153275" cy="647700"/>
          </a:xfrm>
          <a:prstGeom prst="rect">
            <a:avLst/>
          </a:prstGeom>
        </p:spPr>
      </p:pic>
      <p:pic>
        <p:nvPicPr>
          <p:cNvPr id="6" name="Picture 5" descr="oracle2.png"/>
          <p:cNvPicPr>
            <a:picLocks noChangeAspect="1"/>
          </p:cNvPicPr>
          <p:nvPr/>
        </p:nvPicPr>
        <p:blipFill>
          <a:blip r:embed="rId4" cstate="print"/>
          <a:stretch>
            <a:fillRect/>
          </a:stretch>
        </p:blipFill>
        <p:spPr>
          <a:xfrm>
            <a:off x="990600" y="3657600"/>
            <a:ext cx="7161905" cy="904762"/>
          </a:xfrm>
          <a:prstGeom prst="rect">
            <a:avLst/>
          </a:prstGeom>
        </p:spPr>
      </p:pic>
      <p:pic>
        <p:nvPicPr>
          <p:cNvPr id="10" name="Picture 9" descr="oracle3.png"/>
          <p:cNvPicPr>
            <a:picLocks noChangeAspect="1"/>
          </p:cNvPicPr>
          <p:nvPr/>
        </p:nvPicPr>
        <p:blipFill>
          <a:blip r:embed="rId5" cstate="print"/>
          <a:stretch>
            <a:fillRect/>
          </a:stretch>
        </p:blipFill>
        <p:spPr>
          <a:xfrm>
            <a:off x="978834" y="4724400"/>
            <a:ext cx="7186333" cy="1676400"/>
          </a:xfrm>
          <a:prstGeom prst="rect">
            <a:avLst/>
          </a:prstGeom>
        </p:spPr>
      </p:pic>
      <p:pic>
        <p:nvPicPr>
          <p:cNvPr id="8" name="Picture 7" descr="oracle4.png"/>
          <p:cNvPicPr>
            <a:picLocks noChangeAspect="1"/>
          </p:cNvPicPr>
          <p:nvPr/>
        </p:nvPicPr>
        <p:blipFill>
          <a:blip r:embed="rId6" cstate="print"/>
          <a:stretch>
            <a:fillRect/>
          </a:stretch>
        </p:blipFill>
        <p:spPr>
          <a:xfrm>
            <a:off x="585074" y="4953000"/>
            <a:ext cx="7973853" cy="1219200"/>
          </a:xfrm>
          <a:prstGeom prst="rect">
            <a:avLst/>
          </a:prstGeom>
        </p:spPr>
      </p:pic>
      <p:pic>
        <p:nvPicPr>
          <p:cNvPr id="9" name="Picture 8" descr="oracle5.png"/>
          <p:cNvPicPr>
            <a:picLocks noChangeAspect="1"/>
          </p:cNvPicPr>
          <p:nvPr/>
        </p:nvPicPr>
        <p:blipFill>
          <a:blip r:embed="rId7" cstate="print"/>
          <a:stretch>
            <a:fillRect/>
          </a:stretch>
        </p:blipFill>
        <p:spPr>
          <a:xfrm>
            <a:off x="781191" y="4800600"/>
            <a:ext cx="7581618" cy="175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smtClean="0"/>
              <a:t>What we suffer </a:t>
            </a:r>
            <a:r>
              <a:rPr lang="en-US" dirty="0" smtClean="0"/>
              <a:t>through - Vendors</a:t>
            </a:r>
            <a:endParaRPr lang="en-US" dirty="0"/>
          </a:p>
        </p:txBody>
      </p:sp>
      <p:sp>
        <p:nvSpPr>
          <p:cNvPr id="3" name="Content Placeholder 2"/>
          <p:cNvSpPr>
            <a:spLocks noGrp="1"/>
          </p:cNvSpPr>
          <p:nvPr>
            <p:ph idx="1"/>
          </p:nvPr>
        </p:nvSpPr>
        <p:spPr>
          <a:xfrm>
            <a:off x="228600" y="990600"/>
            <a:ext cx="8686800" cy="1447800"/>
          </a:xfrm>
        </p:spPr>
        <p:txBody>
          <a:bodyPr>
            <a:normAutofit/>
          </a:bodyPr>
          <a:lstStyle/>
          <a:p>
            <a:r>
              <a:rPr lang="en-US" dirty="0" smtClean="0"/>
              <a:t>Mozilla vague lumps of serious issues. Only references are closed bug reports.</a:t>
            </a:r>
            <a:endParaRPr lang="en-US" dirty="0" smtClean="0"/>
          </a:p>
          <a:p>
            <a:endParaRPr lang="en-US" dirty="0"/>
          </a:p>
        </p:txBody>
      </p:sp>
      <p:pic>
        <p:nvPicPr>
          <p:cNvPr id="4" name="Picture 3" descr="mozilla1.png"/>
          <p:cNvPicPr>
            <a:picLocks noChangeAspect="1"/>
          </p:cNvPicPr>
          <p:nvPr/>
        </p:nvPicPr>
        <p:blipFill>
          <a:blip r:embed="rId3" cstate="print"/>
          <a:stretch>
            <a:fillRect/>
          </a:stretch>
        </p:blipFill>
        <p:spPr>
          <a:xfrm>
            <a:off x="609600" y="2209800"/>
            <a:ext cx="7952763" cy="1219200"/>
          </a:xfrm>
          <a:prstGeom prst="rect">
            <a:avLst/>
          </a:prstGeom>
        </p:spPr>
      </p:pic>
      <p:pic>
        <p:nvPicPr>
          <p:cNvPr id="5" name="Picture 4" descr="mozilla2.png"/>
          <p:cNvPicPr>
            <a:picLocks noChangeAspect="1"/>
          </p:cNvPicPr>
          <p:nvPr/>
        </p:nvPicPr>
        <p:blipFill>
          <a:blip r:embed="rId4" cstate="print"/>
          <a:stretch>
            <a:fillRect/>
          </a:stretch>
        </p:blipFill>
        <p:spPr>
          <a:xfrm>
            <a:off x="609600" y="3505200"/>
            <a:ext cx="7947378" cy="1219200"/>
          </a:xfrm>
          <a:prstGeom prst="rect">
            <a:avLst/>
          </a:prstGeom>
        </p:spPr>
      </p:pic>
      <p:pic>
        <p:nvPicPr>
          <p:cNvPr id="6" name="Picture 5" descr="mozilla3.png"/>
          <p:cNvPicPr>
            <a:picLocks noChangeAspect="1"/>
          </p:cNvPicPr>
          <p:nvPr/>
        </p:nvPicPr>
        <p:blipFill>
          <a:blip r:embed="rId5" cstate="print"/>
          <a:stretch>
            <a:fillRect/>
          </a:stretch>
        </p:blipFill>
        <p:spPr>
          <a:xfrm>
            <a:off x="2057400" y="4800600"/>
            <a:ext cx="5052323" cy="1752600"/>
          </a:xfrm>
          <a:prstGeom prst="rect">
            <a:avLst/>
          </a:prstGeom>
        </p:spPr>
      </p:pic>
      <p:pic>
        <p:nvPicPr>
          <p:cNvPr id="7" name="Picture 6" descr="mozilla4.png"/>
          <p:cNvPicPr>
            <a:picLocks noChangeAspect="1"/>
          </p:cNvPicPr>
          <p:nvPr/>
        </p:nvPicPr>
        <p:blipFill>
          <a:blip r:embed="rId6" cstate="print"/>
          <a:stretch>
            <a:fillRect/>
          </a:stretch>
        </p:blipFill>
        <p:spPr>
          <a:xfrm>
            <a:off x="257901" y="2133600"/>
            <a:ext cx="8628198" cy="449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smtClean="0"/>
              <a:t>What we suffer </a:t>
            </a:r>
            <a:r>
              <a:rPr lang="en-US" dirty="0" smtClean="0"/>
              <a:t>through - Vendors</a:t>
            </a:r>
            <a:endParaRPr lang="en-US" dirty="0"/>
          </a:p>
        </p:txBody>
      </p:sp>
      <p:sp>
        <p:nvSpPr>
          <p:cNvPr id="3" name="Content Placeholder 2"/>
          <p:cNvSpPr>
            <a:spLocks noGrp="1"/>
          </p:cNvSpPr>
          <p:nvPr>
            <p:ph idx="1"/>
          </p:nvPr>
        </p:nvSpPr>
        <p:spPr>
          <a:xfrm>
            <a:off x="228600" y="990600"/>
            <a:ext cx="8686800" cy="2057400"/>
          </a:xfrm>
        </p:spPr>
        <p:txBody>
          <a:bodyPr>
            <a:normAutofit/>
          </a:bodyPr>
          <a:lstStyle/>
          <a:p>
            <a:r>
              <a:rPr lang="en-US" dirty="0" smtClean="0"/>
              <a:t>Juniper </a:t>
            </a:r>
            <a:r>
              <a:rPr lang="en-US" dirty="0" smtClean="0"/>
              <a:t>required login, had advisories spread over 21 different pages.</a:t>
            </a:r>
          </a:p>
          <a:p>
            <a:r>
              <a:rPr lang="en-US" dirty="0" smtClean="0"/>
              <a:t>They </a:t>
            </a:r>
            <a:r>
              <a:rPr lang="en-US" u="sng" dirty="0" smtClean="0"/>
              <a:t>were</a:t>
            </a:r>
            <a:r>
              <a:rPr lang="en-US" dirty="0" smtClean="0"/>
              <a:t> vague and contradictory.</a:t>
            </a:r>
            <a:endParaRPr lang="en-US" dirty="0" smtClean="0"/>
          </a:p>
          <a:p>
            <a:endParaRPr lang="en-US" dirty="0"/>
          </a:p>
        </p:txBody>
      </p:sp>
      <p:pic>
        <p:nvPicPr>
          <p:cNvPr id="6" name="Picture 5" descr="juniper1.png"/>
          <p:cNvPicPr>
            <a:picLocks noChangeAspect="1"/>
          </p:cNvPicPr>
          <p:nvPr/>
        </p:nvPicPr>
        <p:blipFill>
          <a:blip r:embed="rId3" cstate="print"/>
          <a:stretch>
            <a:fillRect/>
          </a:stretch>
        </p:blipFill>
        <p:spPr>
          <a:xfrm>
            <a:off x="381000" y="3124200"/>
            <a:ext cx="5019048" cy="1523810"/>
          </a:xfrm>
          <a:prstGeom prst="rect">
            <a:avLst/>
          </a:prstGeom>
        </p:spPr>
      </p:pic>
      <p:pic>
        <p:nvPicPr>
          <p:cNvPr id="7" name="Picture 6" descr="juniper2.png"/>
          <p:cNvPicPr>
            <a:picLocks noChangeAspect="1"/>
          </p:cNvPicPr>
          <p:nvPr/>
        </p:nvPicPr>
        <p:blipFill>
          <a:blip r:embed="rId4" cstate="print"/>
          <a:stretch>
            <a:fillRect/>
          </a:stretch>
        </p:blipFill>
        <p:spPr>
          <a:xfrm>
            <a:off x="990600" y="4876800"/>
            <a:ext cx="7819048" cy="1619048"/>
          </a:xfrm>
          <a:prstGeom prst="rect">
            <a:avLst/>
          </a:prstGeom>
        </p:spPr>
      </p:pic>
      <p:pic>
        <p:nvPicPr>
          <p:cNvPr id="8" name="Picture 7" descr="angry_emoticon.png"/>
          <p:cNvPicPr>
            <a:picLocks noChangeAspect="1"/>
          </p:cNvPicPr>
          <p:nvPr/>
        </p:nvPicPr>
        <p:blipFill>
          <a:blip r:embed="rId5" cstate="print"/>
          <a:stretch>
            <a:fillRect/>
          </a:stretch>
        </p:blipFill>
        <p:spPr>
          <a:xfrm>
            <a:off x="6324600" y="3124200"/>
            <a:ext cx="1815854" cy="1288671"/>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ja-wtf2.png"/>
          <p:cNvPicPr>
            <a:picLocks noChangeAspect="1"/>
          </p:cNvPicPr>
          <p:nvPr/>
        </p:nvPicPr>
        <p:blipFill>
          <a:blip r:embed="rId3" cstate="print"/>
          <a:stretch>
            <a:fillRect/>
          </a:stretch>
        </p:blipFill>
        <p:spPr>
          <a:xfrm>
            <a:off x="170898" y="1752600"/>
            <a:ext cx="8802204" cy="1447800"/>
          </a:xfrm>
          <a:prstGeom prst="rect">
            <a:avLst/>
          </a:prstGeom>
        </p:spPr>
      </p:pic>
      <p:pic>
        <p:nvPicPr>
          <p:cNvPr id="5" name="Picture 4" descr="caja-wtf.png"/>
          <p:cNvPicPr>
            <a:picLocks noChangeAspect="1"/>
          </p:cNvPicPr>
          <p:nvPr/>
        </p:nvPicPr>
        <p:blipFill>
          <a:blip r:embed="rId4" cstate="print"/>
          <a:stretch>
            <a:fillRect/>
          </a:stretch>
        </p:blipFill>
        <p:spPr>
          <a:xfrm>
            <a:off x="294736" y="3429000"/>
            <a:ext cx="8554528" cy="1066800"/>
          </a:xfrm>
          <a:prstGeom prst="rect">
            <a:avLst/>
          </a:prstGeom>
        </p:spPr>
      </p:pic>
      <p:sp>
        <p:nvSpPr>
          <p:cNvPr id="7" name="Title 1"/>
          <p:cNvSpPr txBox="1">
            <a:spLocks/>
          </p:cNvSpPr>
          <p:nvPr/>
        </p:nvSpPr>
        <p:spPr>
          <a:xfrm>
            <a:off x="457200" y="0"/>
            <a:ext cx="82296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What we suffer through - Vendors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Content Placeholder 2"/>
          <p:cNvSpPr>
            <a:spLocks noGrp="1"/>
          </p:cNvSpPr>
          <p:nvPr>
            <p:ph idx="1"/>
          </p:nvPr>
        </p:nvSpPr>
        <p:spPr>
          <a:xfrm>
            <a:off x="228600" y="990600"/>
            <a:ext cx="8763000" cy="990600"/>
          </a:xfrm>
        </p:spPr>
        <p:txBody>
          <a:bodyPr>
            <a:normAutofit/>
          </a:bodyPr>
          <a:lstStyle/>
          <a:p>
            <a:r>
              <a:rPr lang="en-US" dirty="0" smtClean="0"/>
              <a:t>They speak a different language sometimes.</a:t>
            </a:r>
          </a:p>
        </p:txBody>
      </p:sp>
      <p:pic>
        <p:nvPicPr>
          <p:cNvPr id="9" name="Picture 8" descr="confusedcat.jpg"/>
          <p:cNvPicPr>
            <a:picLocks noChangeAspect="1"/>
          </p:cNvPicPr>
          <p:nvPr/>
        </p:nvPicPr>
        <p:blipFill>
          <a:blip r:embed="rId5" cstate="print"/>
          <a:stretch>
            <a:fillRect/>
          </a:stretch>
        </p:blipFill>
        <p:spPr>
          <a:xfrm>
            <a:off x="2667000" y="4572000"/>
            <a:ext cx="3810000" cy="214884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smtClean="0"/>
              <a:t>What we suffer </a:t>
            </a:r>
            <a:r>
              <a:rPr lang="en-US" dirty="0" smtClean="0"/>
              <a:t>through - Others</a:t>
            </a:r>
            <a:endParaRPr lang="en-US" dirty="0"/>
          </a:p>
        </p:txBody>
      </p:sp>
      <p:sp>
        <p:nvSpPr>
          <p:cNvPr id="3" name="Content Placeholder 2"/>
          <p:cNvSpPr>
            <a:spLocks noGrp="1"/>
          </p:cNvSpPr>
          <p:nvPr>
            <p:ph idx="1"/>
          </p:nvPr>
        </p:nvSpPr>
        <p:spPr>
          <a:xfrm>
            <a:off x="228600" y="990600"/>
            <a:ext cx="8686800" cy="1143000"/>
          </a:xfrm>
        </p:spPr>
        <p:txBody>
          <a:bodyPr>
            <a:normAutofit lnSpcReduction="10000"/>
          </a:bodyPr>
          <a:lstStyle/>
          <a:p>
            <a:r>
              <a:rPr lang="en-US" dirty="0" smtClean="0"/>
              <a:t>HP/ZDI and CVE errors – several the past year+</a:t>
            </a:r>
          </a:p>
          <a:p>
            <a:r>
              <a:rPr lang="en-US" dirty="0" smtClean="0"/>
              <a:t>Worse, have to educate them on CVE</a:t>
            </a:r>
            <a:endParaRPr lang="en-US" dirty="0" smtClean="0"/>
          </a:p>
        </p:txBody>
      </p:sp>
      <p:pic>
        <p:nvPicPr>
          <p:cNvPr id="4" name="Picture 3" descr="zdi.png"/>
          <p:cNvPicPr>
            <a:picLocks noChangeAspect="1"/>
          </p:cNvPicPr>
          <p:nvPr/>
        </p:nvPicPr>
        <p:blipFill>
          <a:blip r:embed="rId3" cstate="print"/>
          <a:stretch>
            <a:fillRect/>
          </a:stretch>
        </p:blipFill>
        <p:spPr>
          <a:xfrm>
            <a:off x="152400" y="2133600"/>
            <a:ext cx="5710482" cy="4572000"/>
          </a:xfrm>
          <a:prstGeom prst="rect">
            <a:avLst/>
          </a:prstGeom>
        </p:spPr>
      </p:pic>
      <p:pic>
        <p:nvPicPr>
          <p:cNvPr id="5" name="Picture 4" descr="bear-derp.jpg"/>
          <p:cNvPicPr>
            <a:picLocks noChangeAspect="1"/>
          </p:cNvPicPr>
          <p:nvPr/>
        </p:nvPicPr>
        <p:blipFill>
          <a:blip r:embed="rId4" cstate="print"/>
          <a:stretch>
            <a:fillRect/>
          </a:stretch>
        </p:blipFill>
        <p:spPr>
          <a:xfrm>
            <a:off x="5943600" y="3048000"/>
            <a:ext cx="3056991" cy="2590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3"/>
          <p:cNvSpPr>
            <a:spLocks noGrp="1"/>
          </p:cNvSpPr>
          <p:nvPr>
            <p:ph type="sldNum" sz="quarter" idx="12"/>
          </p:nvPr>
        </p:nvSpPr>
        <p:spPr bwMode="auto">
          <a:xfrm>
            <a:off x="0" y="6435725"/>
            <a:ext cx="292100" cy="290513"/>
          </a:xfrm>
          <a:noFill/>
          <a:ln>
            <a:miter lim="800000"/>
            <a:headEnd/>
            <a:tailEnd/>
          </a:ln>
        </p:spPr>
        <p:txBody>
          <a:bodyPr wrap="square" lIns="91435" tIns="45718" rIns="91435" bIns="45718" numCol="1" anchorCtr="0" compatLnSpc="1">
            <a:prstTxWarp prst="textNoShape">
              <a:avLst/>
            </a:prstTxWarp>
          </a:bodyPr>
          <a:lstStyle/>
          <a:p>
            <a:pPr fontAlgn="base" hangingPunct="0">
              <a:lnSpc>
                <a:spcPct val="93000"/>
              </a:lnSpc>
              <a:spcBef>
                <a:spcPct val="0"/>
              </a:spcBef>
              <a:spcAft>
                <a:spcPct val="0"/>
              </a:spcAft>
              <a:buClr>
                <a:srgbClr val="000000"/>
              </a:buClr>
              <a:buSzPct val="100000"/>
              <a:buFont typeface="Times New Roman" pitchFamily="18" charset="0"/>
              <a:buNone/>
            </a:pPr>
            <a:fld id="{42B82B2F-11A7-49CA-B0EE-17D21A9D6879}" type="slidenum">
              <a:rPr lang="en-US" sz="1000" smtClean="0">
                <a:solidFill>
                  <a:schemeClr val="bg1"/>
                </a:solidFill>
                <a:latin typeface="myriad"/>
                <a:ea typeface="MS PGothic" pitchFamily="34" charset="-128"/>
                <a:cs typeface="Arial Unicode MS" pitchFamily="34" charset="-128"/>
              </a:rPr>
              <a:pPr fontAlgn="base" hangingPunct="0">
                <a:lnSpc>
                  <a:spcPct val="93000"/>
                </a:lnSpc>
                <a:spcBef>
                  <a:spcPct val="0"/>
                </a:spcBef>
                <a:spcAft>
                  <a:spcPct val="0"/>
                </a:spcAft>
                <a:buClr>
                  <a:srgbClr val="000000"/>
                </a:buClr>
                <a:buSzPct val="100000"/>
                <a:buFont typeface="Times New Roman" pitchFamily="18" charset="0"/>
                <a:buNone/>
              </a:pPr>
              <a:t>6</a:t>
            </a:fld>
            <a:endParaRPr lang="en-US" sz="1000" smtClean="0">
              <a:solidFill>
                <a:schemeClr val="bg1"/>
              </a:solidFill>
              <a:latin typeface="myriad"/>
              <a:ea typeface="MS PGothic" pitchFamily="34" charset="-128"/>
              <a:cs typeface="Arial Unicode MS" pitchFamily="34" charset="-128"/>
            </a:endParaRPr>
          </a:p>
        </p:txBody>
      </p:sp>
      <p:sp>
        <p:nvSpPr>
          <p:cNvPr id="16388" name="Rectangle 4"/>
          <p:cNvSpPr txBox="1">
            <a:spLocks noChangeArrowheads="1"/>
          </p:cNvSpPr>
          <p:nvPr/>
        </p:nvSpPr>
        <p:spPr bwMode="auto">
          <a:xfrm>
            <a:off x="228600" y="1600200"/>
            <a:ext cx="3962400" cy="4972050"/>
          </a:xfrm>
          <a:prstGeom prst="rect">
            <a:avLst/>
          </a:prstGeom>
          <a:noFill/>
          <a:ln w="9525">
            <a:noFill/>
            <a:miter lim="800000"/>
            <a:headEnd/>
            <a:tailEnd/>
          </a:ln>
        </p:spPr>
        <p:txBody>
          <a:bodyPr lIns="64008" tIns="32004" rIns="64008" bIns="32004"/>
          <a:lstStyle/>
          <a:p>
            <a:pPr marL="0" lvl="1">
              <a:lnSpc>
                <a:spcPct val="80000"/>
              </a:lnSpc>
              <a:spcBef>
                <a:spcPct val="20000"/>
              </a:spcBef>
              <a:buClr>
                <a:schemeClr val="tx1"/>
              </a:buClr>
              <a:buFont typeface="Wingdings 2" pitchFamily="18" charset="2"/>
              <a:buNone/>
            </a:pPr>
            <a:r>
              <a:rPr lang="en-US" sz="1800" b="1" dirty="0">
                <a:ea typeface="MS PGothic" pitchFamily="34" charset="-128"/>
                <a:sym typeface="Lucida Grande"/>
              </a:rPr>
              <a:t>Chief Curmudgeon for attrition.org</a:t>
            </a:r>
            <a:endParaRPr lang="en-US" sz="1600" dirty="0">
              <a:ea typeface="MS PGothic" pitchFamily="34" charset="-128"/>
              <a:sym typeface="Lucida Grande"/>
            </a:endParaRPr>
          </a:p>
          <a:p>
            <a:pPr marL="0" lvl="1">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 CFP Reviewer for DEF CON, </a:t>
            </a:r>
            <a:r>
              <a:rPr lang="en-US" sz="1600" dirty="0" err="1" smtClean="0">
                <a:ea typeface="MS PGothic" pitchFamily="34" charset="-128"/>
                <a:sym typeface="Lucida Grande"/>
              </a:rPr>
              <a:t>RVASec</a:t>
            </a:r>
            <a:r>
              <a:rPr lang="en-US" sz="1600" dirty="0" smtClean="0">
                <a:ea typeface="MS PGothic" pitchFamily="34" charset="-128"/>
                <a:sym typeface="Lucida Grande"/>
              </a:rPr>
              <a:t>, more.</a:t>
            </a:r>
          </a:p>
          <a:p>
            <a:pPr marL="0" lvl="1">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 Tech Editor at large. Books, papers, more.</a:t>
            </a:r>
          </a:p>
          <a:p>
            <a:pPr marL="0" lvl="1">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 Contributor to </a:t>
            </a:r>
            <a:r>
              <a:rPr lang="en-US" sz="1600" dirty="0" err="1" smtClean="0">
                <a:ea typeface="MS PGothic" pitchFamily="34" charset="-128"/>
                <a:sym typeface="Lucida Grande"/>
              </a:rPr>
              <a:t>DatalossDB</a:t>
            </a:r>
            <a:r>
              <a:rPr lang="en-US" sz="1600" dirty="0" smtClean="0">
                <a:ea typeface="MS PGothic" pitchFamily="34" charset="-128"/>
                <a:sym typeface="Lucida Grande"/>
              </a:rPr>
              <a:t>, </a:t>
            </a:r>
            <a:r>
              <a:rPr lang="en-US" sz="1600" dirty="0" err="1" smtClean="0">
                <a:ea typeface="MS PGothic" pitchFamily="34" charset="-128"/>
                <a:sym typeface="Lucida Grande"/>
              </a:rPr>
              <a:t>Cloutage</a:t>
            </a:r>
            <a:r>
              <a:rPr lang="en-US" sz="1600" dirty="0" smtClean="0">
                <a:ea typeface="MS PGothic" pitchFamily="34" charset="-128"/>
                <a:sym typeface="Lucida Grande"/>
              </a:rPr>
              <a:t>, </a:t>
            </a:r>
          </a:p>
          <a:p>
            <a:pPr marL="0" lvl="1">
              <a:lnSpc>
                <a:spcPct val="80000"/>
              </a:lnSpc>
              <a:spcBef>
                <a:spcPct val="20000"/>
              </a:spcBef>
              <a:buClr>
                <a:schemeClr val="tx1"/>
              </a:buClr>
            </a:pPr>
            <a:r>
              <a:rPr lang="en-US" sz="1600" dirty="0" smtClean="0">
                <a:ea typeface="MS PGothic" pitchFamily="34" charset="-128"/>
                <a:sym typeface="Lucida Grande"/>
              </a:rPr>
              <a:t>    </a:t>
            </a:r>
            <a:r>
              <a:rPr lang="en-US" sz="1600" dirty="0" err="1" smtClean="0">
                <a:ea typeface="MS PGothic" pitchFamily="34" charset="-128"/>
                <a:sym typeface="Lucida Grande"/>
              </a:rPr>
              <a:t>Secore.Info</a:t>
            </a:r>
            <a:endParaRPr lang="en-US" sz="1600" dirty="0">
              <a:ea typeface="MS PGothic" pitchFamily="34" charset="-128"/>
              <a:sym typeface="Lucida Grande"/>
            </a:endParaRPr>
          </a:p>
          <a:p>
            <a:pPr marL="344488" lvl="2">
              <a:lnSpc>
                <a:spcPct val="80000"/>
              </a:lnSpc>
              <a:spcBef>
                <a:spcPct val="20000"/>
              </a:spcBef>
              <a:buClr>
                <a:schemeClr val="tx1"/>
              </a:buClr>
              <a:buFont typeface="Wingdings 2" pitchFamily="18" charset="2"/>
              <a:buChar char=""/>
            </a:pPr>
            <a:endParaRPr lang="en-US" sz="1600" dirty="0">
              <a:ea typeface="MS PGothic" pitchFamily="34" charset="-128"/>
              <a:sym typeface="Lucida Grande"/>
            </a:endParaRPr>
          </a:p>
          <a:p>
            <a:pPr marL="219075" indent="-228600">
              <a:lnSpc>
                <a:spcPct val="80000"/>
              </a:lnSpc>
              <a:spcBef>
                <a:spcPct val="20000"/>
              </a:spcBef>
              <a:buClr>
                <a:schemeClr val="tx1"/>
              </a:buClr>
              <a:buFont typeface="Wingdings 2" pitchFamily="18" charset="2"/>
              <a:buNone/>
            </a:pPr>
            <a:r>
              <a:rPr lang="en-US" sz="1800" b="1" dirty="0" smtClean="0">
                <a:ea typeface="MS PGothic" pitchFamily="34" charset="-128"/>
                <a:sym typeface="Lucida Grande"/>
              </a:rPr>
              <a:t>Random Facts</a:t>
            </a:r>
            <a:endParaRPr lang="en-US" sz="1800" b="1" dirty="0">
              <a:ea typeface="MS PGothic" pitchFamily="34" charset="-128"/>
              <a:sym typeface="Lucida Grande"/>
            </a:endParaRP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Waiting for Industry Cyber-</a:t>
            </a:r>
            <a:r>
              <a:rPr lang="en-US" sz="1600" dirty="0" err="1" smtClean="0">
                <a:ea typeface="MS PGothic" pitchFamily="34" charset="-128"/>
                <a:sym typeface="Lucida Grande"/>
              </a:rPr>
              <a:t>Pompei</a:t>
            </a:r>
            <a:endParaRPr lang="en-US" sz="1600" dirty="0">
              <a:ea typeface="MS PGothic" pitchFamily="34" charset="-128"/>
              <a:sym typeface="Lucida Grande"/>
            </a:endParaRP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More passionate about VDBs than Errata</a:t>
            </a:r>
            <a:endParaRPr lang="en-US" sz="1600" dirty="0">
              <a:ea typeface="MS PGothic" pitchFamily="34" charset="-128"/>
              <a:sym typeface="Lucida Grande"/>
            </a:endParaRP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Original owner of lemming.com</a:t>
            </a:r>
            <a:endParaRPr lang="en-US" sz="1600" dirty="0">
              <a:ea typeface="MS PGothic" pitchFamily="34" charset="-128"/>
              <a:sym typeface="Lucida Grande"/>
            </a:endParaRPr>
          </a:p>
          <a:p>
            <a:pPr marL="344488" lvl="2">
              <a:lnSpc>
                <a:spcPct val="80000"/>
              </a:lnSpc>
              <a:spcBef>
                <a:spcPct val="20000"/>
              </a:spcBef>
              <a:buClr>
                <a:schemeClr val="tx1"/>
              </a:buClr>
              <a:buFont typeface="Wingdings 2" pitchFamily="18" charset="2"/>
              <a:buChar char=""/>
            </a:pPr>
            <a:endParaRPr lang="en-US" sz="1600" dirty="0">
              <a:ea typeface="MS PGothic" pitchFamily="34" charset="-128"/>
              <a:sym typeface="Lucida Grande"/>
            </a:endParaRPr>
          </a:p>
          <a:p>
            <a:pPr marL="0" lvl="1">
              <a:lnSpc>
                <a:spcPct val="80000"/>
              </a:lnSpc>
              <a:spcBef>
                <a:spcPct val="20000"/>
              </a:spcBef>
              <a:buClr>
                <a:schemeClr val="tx1"/>
              </a:buClr>
              <a:buFont typeface="Wingdings 2" pitchFamily="18" charset="2"/>
              <a:buNone/>
            </a:pPr>
            <a:r>
              <a:rPr lang="en-US" sz="1800" b="1" dirty="0">
                <a:ea typeface="MS PGothic" pitchFamily="34" charset="-128"/>
                <a:sym typeface="Lucida Grande"/>
              </a:rPr>
              <a:t>Things I’ve been </a:t>
            </a:r>
            <a:r>
              <a:rPr lang="en-US" sz="1800" b="1" dirty="0" smtClean="0">
                <a:ea typeface="MS PGothic" pitchFamily="34" charset="-128"/>
                <a:sym typeface="Lucida Grande"/>
              </a:rPr>
              <a:t>doing</a:t>
            </a:r>
            <a:endParaRPr lang="en-US" sz="1800" b="1" dirty="0">
              <a:ea typeface="MS PGothic" pitchFamily="34" charset="-128"/>
              <a:sym typeface="Lucida Grande"/>
            </a:endParaRP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Disruptive </a:t>
            </a:r>
            <a:r>
              <a:rPr lang="en-US" sz="1600" dirty="0">
                <a:ea typeface="MS PGothic" pitchFamily="34" charset="-128"/>
                <a:sym typeface="Lucida Grande"/>
              </a:rPr>
              <a:t>Rants and Twitter Replies</a:t>
            </a:r>
          </a:p>
          <a:p>
            <a:pPr marL="219075" indent="-228600">
              <a:lnSpc>
                <a:spcPct val="80000"/>
              </a:lnSpc>
              <a:spcBef>
                <a:spcPct val="20000"/>
              </a:spcBef>
              <a:buClr>
                <a:schemeClr val="tx1"/>
              </a:buClr>
              <a:buFont typeface="Wingdings 2" pitchFamily="18" charset="2"/>
              <a:buChar char=""/>
            </a:pPr>
            <a:r>
              <a:rPr lang="en-US" sz="1600" dirty="0" err="1">
                <a:ea typeface="MS PGothic" pitchFamily="34" charset="-128"/>
                <a:sym typeface="Lucida Grande"/>
              </a:rPr>
              <a:t>InfoSec</a:t>
            </a:r>
            <a:r>
              <a:rPr lang="en-US" sz="1600" dirty="0">
                <a:ea typeface="MS PGothic" pitchFamily="34" charset="-128"/>
                <a:sym typeface="Lucida Grande"/>
              </a:rPr>
              <a:t> Industry </a:t>
            </a:r>
            <a:r>
              <a:rPr lang="en-US" sz="1600" dirty="0" smtClean="0">
                <a:ea typeface="MS PGothic" pitchFamily="34" charset="-128"/>
                <a:sym typeface="Lucida Grande"/>
              </a:rPr>
              <a:t>Errata</a:t>
            </a:r>
          </a:p>
          <a:p>
            <a:pPr marL="219075" indent="-228600">
              <a:lnSpc>
                <a:spcPct val="80000"/>
              </a:lnSpc>
              <a:spcBef>
                <a:spcPct val="20000"/>
              </a:spcBef>
              <a:buClr>
                <a:schemeClr val="tx1"/>
              </a:buClr>
              <a:buFont typeface="Wingdings 2" pitchFamily="18" charset="2"/>
              <a:buChar char=""/>
            </a:pPr>
            <a:r>
              <a:rPr lang="en-US" sz="1600" dirty="0" err="1" smtClean="0">
                <a:ea typeface="MS PGothic" pitchFamily="34" charset="-128"/>
                <a:sym typeface="Lucida Grande"/>
              </a:rPr>
              <a:t>BSidesDenver</a:t>
            </a:r>
            <a:r>
              <a:rPr lang="en-US" sz="1600" dirty="0" smtClean="0">
                <a:ea typeface="MS PGothic" pitchFamily="34" charset="-128"/>
                <a:sym typeface="Lucida Grande"/>
              </a:rPr>
              <a:t> Planning</a:t>
            </a: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Security Failings</a:t>
            </a:r>
            <a:endParaRPr lang="en-US" sz="1600" dirty="0">
              <a:ea typeface="MS PGothic" pitchFamily="34" charset="-128"/>
              <a:sym typeface="Lucida Grande"/>
            </a:endParaRP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Squirrels</a:t>
            </a:r>
            <a:endParaRPr lang="en-US" sz="1600" dirty="0">
              <a:ea typeface="MS PGothic" pitchFamily="34" charset="-128"/>
              <a:sym typeface="Lucida Grande"/>
            </a:endParaRPr>
          </a:p>
        </p:txBody>
      </p:sp>
      <p:pic>
        <p:nvPicPr>
          <p:cNvPr id="16389" name="Picture 11" descr="squirrel"/>
          <p:cNvPicPr>
            <a:picLocks noChangeAspect="1" noChangeArrowheads="1"/>
          </p:cNvPicPr>
          <p:nvPr/>
        </p:nvPicPr>
        <p:blipFill>
          <a:blip r:embed="rId3" cstate="print"/>
          <a:srcRect/>
          <a:stretch>
            <a:fillRect/>
          </a:stretch>
        </p:blipFill>
        <p:spPr bwMode="auto">
          <a:xfrm>
            <a:off x="2819400" y="228600"/>
            <a:ext cx="1066800" cy="1049338"/>
          </a:xfrm>
          <a:prstGeom prst="rect">
            <a:avLst/>
          </a:prstGeom>
          <a:noFill/>
          <a:ln w="9525">
            <a:noFill/>
            <a:miter lim="800000"/>
            <a:headEnd/>
            <a:tailEnd/>
          </a:ln>
        </p:spPr>
      </p:pic>
      <p:sp>
        <p:nvSpPr>
          <p:cNvPr id="6" name="TextBox 5"/>
          <p:cNvSpPr txBox="1"/>
          <p:nvPr/>
        </p:nvSpPr>
        <p:spPr>
          <a:xfrm>
            <a:off x="6477000" y="0"/>
            <a:ext cx="2286000" cy="1015663"/>
          </a:xfrm>
          <a:prstGeom prst="rect">
            <a:avLst/>
          </a:prstGeom>
          <a:noFill/>
        </p:spPr>
        <p:txBody>
          <a:bodyPr wrap="square" rtlCol="0">
            <a:spAutoFit/>
          </a:bodyPr>
          <a:lstStyle/>
          <a:p>
            <a:r>
              <a:rPr lang="en-US" sz="6000" dirty="0" smtClean="0">
                <a:latin typeface="Arial" pitchFamily="34" charset="0"/>
                <a:cs typeface="Arial" pitchFamily="34" charset="0"/>
              </a:rPr>
              <a:t>Brian</a:t>
            </a:r>
            <a:endParaRPr lang="en-US" sz="6000" dirty="0">
              <a:latin typeface="Arial" pitchFamily="34" charset="0"/>
              <a:cs typeface="Arial" pitchFamily="34" charset="0"/>
            </a:endParaRPr>
          </a:p>
        </p:txBody>
      </p:sp>
      <p:sp>
        <p:nvSpPr>
          <p:cNvPr id="7" name="TextBox 6"/>
          <p:cNvSpPr txBox="1"/>
          <p:nvPr/>
        </p:nvSpPr>
        <p:spPr>
          <a:xfrm>
            <a:off x="152400" y="0"/>
            <a:ext cx="2666114" cy="1015663"/>
          </a:xfrm>
          <a:prstGeom prst="rect">
            <a:avLst/>
          </a:prstGeom>
          <a:noFill/>
        </p:spPr>
        <p:txBody>
          <a:bodyPr wrap="none" rtlCol="0">
            <a:spAutoFit/>
          </a:bodyPr>
          <a:lstStyle/>
          <a:p>
            <a:r>
              <a:rPr lang="en-US" sz="6000" dirty="0" smtClean="0">
                <a:latin typeface="Arial" pitchFamily="34" charset="0"/>
                <a:cs typeface="Arial" pitchFamily="34" charset="0"/>
              </a:rPr>
              <a:t>Jericho</a:t>
            </a:r>
            <a:endParaRPr lang="en-US" sz="6000" dirty="0">
              <a:latin typeface="Arial" pitchFamily="34" charset="0"/>
              <a:cs typeface="Arial" pitchFamily="34" charset="0"/>
            </a:endParaRPr>
          </a:p>
        </p:txBody>
      </p:sp>
      <p:pic>
        <p:nvPicPr>
          <p:cNvPr id="8" name="Picture 7" descr="mascot-bug-icon-transparent.png"/>
          <p:cNvPicPr>
            <a:picLocks noChangeAspect="1"/>
          </p:cNvPicPr>
          <p:nvPr/>
        </p:nvPicPr>
        <p:blipFill>
          <a:blip r:embed="rId4" cstate="print"/>
          <a:stretch>
            <a:fillRect/>
          </a:stretch>
        </p:blipFill>
        <p:spPr>
          <a:xfrm>
            <a:off x="5257800" y="152400"/>
            <a:ext cx="1184275" cy="1136904"/>
          </a:xfrm>
          <a:prstGeom prst="rect">
            <a:avLst/>
          </a:prstGeom>
        </p:spPr>
      </p:pic>
      <p:sp>
        <p:nvSpPr>
          <p:cNvPr id="9" name="Rectangle 4"/>
          <p:cNvSpPr txBox="1">
            <a:spLocks noChangeArrowheads="1"/>
          </p:cNvSpPr>
          <p:nvPr/>
        </p:nvSpPr>
        <p:spPr bwMode="auto">
          <a:xfrm>
            <a:off x="4572000" y="1600200"/>
            <a:ext cx="4419600" cy="4972050"/>
          </a:xfrm>
          <a:prstGeom prst="rect">
            <a:avLst/>
          </a:prstGeom>
          <a:noFill/>
          <a:ln w="9525">
            <a:noFill/>
            <a:miter lim="800000"/>
            <a:headEnd/>
            <a:tailEnd/>
          </a:ln>
        </p:spPr>
        <p:txBody>
          <a:bodyPr lIns="64008" tIns="32004" rIns="64008" bIns="32004"/>
          <a:lstStyle/>
          <a:p>
            <a:pPr marL="0" lvl="1">
              <a:lnSpc>
                <a:spcPct val="80000"/>
              </a:lnSpc>
              <a:spcBef>
                <a:spcPct val="20000"/>
              </a:spcBef>
              <a:buClr>
                <a:schemeClr val="tx1"/>
              </a:buClr>
              <a:buFont typeface="Wingdings 2" pitchFamily="18" charset="2"/>
              <a:buNone/>
            </a:pPr>
            <a:r>
              <a:rPr lang="en-US" b="1" dirty="0" smtClean="0">
                <a:ea typeface="MS PGothic" pitchFamily="34" charset="-128"/>
                <a:sym typeface="Lucida Grande"/>
              </a:rPr>
              <a:t>President / COO of Open Security Foundation</a:t>
            </a:r>
            <a:endParaRPr lang="en-US" sz="1600" dirty="0">
              <a:ea typeface="MS PGothic" pitchFamily="34" charset="-128"/>
              <a:sym typeface="Lucida Grande"/>
            </a:endParaRPr>
          </a:p>
          <a:p>
            <a:pPr marL="0" lvl="1">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  Content Manager for OSVDB</a:t>
            </a:r>
            <a:endParaRPr lang="en-US" sz="1600" dirty="0">
              <a:ea typeface="MS PGothic" pitchFamily="34" charset="-128"/>
              <a:sym typeface="Lucida Grande"/>
            </a:endParaRPr>
          </a:p>
          <a:p>
            <a:pPr marL="0" lvl="1">
              <a:lnSpc>
                <a:spcPct val="80000"/>
              </a:lnSpc>
              <a:spcBef>
                <a:spcPct val="20000"/>
              </a:spcBef>
              <a:buClr>
                <a:schemeClr val="tx1"/>
              </a:buClr>
              <a:buFont typeface="Wingdings 2" pitchFamily="18" charset="2"/>
              <a:buChar char=""/>
            </a:pPr>
            <a:r>
              <a:rPr lang="en-US" sz="1600" dirty="0">
                <a:ea typeface="MS PGothic" pitchFamily="34" charset="-128"/>
                <a:sym typeface="Lucida Grande"/>
              </a:rPr>
              <a:t>  Director of Non-profit Activity at </a:t>
            </a:r>
            <a:r>
              <a:rPr lang="en-US" sz="1600" dirty="0" smtClean="0">
                <a:ea typeface="MS PGothic" pitchFamily="34" charset="-128"/>
                <a:sym typeface="Lucida Grande"/>
              </a:rPr>
              <a:t>Risk</a:t>
            </a:r>
          </a:p>
          <a:p>
            <a:pPr marL="0" lvl="1">
              <a:lnSpc>
                <a:spcPct val="80000"/>
              </a:lnSpc>
              <a:spcBef>
                <a:spcPct val="20000"/>
              </a:spcBef>
              <a:buClr>
                <a:schemeClr val="tx1"/>
              </a:buClr>
              <a:buFont typeface="Wingdings 2" pitchFamily="18" charset="2"/>
              <a:buNone/>
            </a:pPr>
            <a:r>
              <a:rPr lang="en-US" sz="1600" dirty="0" smtClean="0">
                <a:ea typeface="MS PGothic" pitchFamily="34" charset="-128"/>
                <a:sym typeface="Lucida Grande"/>
              </a:rPr>
              <a:t>    Based Security</a:t>
            </a:r>
          </a:p>
          <a:p>
            <a:pPr marL="344488" lvl="2">
              <a:lnSpc>
                <a:spcPct val="80000"/>
              </a:lnSpc>
              <a:spcBef>
                <a:spcPct val="20000"/>
              </a:spcBef>
              <a:buClr>
                <a:schemeClr val="tx1"/>
              </a:buClr>
              <a:buFont typeface="Wingdings 2" pitchFamily="18" charset="2"/>
              <a:buChar char=""/>
            </a:pPr>
            <a:endParaRPr lang="en-US" sz="1600" dirty="0">
              <a:ea typeface="MS PGothic" pitchFamily="34" charset="-128"/>
              <a:sym typeface="Lucida Grande"/>
            </a:endParaRPr>
          </a:p>
          <a:p>
            <a:pPr marL="219075" indent="-228600">
              <a:lnSpc>
                <a:spcPct val="80000"/>
              </a:lnSpc>
              <a:spcBef>
                <a:spcPct val="20000"/>
              </a:spcBef>
              <a:buClr>
                <a:schemeClr val="tx1"/>
              </a:buClr>
              <a:buFont typeface="Wingdings 2" pitchFamily="18" charset="2"/>
              <a:buNone/>
            </a:pPr>
            <a:r>
              <a:rPr lang="en-US" sz="1800" b="1" dirty="0" smtClean="0">
                <a:ea typeface="MS PGothic" pitchFamily="34" charset="-128"/>
                <a:sym typeface="Lucida Grande"/>
              </a:rPr>
              <a:t>Random Facts</a:t>
            </a:r>
            <a:endParaRPr lang="en-US" sz="1800" b="1" dirty="0">
              <a:ea typeface="MS PGothic" pitchFamily="34" charset="-128"/>
              <a:sym typeface="Lucida Grande"/>
            </a:endParaRP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CVE Editorial Board Member since 2008</a:t>
            </a:r>
            <a:endParaRPr lang="en-US" sz="1600" dirty="0">
              <a:ea typeface="MS PGothic" pitchFamily="34" charset="-128"/>
              <a:sym typeface="Lucida Grande"/>
            </a:endParaRP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First VDB maintained in 1994</a:t>
            </a:r>
            <a:endParaRPr lang="en-US" sz="1600" dirty="0">
              <a:ea typeface="MS PGothic" pitchFamily="34" charset="-128"/>
              <a:sym typeface="Lucida Grande"/>
            </a:endParaRP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Joined OSVDB as volunteer in 2003</a:t>
            </a:r>
            <a:endParaRPr lang="en-US" sz="1600" dirty="0">
              <a:ea typeface="MS PGothic" pitchFamily="34" charset="-128"/>
              <a:sym typeface="Lucida Grande"/>
            </a:endParaRPr>
          </a:p>
          <a:p>
            <a:pPr marL="344488" lvl="2">
              <a:lnSpc>
                <a:spcPct val="80000"/>
              </a:lnSpc>
              <a:spcBef>
                <a:spcPct val="20000"/>
              </a:spcBef>
              <a:buClr>
                <a:schemeClr val="tx1"/>
              </a:buClr>
              <a:buFont typeface="Wingdings 2" pitchFamily="18" charset="2"/>
              <a:buChar char=""/>
            </a:pPr>
            <a:endParaRPr lang="en-US" sz="1600" dirty="0">
              <a:ea typeface="MS PGothic" pitchFamily="34" charset="-128"/>
              <a:sym typeface="Lucida Grande"/>
            </a:endParaRPr>
          </a:p>
          <a:p>
            <a:pPr marL="0" lvl="1">
              <a:lnSpc>
                <a:spcPct val="80000"/>
              </a:lnSpc>
              <a:spcBef>
                <a:spcPct val="20000"/>
              </a:spcBef>
              <a:buClr>
                <a:schemeClr val="tx1"/>
              </a:buClr>
              <a:buFont typeface="Wingdings 2" pitchFamily="18" charset="2"/>
              <a:buNone/>
            </a:pPr>
            <a:r>
              <a:rPr lang="en-US" sz="1800" b="1" dirty="0">
                <a:ea typeface="MS PGothic" pitchFamily="34" charset="-128"/>
                <a:sym typeface="Lucida Grande"/>
              </a:rPr>
              <a:t>Things I’ve been </a:t>
            </a:r>
            <a:r>
              <a:rPr lang="en-US" sz="1800" b="1" dirty="0" smtClean="0">
                <a:ea typeface="MS PGothic" pitchFamily="34" charset="-128"/>
                <a:sym typeface="Lucida Grande"/>
              </a:rPr>
              <a:t>doing</a:t>
            </a:r>
            <a:endParaRPr lang="en-US" sz="1800" b="1" dirty="0">
              <a:ea typeface="MS PGothic" pitchFamily="34" charset="-128"/>
              <a:sym typeface="Lucida Grande"/>
            </a:endParaRP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Vulnerability Databases</a:t>
            </a:r>
          </a:p>
          <a:p>
            <a:pPr marL="676275" lvl="1"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Everything about them.</a:t>
            </a:r>
          </a:p>
          <a:p>
            <a:pPr marL="676275" lvl="1"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Really, everything remotely related. </a:t>
            </a:r>
            <a:endParaRPr lang="en-US" sz="1600" dirty="0">
              <a:ea typeface="MS PGothic" pitchFamily="34" charset="-128"/>
              <a:sym typeface="Lucida Grande"/>
            </a:endParaRP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History of vulnerabilities</a:t>
            </a:r>
            <a:endParaRPr lang="en-US" sz="1600" dirty="0">
              <a:ea typeface="MS PGothic" pitchFamily="34" charset="-128"/>
              <a:sym typeface="Lucida Grande"/>
            </a:endParaRP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Vulnerability Disclosure Errata</a:t>
            </a:r>
            <a:endParaRPr lang="en-US" sz="1600" dirty="0">
              <a:ea typeface="MS PGothic" pitchFamily="34" charset="-128"/>
              <a:sym typeface="Lucida Grande"/>
            </a:endParaRP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Bugs (of the software variety)</a:t>
            </a:r>
          </a:p>
          <a:p>
            <a:pPr marL="219075" indent="-228600">
              <a:lnSpc>
                <a:spcPct val="80000"/>
              </a:lnSpc>
              <a:spcBef>
                <a:spcPct val="20000"/>
              </a:spcBef>
              <a:buClr>
                <a:schemeClr val="tx1"/>
              </a:buClr>
              <a:buFont typeface="Wingdings 2" pitchFamily="18" charset="2"/>
              <a:buChar char=""/>
            </a:pPr>
            <a:r>
              <a:rPr lang="en-US" sz="1600" dirty="0" smtClean="0">
                <a:ea typeface="MS PGothic" pitchFamily="34" charset="-128"/>
                <a:sym typeface="Lucida Grande"/>
              </a:rPr>
              <a:t>216 blogs for OSVDB since 2005</a:t>
            </a:r>
            <a:endParaRPr lang="en-US" sz="1600" dirty="0">
              <a:ea typeface="MS PGothic" pitchFamily="34" charset="-128"/>
              <a:sym typeface="Lucida Grande"/>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990600"/>
          </a:xfrm>
        </p:spPr>
        <p:txBody>
          <a:bodyPr>
            <a:normAutofit fontScale="90000"/>
          </a:bodyPr>
          <a:lstStyle/>
          <a:p>
            <a:r>
              <a:rPr lang="en-US" dirty="0" smtClean="0"/>
              <a:t>What we suffer </a:t>
            </a:r>
            <a:r>
              <a:rPr lang="en-US" dirty="0" smtClean="0"/>
              <a:t>through – Self-imposed</a:t>
            </a:r>
            <a:endParaRPr lang="en-US" dirty="0"/>
          </a:p>
        </p:txBody>
      </p:sp>
      <p:sp>
        <p:nvSpPr>
          <p:cNvPr id="3" name="Content Placeholder 2"/>
          <p:cNvSpPr>
            <a:spLocks noGrp="1"/>
          </p:cNvSpPr>
          <p:nvPr>
            <p:ph idx="1"/>
          </p:nvPr>
        </p:nvSpPr>
        <p:spPr>
          <a:xfrm>
            <a:off x="228600" y="990600"/>
            <a:ext cx="8686800" cy="838200"/>
          </a:xfrm>
        </p:spPr>
        <p:txBody>
          <a:bodyPr>
            <a:normAutofit/>
          </a:bodyPr>
          <a:lstStyle/>
          <a:p>
            <a:r>
              <a:rPr lang="en-US" dirty="0" smtClean="0"/>
              <a:t>Crypto Algorithms? CHECK!</a:t>
            </a:r>
            <a:endParaRPr lang="en-US" dirty="0" smtClean="0"/>
          </a:p>
          <a:p>
            <a:endParaRPr lang="en-US" dirty="0"/>
          </a:p>
        </p:txBody>
      </p:sp>
      <p:pic>
        <p:nvPicPr>
          <p:cNvPr id="4" name="Picture 3" descr="algorithm.png"/>
          <p:cNvPicPr>
            <a:picLocks noChangeAspect="1"/>
          </p:cNvPicPr>
          <p:nvPr/>
        </p:nvPicPr>
        <p:blipFill>
          <a:blip r:embed="rId2" cstate="print"/>
          <a:stretch>
            <a:fillRect/>
          </a:stretch>
        </p:blipFill>
        <p:spPr>
          <a:xfrm>
            <a:off x="859683" y="1676400"/>
            <a:ext cx="7424635" cy="495300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990600"/>
          </a:xfrm>
        </p:spPr>
        <p:txBody>
          <a:bodyPr>
            <a:normAutofit fontScale="90000"/>
          </a:bodyPr>
          <a:lstStyle/>
          <a:p>
            <a:r>
              <a:rPr lang="en-US" dirty="0" smtClean="0"/>
              <a:t>What we suffer </a:t>
            </a:r>
            <a:r>
              <a:rPr lang="en-US" dirty="0" smtClean="0"/>
              <a:t>through – Self-imposed</a:t>
            </a:r>
            <a:endParaRPr lang="en-US" dirty="0"/>
          </a:p>
        </p:txBody>
      </p:sp>
      <p:sp>
        <p:nvSpPr>
          <p:cNvPr id="3" name="Content Placeholder 2"/>
          <p:cNvSpPr>
            <a:spLocks noGrp="1"/>
          </p:cNvSpPr>
          <p:nvPr>
            <p:ph idx="1"/>
          </p:nvPr>
        </p:nvSpPr>
        <p:spPr>
          <a:xfrm>
            <a:off x="228600" y="990600"/>
            <a:ext cx="8686800" cy="838200"/>
          </a:xfrm>
        </p:spPr>
        <p:txBody>
          <a:bodyPr>
            <a:normAutofit/>
          </a:bodyPr>
          <a:lstStyle/>
          <a:p>
            <a:r>
              <a:rPr lang="en-US" dirty="0" smtClean="0"/>
              <a:t>“Obscure” hardware (Medical)</a:t>
            </a:r>
            <a:r>
              <a:rPr lang="en-US" dirty="0" smtClean="0"/>
              <a:t>? CHECK!</a:t>
            </a:r>
            <a:endParaRPr lang="en-US" dirty="0" smtClean="0"/>
          </a:p>
          <a:p>
            <a:endParaRPr lang="en-US" dirty="0"/>
          </a:p>
        </p:txBody>
      </p:sp>
      <p:pic>
        <p:nvPicPr>
          <p:cNvPr id="5" name="Picture 4" descr="medica1.png"/>
          <p:cNvPicPr>
            <a:picLocks noChangeAspect="1"/>
          </p:cNvPicPr>
          <p:nvPr/>
        </p:nvPicPr>
        <p:blipFill>
          <a:blip r:embed="rId2" cstate="print"/>
          <a:stretch>
            <a:fillRect/>
          </a:stretch>
        </p:blipFill>
        <p:spPr>
          <a:xfrm>
            <a:off x="242888" y="1981200"/>
            <a:ext cx="8658225" cy="1924050"/>
          </a:xfrm>
          <a:prstGeom prst="rect">
            <a:avLst/>
          </a:prstGeom>
        </p:spPr>
      </p:pic>
      <p:pic>
        <p:nvPicPr>
          <p:cNvPr id="6" name="Picture 5" descr="medical2.png"/>
          <p:cNvPicPr>
            <a:picLocks noChangeAspect="1"/>
          </p:cNvPicPr>
          <p:nvPr/>
        </p:nvPicPr>
        <p:blipFill>
          <a:blip r:embed="rId3" cstate="print"/>
          <a:stretch>
            <a:fillRect/>
          </a:stretch>
        </p:blipFill>
        <p:spPr>
          <a:xfrm>
            <a:off x="152400" y="4114800"/>
            <a:ext cx="8858250" cy="1857375"/>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990600"/>
          </a:xfrm>
        </p:spPr>
        <p:txBody>
          <a:bodyPr>
            <a:normAutofit fontScale="90000"/>
          </a:bodyPr>
          <a:lstStyle/>
          <a:p>
            <a:r>
              <a:rPr lang="en-US" dirty="0" smtClean="0"/>
              <a:t>What we suffer </a:t>
            </a:r>
            <a:r>
              <a:rPr lang="en-US" dirty="0" smtClean="0"/>
              <a:t>through – Self-imposed</a:t>
            </a:r>
            <a:endParaRPr lang="en-US" dirty="0"/>
          </a:p>
        </p:txBody>
      </p:sp>
      <p:sp>
        <p:nvSpPr>
          <p:cNvPr id="3" name="Content Placeholder 2"/>
          <p:cNvSpPr>
            <a:spLocks noGrp="1"/>
          </p:cNvSpPr>
          <p:nvPr>
            <p:ph idx="1"/>
          </p:nvPr>
        </p:nvSpPr>
        <p:spPr>
          <a:xfrm>
            <a:off x="228600" y="990600"/>
            <a:ext cx="8686800" cy="838200"/>
          </a:xfrm>
        </p:spPr>
        <p:txBody>
          <a:bodyPr>
            <a:normAutofit/>
          </a:bodyPr>
          <a:lstStyle/>
          <a:p>
            <a:r>
              <a:rPr lang="en-US" dirty="0" smtClean="0"/>
              <a:t>“Obscure” hardware (Automotive)</a:t>
            </a:r>
            <a:r>
              <a:rPr lang="en-US" dirty="0" smtClean="0"/>
              <a:t>? CHECK!</a:t>
            </a:r>
            <a:endParaRPr lang="en-US" dirty="0" smtClean="0"/>
          </a:p>
          <a:p>
            <a:endParaRPr lang="en-US" dirty="0"/>
          </a:p>
        </p:txBody>
      </p:sp>
      <p:pic>
        <p:nvPicPr>
          <p:cNvPr id="7" name="Picture 6" descr="automobile.png"/>
          <p:cNvPicPr>
            <a:picLocks noChangeAspect="1"/>
          </p:cNvPicPr>
          <p:nvPr/>
        </p:nvPicPr>
        <p:blipFill>
          <a:blip r:embed="rId2" cstate="print"/>
          <a:stretch>
            <a:fillRect/>
          </a:stretch>
        </p:blipFill>
        <p:spPr>
          <a:xfrm>
            <a:off x="747227" y="1600200"/>
            <a:ext cx="7649546" cy="5143499"/>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990600"/>
          </a:xfrm>
        </p:spPr>
        <p:txBody>
          <a:bodyPr>
            <a:normAutofit fontScale="90000"/>
          </a:bodyPr>
          <a:lstStyle/>
          <a:p>
            <a:r>
              <a:rPr lang="en-US" dirty="0" smtClean="0"/>
              <a:t>What we suffer </a:t>
            </a:r>
            <a:r>
              <a:rPr lang="en-US" dirty="0" smtClean="0"/>
              <a:t>through – Self-imposed</a:t>
            </a:r>
            <a:endParaRPr lang="en-US" dirty="0"/>
          </a:p>
        </p:txBody>
      </p:sp>
      <p:sp>
        <p:nvSpPr>
          <p:cNvPr id="3" name="Content Placeholder 2"/>
          <p:cNvSpPr>
            <a:spLocks noGrp="1"/>
          </p:cNvSpPr>
          <p:nvPr>
            <p:ph idx="1"/>
          </p:nvPr>
        </p:nvSpPr>
        <p:spPr>
          <a:xfrm>
            <a:off x="0" y="990600"/>
            <a:ext cx="9144000" cy="838200"/>
          </a:xfrm>
        </p:spPr>
        <p:txBody>
          <a:bodyPr>
            <a:normAutofit fontScale="92500"/>
          </a:bodyPr>
          <a:lstStyle/>
          <a:p>
            <a:r>
              <a:rPr lang="en-US" sz="3000" dirty="0" smtClean="0"/>
              <a:t>“Obscure” hardware (Electronic Voting Machines)</a:t>
            </a:r>
            <a:r>
              <a:rPr lang="en-US" sz="3000" dirty="0" smtClean="0"/>
              <a:t>? CHECK!</a:t>
            </a:r>
            <a:endParaRPr lang="en-US" sz="3000" dirty="0" smtClean="0"/>
          </a:p>
          <a:p>
            <a:endParaRPr lang="en-US" dirty="0"/>
          </a:p>
        </p:txBody>
      </p:sp>
      <p:pic>
        <p:nvPicPr>
          <p:cNvPr id="4" name="Picture 3" descr="evoting.png"/>
          <p:cNvPicPr>
            <a:picLocks noChangeAspect="1"/>
          </p:cNvPicPr>
          <p:nvPr/>
        </p:nvPicPr>
        <p:blipFill>
          <a:blip r:embed="rId2" cstate="print"/>
          <a:stretch>
            <a:fillRect/>
          </a:stretch>
        </p:blipFill>
        <p:spPr>
          <a:xfrm>
            <a:off x="387247" y="1600200"/>
            <a:ext cx="8369507" cy="5105400"/>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990600"/>
          </a:xfrm>
        </p:spPr>
        <p:txBody>
          <a:bodyPr>
            <a:normAutofit fontScale="90000"/>
          </a:bodyPr>
          <a:lstStyle/>
          <a:p>
            <a:r>
              <a:rPr lang="en-US" dirty="0" smtClean="0"/>
              <a:t>What we suffer </a:t>
            </a:r>
            <a:r>
              <a:rPr lang="en-US" dirty="0" smtClean="0"/>
              <a:t>through – Self-imposed</a:t>
            </a:r>
            <a:endParaRPr lang="en-US" dirty="0"/>
          </a:p>
        </p:txBody>
      </p:sp>
      <p:sp>
        <p:nvSpPr>
          <p:cNvPr id="3" name="Content Placeholder 2"/>
          <p:cNvSpPr>
            <a:spLocks noGrp="1"/>
          </p:cNvSpPr>
          <p:nvPr>
            <p:ph idx="1"/>
          </p:nvPr>
        </p:nvSpPr>
        <p:spPr>
          <a:xfrm>
            <a:off x="228600" y="990600"/>
            <a:ext cx="8686800" cy="838200"/>
          </a:xfrm>
        </p:spPr>
        <p:txBody>
          <a:bodyPr>
            <a:normAutofit/>
          </a:bodyPr>
          <a:lstStyle/>
          <a:p>
            <a:r>
              <a:rPr lang="en-US" dirty="0" smtClean="0"/>
              <a:t>“Obscure” hardware (Breathalyzer)</a:t>
            </a:r>
            <a:r>
              <a:rPr lang="en-US" dirty="0" smtClean="0"/>
              <a:t>? CHECK!</a:t>
            </a:r>
            <a:endParaRPr lang="en-US" dirty="0" smtClean="0"/>
          </a:p>
          <a:p>
            <a:endParaRPr lang="en-US" dirty="0"/>
          </a:p>
        </p:txBody>
      </p:sp>
      <p:pic>
        <p:nvPicPr>
          <p:cNvPr id="4" name="Picture 3" descr="breathalyzer.png"/>
          <p:cNvPicPr>
            <a:picLocks noChangeAspect="1"/>
          </p:cNvPicPr>
          <p:nvPr/>
        </p:nvPicPr>
        <p:blipFill>
          <a:blip r:embed="rId2" cstate="print"/>
          <a:stretch>
            <a:fillRect/>
          </a:stretch>
        </p:blipFill>
        <p:spPr>
          <a:xfrm>
            <a:off x="719138" y="1600200"/>
            <a:ext cx="7705725" cy="2733675"/>
          </a:xfrm>
          <a:prstGeom prst="rect">
            <a:avLst/>
          </a:prstGeom>
        </p:spPr>
      </p:pic>
      <p:pic>
        <p:nvPicPr>
          <p:cNvPr id="5" name="Picture 4" descr="Super Troopers 5.jpg"/>
          <p:cNvPicPr>
            <a:picLocks noChangeAspect="1"/>
          </p:cNvPicPr>
          <p:nvPr/>
        </p:nvPicPr>
        <p:blipFill>
          <a:blip r:embed="rId3" cstate="print"/>
          <a:stretch>
            <a:fillRect/>
          </a:stretch>
        </p:blipFill>
        <p:spPr>
          <a:xfrm>
            <a:off x="3048000" y="4419600"/>
            <a:ext cx="3048000" cy="228600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990600"/>
          </a:xfrm>
        </p:spPr>
        <p:txBody>
          <a:bodyPr>
            <a:normAutofit fontScale="90000"/>
          </a:bodyPr>
          <a:lstStyle/>
          <a:p>
            <a:r>
              <a:rPr lang="en-US" dirty="0" smtClean="0"/>
              <a:t>What we suffer </a:t>
            </a:r>
            <a:r>
              <a:rPr lang="en-US" dirty="0" smtClean="0"/>
              <a:t>through – Trivial Details</a:t>
            </a:r>
            <a:endParaRPr lang="en-US" dirty="0"/>
          </a:p>
        </p:txBody>
      </p:sp>
      <p:sp>
        <p:nvSpPr>
          <p:cNvPr id="3" name="Content Placeholder 2"/>
          <p:cNvSpPr>
            <a:spLocks noGrp="1"/>
          </p:cNvSpPr>
          <p:nvPr>
            <p:ph idx="1"/>
          </p:nvPr>
        </p:nvSpPr>
        <p:spPr>
          <a:xfrm>
            <a:off x="228600" y="914401"/>
            <a:ext cx="8229600" cy="2133600"/>
          </a:xfrm>
        </p:spPr>
        <p:txBody>
          <a:bodyPr>
            <a:normAutofit/>
          </a:bodyPr>
          <a:lstStyle/>
          <a:p>
            <a:r>
              <a:rPr lang="en-US" dirty="0" smtClean="0"/>
              <a:t>Disclosed </a:t>
            </a:r>
            <a:r>
              <a:rPr lang="en-US" dirty="0" err="1" smtClean="0"/>
              <a:t>vuln</a:t>
            </a:r>
            <a:r>
              <a:rPr lang="en-US" dirty="0" smtClean="0"/>
              <a:t> in </a:t>
            </a:r>
            <a:r>
              <a:rPr lang="en-US" dirty="0" smtClean="0"/>
              <a:t>PHP function, simple.</a:t>
            </a:r>
            <a:endParaRPr lang="en-US" dirty="0" smtClean="0"/>
          </a:p>
          <a:p>
            <a:r>
              <a:rPr lang="en-US" dirty="0" smtClean="0"/>
              <a:t>ended up being ICU code, that was how PHP manifested</a:t>
            </a:r>
          </a:p>
          <a:p>
            <a:endParaRPr lang="en-US" dirty="0" smtClean="0"/>
          </a:p>
          <a:p>
            <a:endParaRPr lang="en-US" dirty="0"/>
          </a:p>
        </p:txBody>
      </p:sp>
      <p:pic>
        <p:nvPicPr>
          <p:cNvPr id="4" name="Picture 3" descr="php1.png"/>
          <p:cNvPicPr>
            <a:picLocks noChangeAspect="1"/>
          </p:cNvPicPr>
          <p:nvPr/>
        </p:nvPicPr>
        <p:blipFill>
          <a:blip r:embed="rId3" cstate="print"/>
          <a:stretch>
            <a:fillRect/>
          </a:stretch>
        </p:blipFill>
        <p:spPr>
          <a:xfrm>
            <a:off x="685800" y="2743200"/>
            <a:ext cx="5905500" cy="838200"/>
          </a:xfrm>
          <a:prstGeom prst="rect">
            <a:avLst/>
          </a:prstGeom>
          <a:ln w="31750">
            <a:solidFill>
              <a:schemeClr val="bg1"/>
            </a:solidFill>
          </a:ln>
        </p:spPr>
      </p:pic>
      <p:pic>
        <p:nvPicPr>
          <p:cNvPr id="5" name="Picture 4" descr="php2.png"/>
          <p:cNvPicPr>
            <a:picLocks noChangeAspect="1"/>
          </p:cNvPicPr>
          <p:nvPr/>
        </p:nvPicPr>
        <p:blipFill>
          <a:blip r:embed="rId4" cstate="print"/>
          <a:stretch>
            <a:fillRect/>
          </a:stretch>
        </p:blipFill>
        <p:spPr>
          <a:xfrm>
            <a:off x="152400" y="3886200"/>
            <a:ext cx="8839200" cy="974468"/>
          </a:xfrm>
          <a:prstGeom prst="rect">
            <a:avLst/>
          </a:prstGeom>
          <a:ln w="31750">
            <a:solidFill>
              <a:schemeClr val="bg1"/>
            </a:solidFill>
          </a:ln>
        </p:spPr>
      </p:pic>
      <p:pic>
        <p:nvPicPr>
          <p:cNvPr id="6" name="Picture 5" descr="php3.png"/>
          <p:cNvPicPr>
            <a:picLocks noChangeAspect="1"/>
          </p:cNvPicPr>
          <p:nvPr/>
        </p:nvPicPr>
        <p:blipFill>
          <a:blip r:embed="rId5" cstate="print"/>
          <a:stretch>
            <a:fillRect/>
          </a:stretch>
        </p:blipFill>
        <p:spPr>
          <a:xfrm>
            <a:off x="3810000" y="2895600"/>
            <a:ext cx="5162550" cy="3000375"/>
          </a:xfrm>
          <a:prstGeom prst="rect">
            <a:avLst/>
          </a:prstGeom>
          <a:ln w="31750">
            <a:solidFill>
              <a:schemeClr val="bg1"/>
            </a:solidFill>
          </a:ln>
        </p:spPr>
      </p:pic>
      <p:pic>
        <p:nvPicPr>
          <p:cNvPr id="7" name="Picture 6" descr="php4.png"/>
          <p:cNvPicPr>
            <a:picLocks noChangeAspect="1"/>
          </p:cNvPicPr>
          <p:nvPr/>
        </p:nvPicPr>
        <p:blipFill>
          <a:blip r:embed="rId6" cstate="print"/>
          <a:stretch>
            <a:fillRect/>
          </a:stretch>
        </p:blipFill>
        <p:spPr>
          <a:xfrm>
            <a:off x="990600" y="4191000"/>
            <a:ext cx="4524375" cy="2171700"/>
          </a:xfrm>
          <a:prstGeom prst="rect">
            <a:avLst/>
          </a:prstGeom>
          <a:ln w="31750">
            <a:solidFill>
              <a:schemeClr val="bg1"/>
            </a:solidFill>
          </a:ln>
        </p:spPr>
      </p:pic>
      <p:pic>
        <p:nvPicPr>
          <p:cNvPr id="8" name="Picture 7" descr="php5.png"/>
          <p:cNvPicPr>
            <a:picLocks noChangeAspect="1"/>
          </p:cNvPicPr>
          <p:nvPr/>
        </p:nvPicPr>
        <p:blipFill>
          <a:blip r:embed="rId7" cstate="print"/>
          <a:stretch>
            <a:fillRect/>
          </a:stretch>
        </p:blipFill>
        <p:spPr>
          <a:xfrm>
            <a:off x="3124200" y="4362450"/>
            <a:ext cx="5486400" cy="2495550"/>
          </a:xfrm>
          <a:prstGeom prst="rect">
            <a:avLst/>
          </a:prstGeom>
          <a:ln w="31750">
            <a:solidFill>
              <a:schemeClr val="bg1"/>
            </a:solidFill>
          </a:ln>
        </p:spPr>
      </p:pic>
      <p:pic>
        <p:nvPicPr>
          <p:cNvPr id="9" name="Picture 8" descr="php6-icu4c.png"/>
          <p:cNvPicPr>
            <a:picLocks noChangeAspect="1"/>
          </p:cNvPicPr>
          <p:nvPr/>
        </p:nvPicPr>
        <p:blipFill>
          <a:blip r:embed="rId8" cstate="print"/>
          <a:stretch>
            <a:fillRect/>
          </a:stretch>
        </p:blipFill>
        <p:spPr>
          <a:xfrm>
            <a:off x="3048000" y="2133600"/>
            <a:ext cx="5979077" cy="4724400"/>
          </a:xfrm>
          <a:prstGeom prst="rect">
            <a:avLst/>
          </a:prstGeom>
          <a:ln w="31750">
            <a:solidFill>
              <a:schemeClr val="bg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763000" cy="5105400"/>
          </a:xfrm>
        </p:spPr>
        <p:txBody>
          <a:bodyPr>
            <a:normAutofit/>
          </a:bodyPr>
          <a:lstStyle/>
          <a:p>
            <a:r>
              <a:rPr lang="en-US" dirty="0" smtClean="0"/>
              <a:t>Like PHP/ICU, illustrates the “library” problem.</a:t>
            </a:r>
          </a:p>
          <a:p>
            <a:r>
              <a:rPr lang="en-US" dirty="0" smtClean="0"/>
              <a:t>Most big software uses third-party code.</a:t>
            </a:r>
          </a:p>
          <a:p>
            <a:r>
              <a:rPr lang="en-US" dirty="0" smtClean="0"/>
              <a:t>Can figure out some of it via Third-Party EULA.</a:t>
            </a:r>
          </a:p>
          <a:p>
            <a:r>
              <a:rPr lang="en-US" dirty="0" smtClean="0"/>
              <a:t>Required distribution with product per licenses.</a:t>
            </a:r>
          </a:p>
          <a:p>
            <a:r>
              <a:rPr lang="en-US" dirty="0" smtClean="0"/>
              <a:t>Some vendors try to obscure which software they use “for security reasons”</a:t>
            </a:r>
          </a:p>
          <a:p>
            <a:r>
              <a:rPr lang="en-US" dirty="0" err="1" smtClean="0"/>
              <a:t>Vuln</a:t>
            </a:r>
            <a:r>
              <a:rPr lang="en-US" dirty="0" smtClean="0"/>
              <a:t> in third-party software means </a:t>
            </a:r>
            <a:r>
              <a:rPr lang="en-US" dirty="0" err="1" smtClean="0"/>
              <a:t>vuln</a:t>
            </a:r>
            <a:r>
              <a:rPr lang="en-US" dirty="0" smtClean="0"/>
              <a:t> in product using it.</a:t>
            </a:r>
          </a:p>
          <a:p>
            <a:r>
              <a:rPr lang="en-US" dirty="0" smtClean="0"/>
              <a:t>May manifest as </a:t>
            </a:r>
            <a:r>
              <a:rPr lang="en-US" dirty="0" err="1" smtClean="0"/>
              <a:t>DoS</a:t>
            </a:r>
            <a:r>
              <a:rPr lang="en-US" dirty="0" smtClean="0"/>
              <a:t> in one, code exec in other.</a:t>
            </a:r>
          </a:p>
          <a:p>
            <a:endParaRPr lang="en-US" dirty="0" smtClean="0"/>
          </a:p>
          <a:p>
            <a:endParaRPr lang="en-US" dirty="0" smtClean="0"/>
          </a:p>
          <a:p>
            <a:endParaRPr lang="en-US" dirty="0"/>
          </a:p>
        </p:txBody>
      </p:sp>
      <p:sp>
        <p:nvSpPr>
          <p:cNvPr id="4" name="Title 1"/>
          <p:cNvSpPr txBox="1">
            <a:spLocks/>
          </p:cNvSpPr>
          <p:nvPr/>
        </p:nvSpPr>
        <p:spPr>
          <a:xfrm>
            <a:off x="152400" y="0"/>
            <a:ext cx="8991600" cy="990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What we suffer through – Libraries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33400"/>
          </a:xfrm>
        </p:spPr>
        <p:txBody>
          <a:bodyPr>
            <a:normAutofit/>
          </a:bodyPr>
          <a:lstStyle/>
          <a:p>
            <a:r>
              <a:rPr lang="en-US" sz="2800" dirty="0" smtClean="0"/>
              <a:t>Example: Adobe Reader = 113 third-party dependencies</a:t>
            </a:r>
          </a:p>
          <a:p>
            <a:endParaRPr lang="en-US" dirty="0" smtClean="0"/>
          </a:p>
          <a:p>
            <a:pPr>
              <a:buNone/>
            </a:pPr>
            <a:endParaRPr lang="en-US" dirty="0" smtClean="0"/>
          </a:p>
          <a:p>
            <a:endParaRPr lang="en-US" dirty="0" smtClean="0"/>
          </a:p>
          <a:p>
            <a:pPr>
              <a:buNone/>
            </a:pPr>
            <a:endParaRPr lang="en-US" dirty="0"/>
          </a:p>
        </p:txBody>
      </p:sp>
      <p:sp>
        <p:nvSpPr>
          <p:cNvPr id="4" name="Title 1"/>
          <p:cNvSpPr txBox="1">
            <a:spLocks/>
          </p:cNvSpPr>
          <p:nvPr/>
        </p:nvSpPr>
        <p:spPr>
          <a:xfrm>
            <a:off x="152400" y="0"/>
            <a:ext cx="8991600" cy="990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What we suffer through – Libraries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0" y="1524000"/>
            <a:ext cx="3048000" cy="5355312"/>
          </a:xfrm>
          <a:prstGeom prst="rect">
            <a:avLst/>
          </a:prstGeom>
          <a:noFill/>
        </p:spPr>
        <p:txBody>
          <a:bodyPr wrap="square" rtlCol="0">
            <a:spAutoFit/>
          </a:bodyPr>
          <a:lstStyle/>
          <a:p>
            <a:r>
              <a:rPr lang="en-US" sz="900" dirty="0" smtClean="0"/>
              <a:t>Henry Spencer, Regents of the University of California</a:t>
            </a:r>
          </a:p>
          <a:p>
            <a:r>
              <a:rPr lang="en-US" sz="900" dirty="0" smtClean="0"/>
              <a:t>Netscape Communications</a:t>
            </a:r>
          </a:p>
          <a:p>
            <a:r>
              <a:rPr lang="en-US" sz="900" dirty="0" smtClean="0"/>
              <a:t>RSA Security, Inc.</a:t>
            </a:r>
          </a:p>
          <a:p>
            <a:r>
              <a:rPr lang="en-US" sz="900" dirty="0" smtClean="0"/>
              <a:t>Eric Young</a:t>
            </a:r>
          </a:p>
          <a:p>
            <a:r>
              <a:rPr lang="en-US" sz="900" dirty="0" smtClean="0"/>
              <a:t>Sam </a:t>
            </a:r>
            <a:r>
              <a:rPr lang="en-US" sz="900" dirty="0" err="1" smtClean="0"/>
              <a:t>Leffler</a:t>
            </a:r>
            <a:r>
              <a:rPr lang="en-US" sz="900" dirty="0" smtClean="0"/>
              <a:t>, Silicon Graphics, Inc</a:t>
            </a:r>
          </a:p>
          <a:p>
            <a:r>
              <a:rPr lang="en-US" sz="900" dirty="0" smtClean="0"/>
              <a:t>Greg </a:t>
            </a:r>
            <a:r>
              <a:rPr lang="en-US" sz="900" dirty="0" err="1" smtClean="0"/>
              <a:t>Roelofs</a:t>
            </a:r>
            <a:endParaRPr lang="en-US" sz="900" dirty="0" smtClean="0"/>
          </a:p>
          <a:p>
            <a:r>
              <a:rPr lang="en-US" sz="900" dirty="0" smtClean="0"/>
              <a:t>Independent JPEG Group, Thomas G. Lane</a:t>
            </a:r>
          </a:p>
          <a:p>
            <a:r>
              <a:rPr lang="en-US" sz="900" dirty="0" smtClean="0"/>
              <a:t>Massachusetts Institute of Technology (MIT)</a:t>
            </a:r>
          </a:p>
          <a:p>
            <a:r>
              <a:rPr lang="en-US" sz="900" dirty="0" smtClean="0"/>
              <a:t>TWAIN Working Group</a:t>
            </a:r>
          </a:p>
          <a:p>
            <a:r>
              <a:rPr lang="en-US" sz="900" dirty="0" smtClean="0"/>
              <a:t>Hewlett Packard (HP)</a:t>
            </a:r>
          </a:p>
          <a:p>
            <a:r>
              <a:rPr lang="en-US" sz="900" dirty="0" smtClean="0"/>
              <a:t>NeXT Inc</a:t>
            </a:r>
          </a:p>
          <a:p>
            <a:r>
              <a:rPr lang="en-US" sz="900" dirty="0" smtClean="0"/>
              <a:t>Apache Software Foundation</a:t>
            </a:r>
          </a:p>
          <a:p>
            <a:r>
              <a:rPr lang="en-US" sz="900" dirty="0" smtClean="0"/>
              <a:t>Regents of the University of California</a:t>
            </a:r>
          </a:p>
          <a:p>
            <a:r>
              <a:rPr lang="en-US" sz="900" dirty="0" smtClean="0"/>
              <a:t>Silicon Graphics, Inc</a:t>
            </a:r>
          </a:p>
          <a:p>
            <a:r>
              <a:rPr lang="en-US" sz="900" dirty="0" smtClean="0"/>
              <a:t>University of Utah and the Center for Software Science at the University of Utah</a:t>
            </a:r>
          </a:p>
          <a:p>
            <a:r>
              <a:rPr lang="en-US" sz="900" dirty="0" smtClean="0"/>
              <a:t>RSA Data Security, Inc</a:t>
            </a:r>
          </a:p>
          <a:p>
            <a:r>
              <a:rPr lang="en-US" sz="900" dirty="0" smtClean="0"/>
              <a:t>James Clark</a:t>
            </a:r>
          </a:p>
          <a:p>
            <a:r>
              <a:rPr lang="en-US" sz="900" dirty="0" smtClean="0"/>
              <a:t>Sam </a:t>
            </a:r>
            <a:r>
              <a:rPr lang="en-US" sz="900" dirty="0" err="1" smtClean="0"/>
              <a:t>Leffler</a:t>
            </a:r>
            <a:r>
              <a:rPr lang="en-US" sz="900" dirty="0" smtClean="0"/>
              <a:t>, Pixar</a:t>
            </a:r>
          </a:p>
          <a:p>
            <a:r>
              <a:rPr lang="en-US" sz="900" dirty="0" smtClean="0"/>
              <a:t>Regents of the University of California, X Consortium</a:t>
            </a:r>
          </a:p>
          <a:p>
            <a:r>
              <a:rPr lang="en-US" sz="900" dirty="0" smtClean="0"/>
              <a:t>3Com, Palm Computing Division</a:t>
            </a:r>
          </a:p>
          <a:p>
            <a:r>
              <a:rPr lang="en-US" sz="900" dirty="0" err="1" smtClean="0"/>
              <a:t>OpenSSL</a:t>
            </a:r>
            <a:r>
              <a:rPr lang="en-US" sz="900" dirty="0" smtClean="0"/>
              <a:t> Project, Eric Young</a:t>
            </a:r>
          </a:p>
          <a:p>
            <a:r>
              <a:rPr lang="en-US" sz="900" dirty="0" smtClean="0"/>
              <a:t>Apache Software Foundation</a:t>
            </a:r>
          </a:p>
          <a:p>
            <a:r>
              <a:rPr lang="en-US" sz="900" dirty="0" smtClean="0"/>
              <a:t>WIDE Project</a:t>
            </a:r>
          </a:p>
          <a:p>
            <a:r>
              <a:rPr lang="en-US" sz="900" dirty="0" smtClean="0"/>
              <a:t>Regents of University of California</a:t>
            </a:r>
          </a:p>
          <a:p>
            <a:r>
              <a:rPr lang="en-US" sz="900" dirty="0" smtClean="0"/>
              <a:t>Massachusetts Institute of Technology (MIT), CERN</a:t>
            </a:r>
          </a:p>
          <a:p>
            <a:r>
              <a:rPr lang="en-US" sz="900" dirty="0" smtClean="0"/>
              <a:t>P.J. </a:t>
            </a:r>
            <a:r>
              <a:rPr lang="en-US" sz="900" dirty="0" err="1" smtClean="0"/>
              <a:t>Plauger</a:t>
            </a:r>
            <a:r>
              <a:rPr lang="en-US" sz="900" dirty="0" smtClean="0"/>
              <a:t>, Hewlett Packard (HP)</a:t>
            </a:r>
          </a:p>
          <a:p>
            <a:r>
              <a:rPr lang="en-US" sz="900" dirty="0" smtClean="0"/>
              <a:t>Apache Software Foundation, Contributors</a:t>
            </a:r>
          </a:p>
          <a:p>
            <a:r>
              <a:rPr lang="en-US" sz="900" dirty="0" smtClean="0"/>
              <a:t>International Business Machines (IBM)</a:t>
            </a:r>
          </a:p>
          <a:p>
            <a:r>
              <a:rPr lang="en-US" sz="900" dirty="0" smtClean="0"/>
              <a:t>Apple Computer, Inc.</a:t>
            </a:r>
          </a:p>
          <a:p>
            <a:r>
              <a:rPr lang="en-US" sz="900" dirty="0" smtClean="0"/>
              <a:t>Silicon Graphics Computer Systems, Inc.</a:t>
            </a:r>
          </a:p>
          <a:p>
            <a:r>
              <a:rPr lang="en-US" sz="900" dirty="0" smtClean="0"/>
              <a:t>Free Software Foundation, Inc</a:t>
            </a:r>
          </a:p>
          <a:p>
            <a:r>
              <a:rPr lang="en-US" sz="900" dirty="0" smtClean="0"/>
              <a:t>Boost Contributors</a:t>
            </a:r>
          </a:p>
          <a:p>
            <a:r>
              <a:rPr lang="en-US" sz="900" dirty="0" smtClean="0"/>
              <a:t>Julian Smart, Robert Roebling</a:t>
            </a:r>
          </a:p>
          <a:p>
            <a:r>
              <a:rPr lang="en-US" sz="900" dirty="0" smtClean="0"/>
              <a:t>Silicon Graphics, Inc.</a:t>
            </a:r>
          </a:p>
          <a:p>
            <a:r>
              <a:rPr lang="en-US" sz="900" dirty="0" smtClean="0"/>
              <a:t>Massachusetts Institute of Technology (MIT</a:t>
            </a:r>
            <a:r>
              <a:rPr lang="en-US" sz="900" dirty="0" smtClean="0"/>
              <a:t>)</a:t>
            </a:r>
          </a:p>
          <a:p>
            <a:r>
              <a:rPr lang="en-US" sz="900" dirty="0" smtClean="0"/>
              <a:t>Apple Computer, Inc.</a:t>
            </a:r>
          </a:p>
          <a:p>
            <a:r>
              <a:rPr lang="en-US" sz="900" dirty="0" smtClean="0"/>
              <a:t>Netscape </a:t>
            </a:r>
            <a:r>
              <a:rPr lang="en-US" sz="900" dirty="0" smtClean="0"/>
              <a:t>Communications</a:t>
            </a:r>
            <a:endParaRPr lang="en-US" dirty="0"/>
          </a:p>
        </p:txBody>
      </p:sp>
      <p:sp>
        <p:nvSpPr>
          <p:cNvPr id="6" name="TextBox 5"/>
          <p:cNvSpPr txBox="1"/>
          <p:nvPr/>
        </p:nvSpPr>
        <p:spPr>
          <a:xfrm>
            <a:off x="3124200" y="1524000"/>
            <a:ext cx="3200400" cy="5355312"/>
          </a:xfrm>
          <a:prstGeom prst="rect">
            <a:avLst/>
          </a:prstGeom>
          <a:noFill/>
        </p:spPr>
        <p:txBody>
          <a:bodyPr wrap="square" rtlCol="0">
            <a:spAutoFit/>
          </a:bodyPr>
          <a:lstStyle/>
          <a:p>
            <a:r>
              <a:rPr lang="en-US" sz="900" dirty="0" smtClean="0"/>
              <a:t>Massachusetts Institute of Technology (MIT)</a:t>
            </a:r>
          </a:p>
          <a:p>
            <a:r>
              <a:rPr lang="en-US" sz="900" dirty="0" smtClean="0"/>
              <a:t>Regents of the University of California</a:t>
            </a:r>
          </a:p>
          <a:p>
            <a:r>
              <a:rPr lang="en-US" sz="900" dirty="0" smtClean="0"/>
              <a:t>Unicode, Inc.</a:t>
            </a:r>
          </a:p>
          <a:p>
            <a:r>
              <a:rPr lang="en-US" sz="900" dirty="0" err="1" smtClean="0"/>
              <a:t>OpenVision</a:t>
            </a:r>
            <a:r>
              <a:rPr lang="en-US" sz="900" dirty="0" smtClean="0"/>
              <a:t> Technologies, Inc</a:t>
            </a:r>
          </a:p>
          <a:p>
            <a:r>
              <a:rPr lang="en-US" sz="900" dirty="0" smtClean="0"/>
              <a:t>Ginger Alliance</a:t>
            </a:r>
          </a:p>
          <a:p>
            <a:r>
              <a:rPr lang="en-US" sz="900" dirty="0" smtClean="0"/>
              <a:t>Info-ZIP</a:t>
            </a:r>
          </a:p>
          <a:p>
            <a:r>
              <a:rPr lang="en-US" sz="900" dirty="0" smtClean="0"/>
              <a:t>Massachusetts Institute of Technology (MIT)</a:t>
            </a:r>
          </a:p>
          <a:p>
            <a:r>
              <a:rPr lang="en-US" sz="900" dirty="0" smtClean="0"/>
              <a:t>FOGRA (</a:t>
            </a:r>
            <a:r>
              <a:rPr lang="en-US" sz="900" dirty="0" err="1" smtClean="0"/>
              <a:t>Forschungsgesellschaft</a:t>
            </a:r>
            <a:r>
              <a:rPr lang="en-US" sz="900" dirty="0" smtClean="0"/>
              <a:t> </a:t>
            </a:r>
            <a:r>
              <a:rPr lang="en-US" sz="900" dirty="0" err="1" smtClean="0"/>
              <a:t>Druck</a:t>
            </a:r>
            <a:r>
              <a:rPr lang="en-US" sz="900" dirty="0" smtClean="0"/>
              <a:t>)</a:t>
            </a:r>
          </a:p>
          <a:p>
            <a:r>
              <a:rPr lang="en-US" sz="900" dirty="0" smtClean="0"/>
              <a:t>Intel</a:t>
            </a:r>
          </a:p>
          <a:p>
            <a:r>
              <a:rPr lang="en-US" sz="900" dirty="0" smtClean="0"/>
              <a:t>JMI Software Consultants</a:t>
            </a:r>
          </a:p>
          <a:p>
            <a:r>
              <a:rPr lang="en-US" sz="900" dirty="0" smtClean="0"/>
              <a:t>Digital Equipment Corporation</a:t>
            </a:r>
          </a:p>
          <a:p>
            <a:r>
              <a:rPr lang="en-US" sz="900" dirty="0" smtClean="0"/>
              <a:t>Open Group</a:t>
            </a:r>
          </a:p>
          <a:p>
            <a:r>
              <a:rPr lang="en-US" sz="900" dirty="0" smtClean="0"/>
              <a:t>Open Group, The XFree86 Product, Inc.</a:t>
            </a:r>
          </a:p>
          <a:p>
            <a:r>
              <a:rPr lang="en-US" sz="900" dirty="0" smtClean="0"/>
              <a:t>Info-ZIP</a:t>
            </a:r>
          </a:p>
          <a:p>
            <a:r>
              <a:rPr lang="en-US" sz="900" dirty="0" smtClean="0"/>
              <a:t>Keith Packard, The XFree86 Project, Inc.</a:t>
            </a:r>
          </a:p>
          <a:p>
            <a:r>
              <a:rPr lang="en-US" sz="900" dirty="0" smtClean="0"/>
              <a:t>Jean Loup </a:t>
            </a:r>
            <a:r>
              <a:rPr lang="en-US" sz="900" dirty="0" err="1" smtClean="0"/>
              <a:t>Gailly</a:t>
            </a:r>
            <a:r>
              <a:rPr lang="en-US" sz="900" dirty="0" smtClean="0"/>
              <a:t>, Mark Adler</a:t>
            </a:r>
          </a:p>
          <a:p>
            <a:r>
              <a:rPr lang="en-US" sz="900" dirty="0" smtClean="0"/>
              <a:t>Princeton University</a:t>
            </a:r>
          </a:p>
          <a:p>
            <a:r>
              <a:rPr lang="en-US" sz="900" dirty="0" err="1" smtClean="0"/>
              <a:t>FreeType</a:t>
            </a:r>
            <a:r>
              <a:rPr lang="en-US" sz="900" dirty="0" smtClean="0"/>
              <a:t> Project, David Turner, Robert Wilhelm, Werner </a:t>
            </a:r>
            <a:r>
              <a:rPr lang="en-US" sz="900" dirty="0" err="1" smtClean="0"/>
              <a:t>Lemberg</a:t>
            </a:r>
            <a:endParaRPr lang="en-US" sz="900" dirty="0" smtClean="0"/>
          </a:p>
          <a:p>
            <a:r>
              <a:rPr lang="en-US" sz="900" dirty="0" smtClean="0"/>
              <a:t>Mitsubishi Electric Research Laboratories, Inc. (MERL)</a:t>
            </a:r>
          </a:p>
          <a:p>
            <a:r>
              <a:rPr lang="en-US" sz="900" dirty="0" smtClean="0"/>
              <a:t>On2 Technologies, Inc.</a:t>
            </a:r>
          </a:p>
          <a:p>
            <a:r>
              <a:rPr lang="en-US" sz="900" dirty="0" err="1" smtClean="0"/>
              <a:t>Nellymoser</a:t>
            </a:r>
            <a:r>
              <a:rPr lang="en-US" sz="900" dirty="0" smtClean="0"/>
              <a:t>, Inc.</a:t>
            </a:r>
          </a:p>
          <a:p>
            <a:r>
              <a:rPr lang="en-US" sz="900" dirty="0" smtClean="0"/>
              <a:t>Sorenson Media, Inc</a:t>
            </a:r>
          </a:p>
          <a:p>
            <a:r>
              <a:rPr lang="en-US" sz="900" dirty="0" smtClean="0"/>
              <a:t>Open BSD Project, Contributors</a:t>
            </a:r>
          </a:p>
          <a:p>
            <a:r>
              <a:rPr lang="en-US" sz="900" dirty="0" smtClean="0"/>
              <a:t>Jean-</a:t>
            </a:r>
            <a:r>
              <a:rPr lang="en-US" sz="900" dirty="0" err="1" smtClean="0"/>
              <a:t>loup</a:t>
            </a:r>
            <a:r>
              <a:rPr lang="en-US" sz="900" dirty="0" smtClean="0"/>
              <a:t> </a:t>
            </a:r>
            <a:r>
              <a:rPr lang="en-US" sz="900" dirty="0" err="1" smtClean="0"/>
              <a:t>Gailly</a:t>
            </a:r>
            <a:r>
              <a:rPr lang="en-US" sz="900" dirty="0" smtClean="0"/>
              <a:t>, Mark Adler</a:t>
            </a:r>
          </a:p>
          <a:p>
            <a:r>
              <a:rPr lang="en-US" sz="900" dirty="0" smtClean="0"/>
              <a:t>Common Development and Distribution License (CDDL) Contributors</a:t>
            </a:r>
          </a:p>
          <a:p>
            <a:r>
              <a:rPr lang="en-US" sz="900" dirty="0" smtClean="0"/>
              <a:t>Hewlett Packard (HP), Silicon Graphics Computer Systems, Inc.</a:t>
            </a:r>
          </a:p>
          <a:p>
            <a:r>
              <a:rPr lang="en-US" sz="900" dirty="0" smtClean="0"/>
              <a:t>Andrei </a:t>
            </a:r>
            <a:r>
              <a:rPr lang="en-US" sz="900" dirty="0" err="1" smtClean="0"/>
              <a:t>Alexandrescu</a:t>
            </a:r>
            <a:endParaRPr lang="en-US" sz="900" dirty="0" smtClean="0"/>
          </a:p>
          <a:p>
            <a:r>
              <a:rPr lang="en-US" sz="900" dirty="0" smtClean="0"/>
              <a:t>Spirit Technologies</a:t>
            </a:r>
          </a:p>
          <a:p>
            <a:r>
              <a:rPr lang="en-US" sz="900" dirty="0" smtClean="0"/>
              <a:t>Greg Colvin, </a:t>
            </a:r>
            <a:r>
              <a:rPr lang="en-US" sz="900" dirty="0" err="1" smtClean="0"/>
              <a:t>Beman</a:t>
            </a:r>
            <a:r>
              <a:rPr lang="en-US" sz="900" dirty="0" smtClean="0"/>
              <a:t> Dawes; Andrei </a:t>
            </a:r>
            <a:r>
              <a:rPr lang="en-US" sz="900" dirty="0" err="1" smtClean="0"/>
              <a:t>Alexandrescu</a:t>
            </a:r>
            <a:endParaRPr lang="en-US" sz="900" dirty="0" smtClean="0"/>
          </a:p>
          <a:p>
            <a:r>
              <a:rPr lang="en-US" sz="900" dirty="0" smtClean="0"/>
              <a:t>Jean-</a:t>
            </a:r>
            <a:r>
              <a:rPr lang="en-US" sz="900" dirty="0" err="1" smtClean="0"/>
              <a:t>loup</a:t>
            </a:r>
            <a:r>
              <a:rPr lang="en-US" sz="900" dirty="0" smtClean="0"/>
              <a:t> </a:t>
            </a:r>
            <a:r>
              <a:rPr lang="en-US" sz="900" dirty="0" err="1" smtClean="0"/>
              <a:t>Gailly</a:t>
            </a:r>
            <a:r>
              <a:rPr lang="en-US" sz="900" dirty="0" smtClean="0"/>
              <a:t>, Mark Adler</a:t>
            </a:r>
          </a:p>
          <a:p>
            <a:r>
              <a:rPr lang="en-US" sz="900" dirty="0" smtClean="0"/>
              <a:t>www.graphicsgems.org, Eric Haines</a:t>
            </a:r>
          </a:p>
          <a:p>
            <a:r>
              <a:rPr lang="en-US" sz="900" dirty="0" smtClean="0"/>
              <a:t>Philip Hazel/University of Cambridge</a:t>
            </a:r>
          </a:p>
          <a:p>
            <a:r>
              <a:rPr lang="en-US" sz="900" dirty="0" smtClean="0"/>
              <a:t>Apple Computer, Inc</a:t>
            </a:r>
          </a:p>
          <a:p>
            <a:r>
              <a:rPr lang="en-US" sz="900" dirty="0" smtClean="0"/>
              <a:t>MPEG LA LLC</a:t>
            </a:r>
          </a:p>
          <a:p>
            <a:r>
              <a:rPr lang="en-US" sz="900" dirty="0" smtClean="0"/>
              <a:t>Thomson Licensing, </a:t>
            </a:r>
            <a:r>
              <a:rPr lang="en-US" sz="900" dirty="0" err="1" smtClean="0"/>
              <a:t>Fraunhofer</a:t>
            </a:r>
            <a:endParaRPr lang="en-US" sz="900" dirty="0" smtClean="0"/>
          </a:p>
          <a:p>
            <a:r>
              <a:rPr lang="en-US" sz="900" dirty="0" err="1" smtClean="0"/>
              <a:t>FlexLib</a:t>
            </a:r>
            <a:r>
              <a:rPr lang="en-US" sz="900" dirty="0" smtClean="0"/>
              <a:t> </a:t>
            </a:r>
            <a:r>
              <a:rPr lang="en-US" sz="900" dirty="0" smtClean="0"/>
              <a:t>Contributors</a:t>
            </a:r>
            <a:endParaRPr lang="en-US" sz="900" dirty="0" smtClean="0"/>
          </a:p>
        </p:txBody>
      </p:sp>
      <p:sp>
        <p:nvSpPr>
          <p:cNvPr id="7" name="TextBox 6"/>
          <p:cNvSpPr txBox="1"/>
          <p:nvPr/>
        </p:nvSpPr>
        <p:spPr>
          <a:xfrm>
            <a:off x="6324600" y="1524000"/>
            <a:ext cx="2819400" cy="5386090"/>
          </a:xfrm>
          <a:prstGeom prst="rect">
            <a:avLst/>
          </a:prstGeom>
          <a:noFill/>
        </p:spPr>
        <p:txBody>
          <a:bodyPr wrap="square" rtlCol="0">
            <a:spAutoFit/>
          </a:bodyPr>
          <a:lstStyle/>
          <a:p>
            <a:r>
              <a:rPr lang="en-US" sz="800" dirty="0" smtClean="0"/>
              <a:t>Free Software Foundation</a:t>
            </a:r>
          </a:p>
          <a:p>
            <a:r>
              <a:rPr lang="en-US" sz="800" dirty="0" smtClean="0"/>
              <a:t>Christophe </a:t>
            </a:r>
            <a:r>
              <a:rPr lang="en-US" sz="800" dirty="0" smtClean="0"/>
              <a:t>Devine</a:t>
            </a:r>
          </a:p>
          <a:p>
            <a:r>
              <a:rPr lang="en-US" sz="800" dirty="0" smtClean="0"/>
              <a:t>Red Hat, Inc.</a:t>
            </a:r>
          </a:p>
          <a:p>
            <a:r>
              <a:rPr lang="en-US" sz="800" dirty="0" smtClean="0"/>
              <a:t>Henri </a:t>
            </a:r>
            <a:r>
              <a:rPr lang="en-US" sz="800" dirty="0" err="1" smtClean="0"/>
              <a:t>Torgemane</a:t>
            </a:r>
            <a:r>
              <a:rPr lang="en-US" sz="800" dirty="0" smtClean="0"/>
              <a:t> and RSA Data Security, Inc.</a:t>
            </a:r>
          </a:p>
          <a:p>
            <a:r>
              <a:rPr lang="en-US" sz="800" dirty="0" smtClean="0"/>
              <a:t>University of Cambridge, Google, Inc.</a:t>
            </a:r>
          </a:p>
          <a:p>
            <a:r>
              <a:rPr lang="en-US" sz="800" dirty="0" smtClean="0"/>
              <a:t>Jean-Marc </a:t>
            </a:r>
            <a:r>
              <a:rPr lang="en-US" sz="800" dirty="0" err="1" smtClean="0"/>
              <a:t>Valin</a:t>
            </a:r>
            <a:r>
              <a:rPr lang="en-US" sz="800" dirty="0" smtClean="0"/>
              <a:t>, </a:t>
            </a:r>
            <a:r>
              <a:rPr lang="en-US" sz="800" dirty="0" err="1" smtClean="0"/>
              <a:t>Xiph.Org</a:t>
            </a:r>
            <a:r>
              <a:rPr lang="en-US" sz="800" dirty="0" smtClean="0"/>
              <a:t> Foundation</a:t>
            </a:r>
          </a:p>
          <a:p>
            <a:r>
              <a:rPr lang="en-US" sz="800" dirty="0" smtClean="0"/>
              <a:t>Olivier Gay</a:t>
            </a:r>
          </a:p>
          <a:p>
            <a:r>
              <a:rPr lang="en-US" sz="800" dirty="0" smtClean="0"/>
              <a:t>Bernard </a:t>
            </a:r>
            <a:r>
              <a:rPr lang="en-US" sz="800" dirty="0" err="1" smtClean="0"/>
              <a:t>Desgraupes</a:t>
            </a:r>
            <a:endParaRPr lang="en-US" sz="800" dirty="0" smtClean="0"/>
          </a:p>
          <a:p>
            <a:r>
              <a:rPr lang="en-US" sz="800" dirty="0" err="1" smtClean="0"/>
              <a:t>Futurescale</a:t>
            </a:r>
            <a:r>
              <a:rPr lang="en-US" sz="800" dirty="0" smtClean="0"/>
              <a:t>, Inc.</a:t>
            </a:r>
          </a:p>
          <a:p>
            <a:r>
              <a:rPr lang="en-US" sz="800" dirty="0" smtClean="0"/>
              <a:t>Open Cascade </a:t>
            </a:r>
            <a:r>
              <a:rPr lang="en-US" sz="800" dirty="0" err="1" smtClean="0"/>
              <a:t>SAS,Open</a:t>
            </a:r>
            <a:r>
              <a:rPr lang="en-US" sz="800" dirty="0" smtClean="0"/>
              <a:t> CASCADE (Open CASCADE Technology Public License)</a:t>
            </a:r>
          </a:p>
          <a:p>
            <a:r>
              <a:rPr lang="en-US" sz="800" dirty="0" smtClean="0"/>
              <a:t>Free Software Foundation, Inc.</a:t>
            </a:r>
          </a:p>
          <a:p>
            <a:r>
              <a:rPr lang="en-US" sz="800" dirty="0" smtClean="0"/>
              <a:t>Keith Packard</a:t>
            </a:r>
          </a:p>
          <a:p>
            <a:r>
              <a:rPr lang="en-US" sz="800" dirty="0" smtClean="0"/>
              <a:t>World Wide Web Consortium (W3C), Massachusetts Institute of Technology (MIT), </a:t>
            </a:r>
            <a:r>
              <a:rPr lang="en-US" sz="800" dirty="0" err="1" smtClean="0"/>
              <a:t>Institut</a:t>
            </a:r>
            <a:r>
              <a:rPr lang="en-US" sz="800" dirty="0" smtClean="0"/>
              <a:t> National de </a:t>
            </a:r>
            <a:r>
              <a:rPr lang="en-US" sz="800" dirty="0" err="1" smtClean="0"/>
              <a:t>Recherche</a:t>
            </a:r>
            <a:r>
              <a:rPr lang="en-US" sz="800" dirty="0" smtClean="0"/>
              <a:t> en </a:t>
            </a:r>
            <a:r>
              <a:rPr lang="en-US" sz="800" dirty="0" err="1" smtClean="0"/>
              <a:t>Informatique</a:t>
            </a:r>
            <a:r>
              <a:rPr lang="en-US" sz="800" dirty="0" smtClean="0"/>
              <a:t> et en </a:t>
            </a:r>
            <a:r>
              <a:rPr lang="en-US" sz="800" dirty="0" err="1" smtClean="0"/>
              <a:t>Automatique</a:t>
            </a:r>
            <a:r>
              <a:rPr lang="en-US" sz="800" dirty="0" smtClean="0"/>
              <a:t>, Keio University</a:t>
            </a:r>
          </a:p>
          <a:p>
            <a:r>
              <a:rPr lang="en-US" sz="800" dirty="0" smtClean="0"/>
              <a:t>Autodesk, Inc</a:t>
            </a:r>
          </a:p>
          <a:p>
            <a:r>
              <a:rPr lang="en-US" sz="800" dirty="0" smtClean="0"/>
              <a:t>Google, The Chromium Authors</a:t>
            </a:r>
          </a:p>
          <a:p>
            <a:r>
              <a:rPr lang="en-US" sz="800" dirty="0" smtClean="0"/>
              <a:t>Mozilla Corporation and contributors</a:t>
            </a:r>
          </a:p>
          <a:p>
            <a:r>
              <a:rPr lang="en-US" sz="800" dirty="0" smtClean="0"/>
              <a:t>Code Project Open License, Author</a:t>
            </a:r>
          </a:p>
          <a:p>
            <a:r>
              <a:rPr lang="en-US" sz="800" dirty="0" smtClean="0"/>
              <a:t>Eastman Kodak Company</a:t>
            </a:r>
          </a:p>
          <a:p>
            <a:r>
              <a:rPr lang="en-US" sz="800" dirty="0" err="1" smtClean="0"/>
              <a:t>Verisign</a:t>
            </a:r>
            <a:r>
              <a:rPr lang="en-US" sz="800" dirty="0" smtClean="0"/>
              <a:t> Inc.</a:t>
            </a:r>
          </a:p>
          <a:p>
            <a:r>
              <a:rPr lang="en-US" sz="800" dirty="0" smtClean="0"/>
              <a:t>Mike </a:t>
            </a:r>
            <a:r>
              <a:rPr lang="en-US" sz="800" dirty="0" err="1" smtClean="0"/>
              <a:t>Sharov</a:t>
            </a:r>
            <a:endParaRPr lang="en-US" sz="800" dirty="0" smtClean="0"/>
          </a:p>
          <a:p>
            <a:r>
              <a:rPr lang="en-US" sz="800" dirty="0" smtClean="0"/>
              <a:t>The Android Open Source Project</a:t>
            </a:r>
          </a:p>
          <a:p>
            <a:r>
              <a:rPr lang="en-US" sz="800" dirty="0" err="1" smtClean="0"/>
              <a:t>Hamcrest</a:t>
            </a:r>
            <a:endParaRPr lang="en-US" sz="800" dirty="0" smtClean="0"/>
          </a:p>
          <a:p>
            <a:r>
              <a:rPr lang="en-US" sz="800" dirty="0" smtClean="0"/>
              <a:t>Solid Documents LLC</a:t>
            </a:r>
          </a:p>
          <a:p>
            <a:r>
              <a:rPr lang="en-US" sz="800" dirty="0" smtClean="0"/>
              <a:t>Autodesk, Inc</a:t>
            </a:r>
          </a:p>
          <a:p>
            <a:r>
              <a:rPr lang="en-US" sz="800" dirty="0" smtClean="0"/>
              <a:t>Mark Adler</a:t>
            </a:r>
          </a:p>
          <a:p>
            <a:r>
              <a:rPr lang="en-US" sz="800" dirty="0" smtClean="0"/>
              <a:t>Gilles </a:t>
            </a:r>
            <a:r>
              <a:rPr lang="en-US" sz="800" dirty="0" err="1" smtClean="0"/>
              <a:t>Vollant</a:t>
            </a:r>
            <a:endParaRPr lang="en-US" sz="800" dirty="0" smtClean="0"/>
          </a:p>
          <a:p>
            <a:r>
              <a:rPr lang="en-US" sz="800" dirty="0" smtClean="0"/>
              <a:t>Christos </a:t>
            </a:r>
            <a:r>
              <a:rPr lang="en-US" sz="800" dirty="0" err="1" smtClean="0"/>
              <a:t>Zoulas</a:t>
            </a:r>
            <a:endParaRPr lang="en-US" sz="800" dirty="0" smtClean="0"/>
          </a:p>
          <a:p>
            <a:r>
              <a:rPr lang="en-US" sz="800" dirty="0" smtClean="0"/>
              <a:t>Glenn Randers-</a:t>
            </a:r>
            <a:r>
              <a:rPr lang="en-US" sz="800" dirty="0" err="1" smtClean="0"/>
              <a:t>Pehrson</a:t>
            </a:r>
            <a:endParaRPr lang="en-US" sz="800" dirty="0" smtClean="0"/>
          </a:p>
          <a:p>
            <a:r>
              <a:rPr lang="en-US" sz="800" dirty="0" smtClean="0"/>
              <a:t>The Android Open Source Project</a:t>
            </a:r>
          </a:p>
          <a:p>
            <a:r>
              <a:rPr lang="en-US" sz="800" dirty="0" smtClean="0"/>
              <a:t>Jean-</a:t>
            </a:r>
            <a:r>
              <a:rPr lang="en-US" sz="800" dirty="0" err="1" smtClean="0"/>
              <a:t>loup</a:t>
            </a:r>
            <a:r>
              <a:rPr lang="en-US" sz="800" dirty="0" smtClean="0"/>
              <a:t> </a:t>
            </a:r>
            <a:r>
              <a:rPr lang="en-US" sz="800" dirty="0" err="1" smtClean="0"/>
              <a:t>Gailly</a:t>
            </a:r>
            <a:r>
              <a:rPr lang="en-US" sz="800" dirty="0" smtClean="0"/>
              <a:t> and Mark Adler</a:t>
            </a:r>
          </a:p>
          <a:p>
            <a:r>
              <a:rPr lang="en-US" sz="800" dirty="0" smtClean="0"/>
              <a:t>NVIDIA</a:t>
            </a:r>
          </a:p>
          <a:p>
            <a:r>
              <a:rPr lang="en-US" sz="800" dirty="0" smtClean="0"/>
              <a:t>Kevin B. Hendricks</a:t>
            </a:r>
          </a:p>
          <a:p>
            <a:r>
              <a:rPr lang="en-US" sz="800" dirty="0" smtClean="0"/>
              <a:t>Grant Skinner</a:t>
            </a:r>
          </a:p>
          <a:p>
            <a:r>
              <a:rPr lang="en-US" sz="800" dirty="0" smtClean="0"/>
              <a:t>www.mozilla.org.</a:t>
            </a:r>
          </a:p>
          <a:p>
            <a:r>
              <a:rPr lang="en-US" sz="800" dirty="0" smtClean="0"/>
              <a:t>RSA Security Inc.</a:t>
            </a:r>
          </a:p>
          <a:p>
            <a:r>
              <a:rPr lang="en-US" sz="800" dirty="0" smtClean="0"/>
              <a:t>Mark Hammond</a:t>
            </a:r>
          </a:p>
          <a:p>
            <a:r>
              <a:rPr lang="en-US" sz="800" dirty="0" err="1" smtClean="0"/>
              <a:t>Colosseum</a:t>
            </a:r>
            <a:r>
              <a:rPr lang="en-US" sz="800" dirty="0" smtClean="0"/>
              <a:t> </a:t>
            </a:r>
            <a:r>
              <a:rPr lang="en-US" sz="800" dirty="0" smtClean="0"/>
              <a:t>Builders</a:t>
            </a:r>
          </a:p>
          <a:p>
            <a:r>
              <a:rPr lang="en-US" sz="800" dirty="0" smtClean="0"/>
              <a:t>Linux Foundation, IBM Corp. 2006, Sun Microsystems, Inc</a:t>
            </a:r>
          </a:p>
          <a:p>
            <a:r>
              <a:rPr lang="en-US" sz="800" dirty="0" smtClean="0"/>
              <a:t>OpenOffice.org</a:t>
            </a:r>
          </a:p>
          <a:p>
            <a:r>
              <a:rPr lang="en-US" sz="800" dirty="0" smtClean="0"/>
              <a:t>Sphinx</a:t>
            </a:r>
            <a:endParaRPr lang="en-US" sz="9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4267200" cy="5334000"/>
          </a:xfrm>
        </p:spPr>
        <p:txBody>
          <a:bodyPr>
            <a:normAutofit/>
          </a:bodyPr>
          <a:lstStyle/>
          <a:p>
            <a:r>
              <a:rPr lang="en-US" dirty="0" smtClean="0"/>
              <a:t>flv_player.swf</a:t>
            </a:r>
          </a:p>
          <a:p>
            <a:r>
              <a:rPr lang="en-US" dirty="0" smtClean="0"/>
              <a:t>tagcloud.swf</a:t>
            </a:r>
          </a:p>
          <a:p>
            <a:r>
              <a:rPr lang="en-US" dirty="0" smtClean="0"/>
              <a:t>ZeroClipboard.swf</a:t>
            </a:r>
            <a:endParaRPr lang="en-US" dirty="0" smtClean="0"/>
          </a:p>
          <a:p>
            <a:r>
              <a:rPr lang="en-US" dirty="0" smtClean="0"/>
              <a:t>Jplayer.swf</a:t>
            </a:r>
          </a:p>
          <a:p>
            <a:r>
              <a:rPr lang="en-US" dirty="0" err="1" smtClean="0"/>
              <a:t>TinyBrowser</a:t>
            </a:r>
            <a:r>
              <a:rPr lang="en-US" dirty="0" smtClean="0"/>
              <a:t> / Tiny</a:t>
            </a:r>
          </a:p>
          <a:p>
            <a:r>
              <a:rPr lang="en-US" dirty="0" smtClean="0"/>
              <a:t>SPAW Editor</a:t>
            </a:r>
          </a:p>
          <a:p>
            <a:r>
              <a:rPr lang="en-US" dirty="0" err="1" smtClean="0"/>
              <a:t>FCKEditor</a:t>
            </a:r>
            <a:endParaRPr lang="en-US" dirty="0" smtClean="0"/>
          </a:p>
          <a:p>
            <a:r>
              <a:rPr lang="en-US" dirty="0" err="1" smtClean="0"/>
              <a:t>TimThumb</a:t>
            </a:r>
            <a:endParaRPr lang="en-US" dirty="0" smtClean="0"/>
          </a:p>
          <a:p>
            <a:endParaRPr lang="en-US" dirty="0" smtClean="0"/>
          </a:p>
          <a:p>
            <a:endParaRPr lang="en-US" dirty="0" smtClean="0"/>
          </a:p>
          <a:p>
            <a:endParaRPr lang="en-US" dirty="0" smtClean="0"/>
          </a:p>
          <a:p>
            <a:endParaRPr lang="en-US" dirty="0"/>
          </a:p>
        </p:txBody>
      </p:sp>
      <p:sp>
        <p:nvSpPr>
          <p:cNvPr id="4" name="Title 1"/>
          <p:cNvSpPr txBox="1">
            <a:spLocks/>
          </p:cNvSpPr>
          <p:nvPr/>
        </p:nvSpPr>
        <p:spPr>
          <a:xfrm>
            <a:off x="152400" y="0"/>
            <a:ext cx="8991600" cy="990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What we suffer through – Libraries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descr="finger.png"/>
          <p:cNvPicPr>
            <a:picLocks noChangeAspect="1"/>
          </p:cNvPicPr>
          <p:nvPr/>
        </p:nvPicPr>
        <p:blipFill>
          <a:blip r:embed="rId3" cstate="print"/>
          <a:stretch>
            <a:fillRect/>
          </a:stretch>
        </p:blipFill>
        <p:spPr>
          <a:xfrm>
            <a:off x="3810000" y="1524000"/>
            <a:ext cx="5676900" cy="4382567"/>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4267200" cy="5334000"/>
          </a:xfrm>
        </p:spPr>
        <p:txBody>
          <a:bodyPr>
            <a:normAutofit/>
          </a:bodyPr>
          <a:lstStyle/>
          <a:p>
            <a:r>
              <a:rPr lang="en-US" dirty="0" err="1" smtClean="0"/>
              <a:t>OpenSSL</a:t>
            </a:r>
            <a:endParaRPr lang="en-US" dirty="0" smtClean="0"/>
          </a:p>
          <a:p>
            <a:r>
              <a:rPr lang="en-US" dirty="0" err="1" smtClean="0"/>
              <a:t>OpenSSH</a:t>
            </a:r>
            <a:endParaRPr lang="en-US" dirty="0" smtClean="0"/>
          </a:p>
          <a:p>
            <a:r>
              <a:rPr lang="en-US" dirty="0" smtClean="0"/>
              <a:t>BIND</a:t>
            </a:r>
          </a:p>
          <a:p>
            <a:r>
              <a:rPr lang="en-US" dirty="0" smtClean="0"/>
              <a:t>Java</a:t>
            </a:r>
          </a:p>
          <a:p>
            <a:r>
              <a:rPr lang="en-US" dirty="0" smtClean="0"/>
              <a:t>Apache HTTP Server</a:t>
            </a:r>
          </a:p>
          <a:p>
            <a:r>
              <a:rPr lang="en-US" dirty="0" err="1" smtClean="0"/>
              <a:t>Libpng</a:t>
            </a:r>
            <a:endParaRPr lang="en-US" dirty="0" smtClean="0"/>
          </a:p>
          <a:p>
            <a:r>
              <a:rPr lang="en-US" dirty="0" err="1" smtClean="0"/>
              <a:t>LibTIFF</a:t>
            </a:r>
            <a:endParaRPr lang="en-US" dirty="0" smtClean="0"/>
          </a:p>
          <a:p>
            <a:r>
              <a:rPr lang="en-US" dirty="0" smtClean="0"/>
              <a:t>ICU</a:t>
            </a:r>
          </a:p>
          <a:p>
            <a:r>
              <a:rPr lang="en-US" dirty="0" smtClean="0"/>
              <a:t>etc.. etc..</a:t>
            </a:r>
          </a:p>
          <a:p>
            <a:endParaRPr lang="en-US" dirty="0" smtClean="0"/>
          </a:p>
          <a:p>
            <a:endParaRPr lang="en-US" dirty="0" smtClean="0"/>
          </a:p>
          <a:p>
            <a:endParaRPr lang="en-US" dirty="0" smtClean="0"/>
          </a:p>
          <a:p>
            <a:endParaRPr lang="en-US" dirty="0"/>
          </a:p>
        </p:txBody>
      </p:sp>
      <p:sp>
        <p:nvSpPr>
          <p:cNvPr id="4" name="Title 1"/>
          <p:cNvSpPr txBox="1">
            <a:spLocks/>
          </p:cNvSpPr>
          <p:nvPr/>
        </p:nvSpPr>
        <p:spPr>
          <a:xfrm>
            <a:off x="152400" y="0"/>
            <a:ext cx="8991600" cy="990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What we suffer through – Libraries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descr="finger.png"/>
          <p:cNvPicPr>
            <a:picLocks noChangeAspect="1"/>
          </p:cNvPicPr>
          <p:nvPr/>
        </p:nvPicPr>
        <p:blipFill>
          <a:blip r:embed="rId3" cstate="print"/>
          <a:stretch>
            <a:fillRect/>
          </a:stretch>
        </p:blipFill>
        <p:spPr>
          <a:xfrm>
            <a:off x="3810000" y="1524000"/>
            <a:ext cx="5676900" cy="438256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Bias, I Have It</a:t>
            </a:r>
            <a:endParaRPr lang="en-US" dirty="0"/>
          </a:p>
        </p:txBody>
      </p:sp>
      <p:sp>
        <p:nvSpPr>
          <p:cNvPr id="3" name="Content Placeholder 2"/>
          <p:cNvSpPr>
            <a:spLocks noGrp="1"/>
          </p:cNvSpPr>
          <p:nvPr>
            <p:ph idx="1"/>
          </p:nvPr>
        </p:nvSpPr>
        <p:spPr>
          <a:xfrm>
            <a:off x="152400" y="1295400"/>
            <a:ext cx="8763000" cy="4953000"/>
          </a:xfrm>
        </p:spPr>
        <p:txBody>
          <a:bodyPr>
            <a:normAutofit/>
          </a:bodyPr>
          <a:lstStyle/>
          <a:p>
            <a:r>
              <a:rPr lang="en-US" dirty="0" smtClean="0"/>
              <a:t>OK, a lot of it…</a:t>
            </a:r>
          </a:p>
          <a:p>
            <a:r>
              <a:rPr lang="en-US" dirty="0" smtClean="0"/>
              <a:t>I’ve worked on OSVDB for ~10 years</a:t>
            </a:r>
          </a:p>
          <a:p>
            <a:r>
              <a:rPr lang="en-US" dirty="0" smtClean="0"/>
              <a:t>We are a competitor to VDBs mentioned</a:t>
            </a:r>
          </a:p>
          <a:p>
            <a:pPr lvl="1"/>
            <a:r>
              <a:rPr lang="en-US" dirty="0" smtClean="0"/>
              <a:t>Our serious commercial offering started ~ 1 year ago</a:t>
            </a:r>
          </a:p>
          <a:p>
            <a:pPr lvl="1"/>
            <a:r>
              <a:rPr lang="en-US" dirty="0" smtClean="0"/>
              <a:t>License has </a:t>
            </a:r>
            <a:r>
              <a:rPr lang="en-US" u="sng" dirty="0" smtClean="0"/>
              <a:t>always</a:t>
            </a:r>
            <a:r>
              <a:rPr lang="en-US" dirty="0" smtClean="0"/>
              <a:t> required $ for commercial use</a:t>
            </a:r>
          </a:p>
          <a:p>
            <a:pPr lvl="2"/>
            <a:r>
              <a:rPr lang="en-US" dirty="0" smtClean="0"/>
              <a:t>Piece of shit companies never honored it</a:t>
            </a:r>
          </a:p>
          <a:p>
            <a:r>
              <a:rPr lang="en-US" dirty="0" smtClean="0"/>
              <a:t>Call it advertising, or call it </a:t>
            </a:r>
            <a:r>
              <a:rPr lang="en-US" u="sng" dirty="0" smtClean="0"/>
              <a:t>facts</a:t>
            </a:r>
            <a:r>
              <a:rPr lang="en-US" dirty="0" smtClean="0"/>
              <a:t>!</a:t>
            </a:r>
          </a:p>
          <a:p>
            <a:r>
              <a:rPr lang="en-US" dirty="0" smtClean="0"/>
              <a:t>Not really “buy us”, more “don’t use shitty VDBs”!</a:t>
            </a:r>
          </a:p>
          <a:p>
            <a:endParaRPr lang="en-US" dirty="0" smtClean="0"/>
          </a:p>
          <a:p>
            <a:endParaRPr lang="en-US" dirty="0"/>
          </a:p>
        </p:txBody>
      </p:sp>
      <p:pic>
        <p:nvPicPr>
          <p:cNvPr id="4" name="Picture 3" descr="angry_emoticon.png"/>
          <p:cNvPicPr>
            <a:picLocks noChangeAspect="1"/>
          </p:cNvPicPr>
          <p:nvPr/>
        </p:nvPicPr>
        <p:blipFill>
          <a:blip r:embed="rId3" cstate="print"/>
          <a:stretch>
            <a:fillRect/>
          </a:stretch>
        </p:blipFill>
        <p:spPr>
          <a:xfrm>
            <a:off x="6629400" y="4038600"/>
            <a:ext cx="1073728" cy="762000"/>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950" y="0"/>
            <a:ext cx="4610100" cy="762000"/>
          </a:xfrm>
        </p:spPr>
        <p:txBody>
          <a:bodyPr>
            <a:normAutofit fontScale="90000"/>
          </a:bodyPr>
          <a:lstStyle/>
          <a:p>
            <a:r>
              <a:rPr lang="en-US" dirty="0" smtClean="0"/>
              <a:t>Presentation Outline</a:t>
            </a:r>
            <a:endParaRPr lang="en-US" dirty="0"/>
          </a:p>
        </p:txBody>
      </p:sp>
      <p:sp>
        <p:nvSpPr>
          <p:cNvPr id="3" name="Content Placeholder 2"/>
          <p:cNvSpPr>
            <a:spLocks noGrp="1"/>
          </p:cNvSpPr>
          <p:nvPr>
            <p:ph idx="1"/>
          </p:nvPr>
        </p:nvSpPr>
        <p:spPr>
          <a:xfrm>
            <a:off x="1371600" y="1295400"/>
            <a:ext cx="6477000" cy="4800600"/>
          </a:xfrm>
        </p:spPr>
        <p:txBody>
          <a:bodyPr>
            <a:normAutofit/>
          </a:bodyPr>
          <a:lstStyle/>
          <a:p>
            <a:r>
              <a:rPr lang="en-US" dirty="0" smtClean="0"/>
              <a:t>Caveats – (14 days, why me, bias)</a:t>
            </a:r>
          </a:p>
          <a:p>
            <a:r>
              <a:rPr lang="en-US" dirty="0" smtClean="0"/>
              <a:t>W’s – (what? who? why care?)</a:t>
            </a:r>
          </a:p>
          <a:p>
            <a:r>
              <a:rPr lang="en-US" dirty="0" smtClean="0"/>
              <a:t>History – (set stage for outrage)</a:t>
            </a:r>
          </a:p>
          <a:p>
            <a:r>
              <a:rPr lang="en-US" dirty="0" smtClean="0"/>
              <a:t>Players – (know who to blame)</a:t>
            </a:r>
          </a:p>
          <a:p>
            <a:r>
              <a:rPr lang="en-US" dirty="0" err="1" smtClean="0"/>
              <a:t>Suckage</a:t>
            </a:r>
            <a:r>
              <a:rPr lang="en-US" dirty="0" smtClean="0"/>
              <a:t> - (the outrage)</a:t>
            </a:r>
          </a:p>
          <a:p>
            <a:r>
              <a:rPr lang="en-US" dirty="0" smtClean="0"/>
              <a:t>Evolution – (continue the </a:t>
            </a:r>
            <a:r>
              <a:rPr lang="en-US" dirty="0" err="1" smtClean="0"/>
              <a:t>suckage</a:t>
            </a:r>
            <a:r>
              <a:rPr lang="en-US" dirty="0" smtClean="0"/>
              <a:t>)</a:t>
            </a:r>
          </a:p>
          <a:p>
            <a:r>
              <a:rPr lang="en-US" dirty="0" smtClean="0"/>
              <a:t>Suffering – (what good VDBs </a:t>
            </a:r>
            <a:r>
              <a:rPr lang="en-US" dirty="0" smtClean="0"/>
              <a:t>suffer)</a:t>
            </a:r>
            <a:endParaRPr lang="en-US" dirty="0" smtClean="0"/>
          </a:p>
          <a:p>
            <a:r>
              <a:rPr lang="en-US" dirty="0" smtClean="0">
                <a:solidFill>
                  <a:srgbClr val="FFC000"/>
                </a:solidFill>
              </a:rPr>
              <a:t>Impact – (why this all hurts you)</a:t>
            </a:r>
          </a:p>
          <a:p>
            <a:endParaRPr lang="en-US" dirty="0" smtClean="0"/>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Obvious Impact</a:t>
            </a:r>
            <a:endParaRPr lang="en-US" dirty="0"/>
          </a:p>
        </p:txBody>
      </p:sp>
      <p:sp>
        <p:nvSpPr>
          <p:cNvPr id="3" name="Content Placeholder 2"/>
          <p:cNvSpPr>
            <a:spLocks noGrp="1"/>
          </p:cNvSpPr>
          <p:nvPr>
            <p:ph idx="1"/>
          </p:nvPr>
        </p:nvSpPr>
        <p:spPr>
          <a:xfrm>
            <a:off x="228600" y="838200"/>
            <a:ext cx="8686800" cy="5562600"/>
          </a:xfrm>
        </p:spPr>
        <p:txBody>
          <a:bodyPr/>
          <a:lstStyle/>
          <a:p>
            <a:r>
              <a:rPr lang="en-US" dirty="0" smtClean="0"/>
              <a:t>Incomplete VDB = </a:t>
            </a:r>
            <a:r>
              <a:rPr lang="en-US" dirty="0" smtClean="0"/>
              <a:t>products are also </a:t>
            </a:r>
            <a:r>
              <a:rPr lang="en-US" dirty="0" smtClean="0"/>
              <a:t>incomplete that rely on them.</a:t>
            </a:r>
          </a:p>
          <a:p>
            <a:r>
              <a:rPr lang="en-US" dirty="0" smtClean="0"/>
              <a:t>Patching decisions made based on VDBs.</a:t>
            </a:r>
          </a:p>
          <a:p>
            <a:pPr lvl="1"/>
            <a:r>
              <a:rPr lang="en-US" dirty="0" err="1" smtClean="0"/>
              <a:t>Vuln</a:t>
            </a:r>
            <a:r>
              <a:rPr lang="en-US" dirty="0" smtClean="0"/>
              <a:t> severity (CVSS)</a:t>
            </a:r>
          </a:p>
          <a:p>
            <a:pPr lvl="1"/>
            <a:r>
              <a:rPr lang="en-US" dirty="0" smtClean="0"/>
              <a:t>Exploit availability</a:t>
            </a:r>
          </a:p>
          <a:p>
            <a:r>
              <a:rPr lang="en-US" dirty="0" smtClean="0"/>
              <a:t>More you know how your favorite VDB operates, more you can work around shortcomings</a:t>
            </a:r>
            <a:endParaRPr lang="en-US" dirty="0" smtClean="0"/>
          </a:p>
          <a:p>
            <a:r>
              <a:rPr lang="en-US" dirty="0" smtClean="0"/>
              <a:t>Other industry-wide metrics &amp; stats based on the info in VDBs….</a:t>
            </a:r>
            <a:endParaRPr lang="en-US" dirty="0"/>
          </a:p>
        </p:txBody>
      </p:sp>
      <p:pic>
        <p:nvPicPr>
          <p:cNvPr id="4" name="Picture 3" descr="stupidstatline.png"/>
          <p:cNvPicPr>
            <a:picLocks noChangeAspect="1"/>
          </p:cNvPicPr>
          <p:nvPr/>
        </p:nvPicPr>
        <p:blipFill>
          <a:blip r:embed="rId2" cstate="print"/>
          <a:stretch>
            <a:fillRect/>
          </a:stretch>
        </p:blipFill>
        <p:spPr>
          <a:xfrm>
            <a:off x="3124200" y="4953000"/>
            <a:ext cx="5715000" cy="1905000"/>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Why </a:t>
            </a:r>
            <a:r>
              <a:rPr lang="en-US" dirty="0" err="1" smtClean="0"/>
              <a:t>Vuln</a:t>
            </a:r>
            <a:r>
              <a:rPr lang="en-US" dirty="0" smtClean="0"/>
              <a:t> Stats are Worthless</a:t>
            </a:r>
            <a:endParaRPr lang="en-US" dirty="0"/>
          </a:p>
        </p:txBody>
      </p:sp>
      <p:sp>
        <p:nvSpPr>
          <p:cNvPr id="3" name="Content Placeholder 2"/>
          <p:cNvSpPr>
            <a:spLocks noGrp="1"/>
          </p:cNvSpPr>
          <p:nvPr>
            <p:ph idx="1"/>
          </p:nvPr>
        </p:nvSpPr>
        <p:spPr>
          <a:xfrm>
            <a:off x="304800" y="1066800"/>
            <a:ext cx="8229600" cy="4525963"/>
          </a:xfrm>
        </p:spPr>
        <p:txBody>
          <a:bodyPr/>
          <a:lstStyle/>
          <a:p>
            <a:r>
              <a:rPr lang="en-US" dirty="0" smtClean="0"/>
              <a:t>Inconsistent abstraction</a:t>
            </a:r>
          </a:p>
          <a:p>
            <a:r>
              <a:rPr lang="en-US" dirty="0" smtClean="0"/>
              <a:t>Significant gaps in coverage of </a:t>
            </a:r>
            <a:r>
              <a:rPr lang="en-US" dirty="0" err="1" smtClean="0"/>
              <a:t>vulns</a:t>
            </a:r>
            <a:endParaRPr lang="en-US" dirty="0" smtClean="0"/>
          </a:p>
          <a:p>
            <a:r>
              <a:rPr lang="en-US" dirty="0" smtClean="0"/>
              <a:t>Specific focus and not caring about historical</a:t>
            </a:r>
          </a:p>
          <a:p>
            <a:r>
              <a:rPr lang="en-US" dirty="0" smtClean="0"/>
              <a:t>Bad analysis, no method for us to validate</a:t>
            </a:r>
          </a:p>
          <a:p>
            <a:r>
              <a:rPr lang="en-US" dirty="0" smtClean="0"/>
              <a:t>Sweeping assumptions about outside influences on stats or patterns</a:t>
            </a:r>
          </a:p>
          <a:p>
            <a:r>
              <a:rPr lang="en-US" dirty="0" smtClean="0"/>
              <a:t>Entries not created on root-cause</a:t>
            </a:r>
            <a:endParaRPr lang="en-US" dirty="0" smtClean="0"/>
          </a:p>
          <a:p>
            <a:endParaRPr lang="en-US" dirty="0" smtClean="0"/>
          </a:p>
        </p:txBody>
      </p:sp>
      <p:pic>
        <p:nvPicPr>
          <p:cNvPr id="4" name="Picture 3" descr="derpchart.png"/>
          <p:cNvPicPr>
            <a:picLocks noChangeAspect="1"/>
          </p:cNvPicPr>
          <p:nvPr/>
        </p:nvPicPr>
        <p:blipFill>
          <a:blip r:embed="rId3" cstate="print"/>
          <a:stretch>
            <a:fillRect/>
          </a:stretch>
        </p:blipFill>
        <p:spPr>
          <a:xfrm>
            <a:off x="6324599" y="4419600"/>
            <a:ext cx="2644049" cy="2286000"/>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600" dirty="0" smtClean="0"/>
              <a:t>Why </a:t>
            </a:r>
            <a:r>
              <a:rPr lang="en-US" sz="3600" dirty="0" err="1" smtClean="0"/>
              <a:t>Vuln</a:t>
            </a:r>
            <a:r>
              <a:rPr lang="en-US" sz="3600" dirty="0" smtClean="0"/>
              <a:t> Stats are </a:t>
            </a:r>
            <a:r>
              <a:rPr lang="en-US" sz="3600" dirty="0" smtClean="0"/>
              <a:t>Worthless - Abstraction</a:t>
            </a:r>
            <a:endParaRPr lang="en-US" sz="3600" dirty="0"/>
          </a:p>
        </p:txBody>
      </p:sp>
      <p:sp>
        <p:nvSpPr>
          <p:cNvPr id="3" name="Content Placeholder 2"/>
          <p:cNvSpPr>
            <a:spLocks noGrp="1"/>
          </p:cNvSpPr>
          <p:nvPr>
            <p:ph idx="1"/>
          </p:nvPr>
        </p:nvSpPr>
        <p:spPr>
          <a:xfrm>
            <a:off x="228600" y="1143000"/>
            <a:ext cx="8229600" cy="5410200"/>
          </a:xfrm>
        </p:spPr>
        <p:txBody>
          <a:bodyPr>
            <a:normAutofit fontScale="92500" lnSpcReduction="10000"/>
          </a:bodyPr>
          <a:lstStyle/>
          <a:p>
            <a:r>
              <a:rPr lang="en-US" dirty="0" smtClean="0"/>
              <a:t>Remember the abstraction bit? Means externally, some VDBs are worthless for generating stats.</a:t>
            </a:r>
          </a:p>
          <a:p>
            <a:r>
              <a:rPr lang="en-US" dirty="0" smtClean="0"/>
              <a:t>Almost </a:t>
            </a:r>
            <a:r>
              <a:rPr lang="en-US" dirty="0" smtClean="0"/>
              <a:t>no one gives criteria for </a:t>
            </a:r>
            <a:r>
              <a:rPr lang="en-US" dirty="0" smtClean="0"/>
              <a:t>a vulnerability or </a:t>
            </a:r>
            <a:r>
              <a:rPr lang="en-US" dirty="0" smtClean="0"/>
              <a:t> </a:t>
            </a:r>
            <a:r>
              <a:rPr lang="en-US" dirty="0" smtClean="0"/>
              <a:t>explains </a:t>
            </a:r>
            <a:r>
              <a:rPr lang="en-US" dirty="0" smtClean="0"/>
              <a:t>their abstraction</a:t>
            </a:r>
            <a:r>
              <a:rPr lang="en-US" dirty="0" smtClean="0"/>
              <a:t>. </a:t>
            </a:r>
            <a:r>
              <a:rPr lang="en-US" dirty="0" err="1" smtClean="0"/>
              <a:t>Secunia</a:t>
            </a:r>
            <a:r>
              <a:rPr lang="en-US" dirty="0" smtClean="0"/>
              <a:t> even disclaims their stats are not ideal (2011 yearly, page 6</a:t>
            </a:r>
            <a:r>
              <a:rPr lang="en-US" dirty="0" smtClean="0"/>
              <a:t>)</a:t>
            </a:r>
          </a:p>
          <a:p>
            <a:r>
              <a:rPr lang="en-US" dirty="0" err="1" smtClean="0"/>
              <a:t>Secunia</a:t>
            </a:r>
            <a:r>
              <a:rPr lang="en-US" dirty="0" smtClean="0"/>
              <a:t> has 28 advisories for CVE-2013-1493 (a single </a:t>
            </a:r>
            <a:r>
              <a:rPr lang="en-US" dirty="0" err="1" smtClean="0"/>
              <a:t>vuln</a:t>
            </a:r>
            <a:r>
              <a:rPr lang="en-US" dirty="0" smtClean="0"/>
              <a:t>).</a:t>
            </a:r>
            <a:endParaRPr lang="en-US" dirty="0" smtClean="0"/>
          </a:p>
          <a:p>
            <a:r>
              <a:rPr lang="en-US" dirty="0" smtClean="0"/>
              <a:t>IBM </a:t>
            </a:r>
            <a:r>
              <a:rPr lang="en-US" dirty="0" smtClean="0"/>
              <a:t> 31541 </a:t>
            </a:r>
            <a:r>
              <a:rPr lang="en-US" dirty="0" smtClean="0"/>
              <a:t>= 1 entry for entire oracle </a:t>
            </a:r>
            <a:r>
              <a:rPr lang="en-US" dirty="0" smtClean="0"/>
              <a:t>CPU (30 different CVE).</a:t>
            </a:r>
          </a:p>
          <a:p>
            <a:r>
              <a:rPr lang="en-US" dirty="0" smtClean="0"/>
              <a:t>IBM 45537 / </a:t>
            </a:r>
            <a:r>
              <a:rPr lang="en-US" dirty="0" smtClean="0"/>
              <a:t>45538 = 2 entries for same CVE </a:t>
            </a:r>
            <a:r>
              <a:rPr lang="en-US" dirty="0" smtClean="0"/>
              <a:t>(actual </a:t>
            </a:r>
            <a:r>
              <a:rPr lang="en-US" dirty="0" err="1" smtClean="0"/>
              <a:t>vuln</a:t>
            </a:r>
            <a:r>
              <a:rPr lang="en-US" dirty="0" smtClean="0"/>
              <a:t> / missing patch for </a:t>
            </a:r>
            <a:r>
              <a:rPr lang="en-US" dirty="0" err="1" smtClean="0"/>
              <a:t>vuln</a:t>
            </a:r>
            <a:r>
              <a:rPr lang="en-US" dirty="0" smtClean="0"/>
              <a: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Why </a:t>
            </a:r>
            <a:r>
              <a:rPr lang="en-US" dirty="0" err="1" smtClean="0"/>
              <a:t>Vuln</a:t>
            </a:r>
            <a:r>
              <a:rPr lang="en-US" dirty="0" smtClean="0"/>
              <a:t> Stats are Worthless</a:t>
            </a:r>
            <a:endParaRPr lang="en-US" dirty="0"/>
          </a:p>
        </p:txBody>
      </p:sp>
      <p:sp>
        <p:nvSpPr>
          <p:cNvPr id="3" name="Content Placeholder 2"/>
          <p:cNvSpPr>
            <a:spLocks noGrp="1"/>
          </p:cNvSpPr>
          <p:nvPr>
            <p:ph idx="1"/>
          </p:nvPr>
        </p:nvSpPr>
        <p:spPr>
          <a:xfrm>
            <a:off x="152400" y="914400"/>
            <a:ext cx="8839200" cy="5715000"/>
          </a:xfrm>
        </p:spPr>
        <p:txBody>
          <a:bodyPr>
            <a:normAutofit/>
          </a:bodyPr>
          <a:lstStyle/>
          <a:p>
            <a:r>
              <a:rPr lang="en-US" dirty="0" smtClean="0"/>
              <a:t>There were “$num </a:t>
            </a:r>
            <a:r>
              <a:rPr lang="en-US" dirty="0" err="1" smtClean="0"/>
              <a:t>vulns</a:t>
            </a:r>
            <a:r>
              <a:rPr lang="en-US" dirty="0" smtClean="0"/>
              <a:t> in </a:t>
            </a:r>
            <a:r>
              <a:rPr lang="en-US" dirty="0" smtClean="0"/>
              <a:t>$year” should make you run. </a:t>
            </a:r>
            <a:r>
              <a:rPr lang="en-US" dirty="0" smtClean="0"/>
              <a:t>There were between 4,842 and 10,896 vulnerabilities in 2006 depending on the VDB you use.</a:t>
            </a:r>
          </a:p>
          <a:p>
            <a:endParaRPr lang="en-US" dirty="0" smtClean="0"/>
          </a:p>
          <a:p>
            <a:endParaRPr lang="en-US" dirty="0" smtClean="0"/>
          </a:p>
        </p:txBody>
      </p:sp>
      <p:pic>
        <p:nvPicPr>
          <p:cNvPr id="4" name="Picture 3" descr="2012-vulntotals.png"/>
          <p:cNvPicPr>
            <a:picLocks noChangeAspect="1"/>
          </p:cNvPicPr>
          <p:nvPr/>
        </p:nvPicPr>
        <p:blipFill>
          <a:blip r:embed="rId3" cstate="print"/>
          <a:stretch>
            <a:fillRect/>
          </a:stretch>
        </p:blipFill>
        <p:spPr>
          <a:xfrm>
            <a:off x="2133600" y="2667000"/>
            <a:ext cx="4876800" cy="4050675"/>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Why </a:t>
            </a:r>
            <a:r>
              <a:rPr lang="en-US" dirty="0" err="1" smtClean="0"/>
              <a:t>Vuln</a:t>
            </a:r>
            <a:r>
              <a:rPr lang="en-US" dirty="0" smtClean="0"/>
              <a:t> Stats are Worthless</a:t>
            </a:r>
            <a:endParaRPr lang="en-US" dirty="0"/>
          </a:p>
        </p:txBody>
      </p:sp>
      <p:sp>
        <p:nvSpPr>
          <p:cNvPr id="3" name="Content Placeholder 2"/>
          <p:cNvSpPr>
            <a:spLocks noGrp="1"/>
          </p:cNvSpPr>
          <p:nvPr>
            <p:ph idx="1"/>
          </p:nvPr>
        </p:nvSpPr>
        <p:spPr>
          <a:xfrm>
            <a:off x="304800" y="914401"/>
            <a:ext cx="8229600" cy="1219200"/>
          </a:xfrm>
        </p:spPr>
        <p:txBody>
          <a:bodyPr/>
          <a:lstStyle/>
          <a:p>
            <a:r>
              <a:rPr lang="en-US" dirty="0" smtClean="0"/>
              <a:t>These stat issues and other reasons lead to really bad assumptions.</a:t>
            </a:r>
            <a:endParaRPr lang="en-US" dirty="0" smtClean="0"/>
          </a:p>
        </p:txBody>
      </p:sp>
      <p:pic>
        <p:nvPicPr>
          <p:cNvPr id="4" name="Picture 3" descr="47D7zGq.png"/>
          <p:cNvPicPr>
            <a:picLocks noChangeAspect="1"/>
          </p:cNvPicPr>
          <p:nvPr/>
        </p:nvPicPr>
        <p:blipFill>
          <a:blip r:embed="rId3" cstate="print"/>
          <a:stretch>
            <a:fillRect/>
          </a:stretch>
        </p:blipFill>
        <p:spPr>
          <a:xfrm>
            <a:off x="1854583" y="2209800"/>
            <a:ext cx="5434835" cy="4363654"/>
          </a:xfrm>
          <a:prstGeom prst="rect">
            <a:avLst/>
          </a:prstGeom>
          <a:solidFill>
            <a:schemeClr val="tx1">
              <a:lumMod val="85000"/>
            </a:schemeClr>
          </a:solid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Impact - CVE Creation</a:t>
            </a:r>
            <a:endParaRPr lang="en-US" dirty="0"/>
          </a:p>
        </p:txBody>
      </p:sp>
      <p:sp>
        <p:nvSpPr>
          <p:cNvPr id="3" name="Content Placeholder 2"/>
          <p:cNvSpPr>
            <a:spLocks noGrp="1"/>
          </p:cNvSpPr>
          <p:nvPr>
            <p:ph idx="1"/>
          </p:nvPr>
        </p:nvSpPr>
        <p:spPr>
          <a:xfrm>
            <a:off x="0" y="990600"/>
            <a:ext cx="9144000" cy="5410200"/>
          </a:xfrm>
        </p:spPr>
        <p:txBody>
          <a:bodyPr>
            <a:normAutofit/>
          </a:bodyPr>
          <a:lstStyle/>
          <a:p>
            <a:r>
              <a:rPr lang="en-US" dirty="0" smtClean="0"/>
              <a:t>Showed how much money goes into CVE</a:t>
            </a:r>
          </a:p>
          <a:p>
            <a:r>
              <a:rPr lang="en-US" dirty="0" smtClean="0"/>
              <a:t>CVE can’t keep up with ID assignment [1]</a:t>
            </a:r>
          </a:p>
          <a:p>
            <a:r>
              <a:rPr lang="en-US" dirty="0" smtClean="0"/>
              <a:t>CVE’s top CNA can’t handle mass assignments [2]</a:t>
            </a:r>
          </a:p>
          <a:p>
            <a:endParaRPr lang="en-US" dirty="0" smtClean="0"/>
          </a:p>
          <a:p>
            <a:pPr>
              <a:buNone/>
            </a:pPr>
            <a:r>
              <a:rPr lang="en-US" dirty="0" smtClean="0"/>
              <a:t>“</a:t>
            </a:r>
            <a:r>
              <a:rPr lang="en-US" i="1" dirty="0" smtClean="0"/>
              <a:t>We are not able to handle your request for CVEs for all of the issues that OSVDB has published.  Unfortunately, CVE can no longer guarantee full coverage of all public vulnerabilities</a:t>
            </a:r>
            <a:r>
              <a:rPr lang="en-US" dirty="0" smtClean="0"/>
              <a:t>.” – Steve </a:t>
            </a:r>
            <a:r>
              <a:rPr lang="en-US" dirty="0" err="1" smtClean="0"/>
              <a:t>Christey</a:t>
            </a:r>
            <a:r>
              <a:rPr lang="en-US" dirty="0" smtClean="0"/>
              <a:t> of MITRE/CVE</a:t>
            </a:r>
            <a:endParaRPr lang="en-US"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Impact - CVE </a:t>
            </a:r>
            <a:r>
              <a:rPr lang="en-US" dirty="0" smtClean="0"/>
              <a:t>Creation </a:t>
            </a:r>
            <a:r>
              <a:rPr lang="en-US" dirty="0" err="1" smtClean="0"/>
              <a:t>vs</a:t>
            </a:r>
            <a:r>
              <a:rPr lang="en-US" dirty="0" smtClean="0"/>
              <a:t> Analysis</a:t>
            </a:r>
            <a:endParaRPr lang="en-US" dirty="0"/>
          </a:p>
        </p:txBody>
      </p:sp>
      <p:sp>
        <p:nvSpPr>
          <p:cNvPr id="3" name="Content Placeholder 2"/>
          <p:cNvSpPr>
            <a:spLocks noGrp="1"/>
          </p:cNvSpPr>
          <p:nvPr>
            <p:ph idx="1"/>
          </p:nvPr>
        </p:nvSpPr>
        <p:spPr>
          <a:xfrm>
            <a:off x="228600" y="1066801"/>
            <a:ext cx="8763000" cy="3048000"/>
          </a:xfrm>
        </p:spPr>
        <p:txBody>
          <a:bodyPr/>
          <a:lstStyle/>
          <a:p>
            <a:r>
              <a:rPr lang="en-US" dirty="0" smtClean="0"/>
              <a:t>CVE -&gt; NVD</a:t>
            </a:r>
          </a:p>
          <a:p>
            <a:r>
              <a:rPr lang="en-US" dirty="0" smtClean="0"/>
              <a:t>CVE -&gt; </a:t>
            </a:r>
            <a:r>
              <a:rPr lang="en-US" dirty="0" err="1" smtClean="0"/>
              <a:t>CVEDetails</a:t>
            </a:r>
            <a:endParaRPr lang="en-US" dirty="0" smtClean="0"/>
          </a:p>
          <a:p>
            <a:r>
              <a:rPr lang="en-US" dirty="0" smtClean="0"/>
              <a:t>CVE -&gt; </a:t>
            </a:r>
            <a:r>
              <a:rPr lang="en-US" dirty="0" err="1" smtClean="0"/>
              <a:t>vFeed</a:t>
            </a:r>
            <a:endParaRPr lang="en-US" dirty="0" smtClean="0"/>
          </a:p>
          <a:p>
            <a:r>
              <a:rPr lang="en-US" dirty="0" smtClean="0"/>
              <a:t>More </a:t>
            </a:r>
            <a:r>
              <a:rPr lang="en-US" dirty="0" smtClean="0"/>
              <a:t>time is going into analyzing the data, than building a better data set</a:t>
            </a:r>
            <a:r>
              <a:rPr lang="en-US" dirty="0" smtClean="0"/>
              <a:t>. Common problem. </a:t>
            </a:r>
            <a:endParaRPr lang="en-US" dirty="0"/>
          </a:p>
        </p:txBody>
      </p:sp>
      <p:pic>
        <p:nvPicPr>
          <p:cNvPr id="4" name="Picture 3" descr="scientists.jpg"/>
          <p:cNvPicPr>
            <a:picLocks noChangeAspect="1"/>
          </p:cNvPicPr>
          <p:nvPr/>
        </p:nvPicPr>
        <p:blipFill>
          <a:blip r:embed="rId3" cstate="print"/>
          <a:stretch>
            <a:fillRect/>
          </a:stretch>
        </p:blipFill>
        <p:spPr>
          <a:xfrm>
            <a:off x="2552700" y="3962400"/>
            <a:ext cx="4038600" cy="2692400"/>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VDB Stat Failure</a:t>
            </a:r>
            <a:endParaRPr lang="en-US" dirty="0"/>
          </a:p>
        </p:txBody>
      </p:sp>
      <p:sp>
        <p:nvSpPr>
          <p:cNvPr id="3" name="Content Placeholder 2"/>
          <p:cNvSpPr>
            <a:spLocks noGrp="1"/>
          </p:cNvSpPr>
          <p:nvPr>
            <p:ph idx="1"/>
          </p:nvPr>
        </p:nvSpPr>
        <p:spPr>
          <a:xfrm>
            <a:off x="228600" y="838200"/>
            <a:ext cx="8686800" cy="5867400"/>
          </a:xfrm>
        </p:spPr>
        <p:txBody>
          <a:bodyPr>
            <a:normAutofit/>
          </a:bodyPr>
          <a:lstStyle/>
          <a:p>
            <a:r>
              <a:rPr lang="en-US" dirty="0" smtClean="0"/>
              <a:t>“The </a:t>
            </a:r>
            <a:r>
              <a:rPr lang="en-US" dirty="0" err="1" smtClean="0"/>
              <a:t>Secunia</a:t>
            </a:r>
            <a:r>
              <a:rPr lang="en-US" dirty="0" smtClean="0"/>
              <a:t> Advisory count is a first order approximation for the number of Vulnerability Events, which is the number of administrative actions required to keep the specific product secure throughout a given period of time.”</a:t>
            </a:r>
          </a:p>
          <a:p>
            <a:r>
              <a:rPr lang="en-US" dirty="0" smtClean="0"/>
              <a:t>“Vulnerability/CVE counts are a viable metric for the number of distinct vulnerabilities found in software.” [1] – </a:t>
            </a:r>
            <a:r>
              <a:rPr lang="en-US" dirty="0" smtClean="0">
                <a:solidFill>
                  <a:srgbClr val="FF0000"/>
                </a:solidFill>
              </a:rPr>
              <a:t>WRONG</a:t>
            </a:r>
            <a:endParaRPr lang="en-US" dirty="0" smtClean="0"/>
          </a:p>
          <a:p>
            <a:endParaRPr lang="en-US" dirty="0" smtClean="0">
              <a:solidFill>
                <a:srgbClr val="FF0000"/>
              </a:solidFill>
            </a:endParaRPr>
          </a:p>
          <a:p>
            <a:r>
              <a:rPr lang="en-US" dirty="0" smtClean="0"/>
              <a:t>If a VDB can’t </a:t>
            </a:r>
            <a:r>
              <a:rPr lang="en-US" dirty="0" smtClean="0"/>
              <a:t>get stats right, </a:t>
            </a:r>
            <a:r>
              <a:rPr lang="en-US" dirty="0" smtClean="0"/>
              <a:t>we’re screwed.</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Take-</a:t>
            </a:r>
            <a:r>
              <a:rPr lang="en-US" dirty="0" err="1" smtClean="0"/>
              <a:t>aways</a:t>
            </a:r>
            <a:endParaRPr lang="en-US" dirty="0"/>
          </a:p>
        </p:txBody>
      </p:sp>
      <p:sp>
        <p:nvSpPr>
          <p:cNvPr id="3" name="Content Placeholder 2"/>
          <p:cNvSpPr>
            <a:spLocks noGrp="1"/>
          </p:cNvSpPr>
          <p:nvPr>
            <p:ph idx="1"/>
          </p:nvPr>
        </p:nvSpPr>
        <p:spPr>
          <a:xfrm>
            <a:off x="228600" y="838200"/>
            <a:ext cx="8686800" cy="5562600"/>
          </a:xfrm>
        </p:spPr>
        <p:txBody>
          <a:bodyPr/>
          <a:lstStyle/>
          <a:p>
            <a:r>
              <a:rPr lang="en-US" dirty="0" smtClean="0"/>
              <a:t>The more you learn how VDBs operate, the more you see it’s the foundation of a straw house.</a:t>
            </a:r>
          </a:p>
          <a:p>
            <a:r>
              <a:rPr lang="en-US" dirty="0" smtClean="0"/>
              <a:t>Is there any wonder bad guys have so much success?</a:t>
            </a:r>
          </a:p>
          <a:p>
            <a:r>
              <a:rPr lang="en-US" dirty="0" smtClean="0"/>
              <a:t>Every company that relies on CVE/NVD is only missing </a:t>
            </a:r>
            <a:r>
              <a:rPr lang="en-US" b="1" dirty="0" smtClean="0"/>
              <a:t>23,935</a:t>
            </a:r>
            <a:r>
              <a:rPr lang="en-US" dirty="0" smtClean="0"/>
              <a:t> vulnerabilities. That we know of…</a:t>
            </a:r>
          </a:p>
          <a:p>
            <a:r>
              <a:rPr lang="en-US" dirty="0" smtClean="0"/>
              <a:t>That number is </a:t>
            </a:r>
            <a:r>
              <a:rPr lang="en-US" u="sng" dirty="0" smtClean="0"/>
              <a:t>very low</a:t>
            </a:r>
            <a:r>
              <a:rPr lang="en-US" dirty="0" smtClean="0"/>
              <a:t>. We know where to find more, just lacking resources (time).</a:t>
            </a:r>
          </a:p>
          <a:p>
            <a:r>
              <a:rPr lang="en-US" dirty="0" smtClean="0"/>
              <a:t>Demand more from your VDB. Evolve </a:t>
            </a:r>
            <a:r>
              <a:rPr lang="en-US" dirty="0" err="1" smtClean="0"/>
              <a:t>bitchez</a:t>
            </a:r>
            <a:r>
              <a:rPr lang="en-US" dirty="0" smtClean="0"/>
              <a:t>.</a:t>
            </a:r>
          </a:p>
          <a:p>
            <a:r>
              <a:rPr lang="en-US" dirty="0" smtClean="0"/>
              <a:t>VDBs are not vulnerability gospel.</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My Early VDB Days</a:t>
            </a:r>
            <a:endParaRPr lang="en-US" dirty="0"/>
          </a:p>
        </p:txBody>
      </p:sp>
      <p:pic>
        <p:nvPicPr>
          <p:cNvPr id="4" name="Picture 3" descr="filesbbs.png"/>
          <p:cNvPicPr>
            <a:picLocks noChangeAspect="1"/>
          </p:cNvPicPr>
          <p:nvPr/>
        </p:nvPicPr>
        <p:blipFill>
          <a:blip r:embed="rId3" cstate="print"/>
          <a:stretch>
            <a:fillRect/>
          </a:stretch>
        </p:blipFill>
        <p:spPr>
          <a:xfrm>
            <a:off x="152400" y="838199"/>
            <a:ext cx="7010400" cy="5956621"/>
          </a:xfrm>
          <a:prstGeom prst="rect">
            <a:avLst/>
          </a:prstGeom>
        </p:spPr>
      </p:pic>
      <p:pic>
        <p:nvPicPr>
          <p:cNvPr id="5" name="Picture 4" descr="filesbbs2.png"/>
          <p:cNvPicPr>
            <a:picLocks noChangeAspect="1"/>
          </p:cNvPicPr>
          <p:nvPr/>
        </p:nvPicPr>
        <p:blipFill>
          <a:blip r:embed="rId4" cstate="print"/>
          <a:stretch>
            <a:fillRect/>
          </a:stretch>
        </p:blipFill>
        <p:spPr>
          <a:xfrm>
            <a:off x="3429000" y="872796"/>
            <a:ext cx="5553075" cy="58899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Thanks!</a:t>
            </a:r>
            <a:endParaRPr lang="en-US" dirty="0"/>
          </a:p>
        </p:txBody>
      </p:sp>
      <p:sp>
        <p:nvSpPr>
          <p:cNvPr id="3" name="Content Placeholder 2"/>
          <p:cNvSpPr>
            <a:spLocks noGrp="1"/>
          </p:cNvSpPr>
          <p:nvPr>
            <p:ph idx="1"/>
          </p:nvPr>
        </p:nvSpPr>
        <p:spPr>
          <a:xfrm>
            <a:off x="152400" y="838200"/>
            <a:ext cx="8305800" cy="4038600"/>
          </a:xfrm>
        </p:spPr>
        <p:txBody>
          <a:bodyPr>
            <a:normAutofit/>
          </a:bodyPr>
          <a:lstStyle/>
          <a:p>
            <a:r>
              <a:rPr lang="en-US" dirty="0" smtClean="0"/>
              <a:t>Jake </a:t>
            </a:r>
            <a:r>
              <a:rPr lang="en-US" dirty="0" err="1" smtClean="0"/>
              <a:t>Kouns</a:t>
            </a:r>
            <a:r>
              <a:rPr lang="en-US" dirty="0" smtClean="0"/>
              <a:t>, </a:t>
            </a:r>
            <a:r>
              <a:rPr lang="en-US" dirty="0" err="1" smtClean="0"/>
              <a:t>Carsten</a:t>
            </a:r>
            <a:r>
              <a:rPr lang="en-US" dirty="0" smtClean="0"/>
              <a:t> </a:t>
            </a:r>
            <a:r>
              <a:rPr lang="en-US" dirty="0" err="1" smtClean="0"/>
              <a:t>Eiram</a:t>
            </a:r>
            <a:r>
              <a:rPr lang="en-US" dirty="0" smtClean="0"/>
              <a:t>, Daniel Moeller</a:t>
            </a:r>
          </a:p>
          <a:p>
            <a:r>
              <a:rPr lang="en-US" dirty="0" smtClean="0"/>
              <a:t>Steve </a:t>
            </a:r>
            <a:r>
              <a:rPr lang="en-US" dirty="0" err="1" smtClean="0"/>
              <a:t>Christey</a:t>
            </a:r>
            <a:endParaRPr lang="en-US" dirty="0" smtClean="0"/>
          </a:p>
          <a:p>
            <a:r>
              <a:rPr lang="en-US" dirty="0" err="1" smtClean="0"/>
              <a:t>Lyger</a:t>
            </a:r>
            <a:r>
              <a:rPr lang="en-US" dirty="0" smtClean="0"/>
              <a:t>, Steve Tornio, CJI, Chris </a:t>
            </a:r>
            <a:r>
              <a:rPr lang="en-US" dirty="0" err="1" smtClean="0"/>
              <a:t>Sullo</a:t>
            </a:r>
            <a:r>
              <a:rPr lang="en-US" dirty="0" smtClean="0"/>
              <a:t>, Marlowe, Alexander </a:t>
            </a:r>
            <a:r>
              <a:rPr lang="en-US" dirty="0" err="1" smtClean="0"/>
              <a:t>Koren</a:t>
            </a:r>
            <a:r>
              <a:rPr lang="en-US" dirty="0" smtClean="0"/>
              <a:t>, Zach </a:t>
            </a:r>
            <a:r>
              <a:rPr lang="en-US" dirty="0" err="1" smtClean="0"/>
              <a:t>Shue</a:t>
            </a:r>
            <a:endParaRPr lang="en-US" dirty="0" smtClean="0"/>
          </a:p>
          <a:p>
            <a:r>
              <a:rPr lang="en-US" dirty="0" smtClean="0"/>
              <a:t>Andre </a:t>
            </a:r>
            <a:r>
              <a:rPr lang="en-US" dirty="0" err="1" smtClean="0"/>
              <a:t>Frech</a:t>
            </a:r>
            <a:r>
              <a:rPr lang="en-US" dirty="0" smtClean="0"/>
              <a:t>, James Williams, Stuart Moore, Ryan Russell, Art </a:t>
            </a:r>
            <a:r>
              <a:rPr lang="en-US" dirty="0" err="1" smtClean="0"/>
              <a:t>Manion</a:t>
            </a:r>
            <a:endParaRPr lang="en-US" dirty="0" smtClean="0"/>
          </a:p>
          <a:p>
            <a:r>
              <a:rPr lang="en-US" dirty="0" smtClean="0"/>
              <a:t>D2D &amp; Peter</a:t>
            </a:r>
          </a:p>
          <a:p>
            <a:endParaRPr lang="en-US" dirty="0" smtClean="0"/>
          </a:p>
          <a:p>
            <a:pPr>
              <a:buNone/>
            </a:pPr>
            <a:endParaRPr lang="en-US" dirty="0"/>
          </a:p>
        </p:txBody>
      </p:sp>
      <p:pic>
        <p:nvPicPr>
          <p:cNvPr id="5" name="Picture 4" descr="awkwardhug.jpg"/>
          <p:cNvPicPr>
            <a:picLocks noChangeAspect="1"/>
          </p:cNvPicPr>
          <p:nvPr/>
        </p:nvPicPr>
        <p:blipFill>
          <a:blip r:embed="rId3" cstate="print"/>
          <a:stretch>
            <a:fillRect/>
          </a:stretch>
        </p:blipFill>
        <p:spPr>
          <a:xfrm>
            <a:off x="5638800" y="3781425"/>
            <a:ext cx="3276600" cy="2867025"/>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
            <a:ext cx="8077200" cy="914400"/>
          </a:xfrm>
        </p:spPr>
        <p:txBody>
          <a:bodyPr>
            <a:noAutofit/>
          </a:bodyPr>
          <a:lstStyle/>
          <a:p>
            <a:r>
              <a:rPr lang="en-US" dirty="0" smtClean="0"/>
              <a:t>Questions for the Straw House?</a:t>
            </a:r>
            <a:endParaRPr lang="en-US" dirty="0"/>
          </a:p>
        </p:txBody>
      </p:sp>
      <p:pic>
        <p:nvPicPr>
          <p:cNvPr id="4" name="Picture 3" descr="questions.JPG"/>
          <p:cNvPicPr>
            <a:picLocks noChangeAspect="1"/>
          </p:cNvPicPr>
          <p:nvPr/>
        </p:nvPicPr>
        <p:blipFill>
          <a:blip r:embed="rId3" cstate="print"/>
          <a:stretch>
            <a:fillRect/>
          </a:stretch>
        </p:blipFill>
        <p:spPr>
          <a:xfrm>
            <a:off x="419100" y="990600"/>
            <a:ext cx="8305800" cy="566755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950" y="0"/>
            <a:ext cx="4610100" cy="762000"/>
          </a:xfrm>
        </p:spPr>
        <p:txBody>
          <a:bodyPr>
            <a:normAutofit fontScale="90000"/>
          </a:bodyPr>
          <a:lstStyle/>
          <a:p>
            <a:r>
              <a:rPr lang="en-US" dirty="0" smtClean="0"/>
              <a:t>Presentation Outline</a:t>
            </a:r>
            <a:endParaRPr lang="en-US" dirty="0"/>
          </a:p>
        </p:txBody>
      </p:sp>
      <p:sp>
        <p:nvSpPr>
          <p:cNvPr id="3" name="Content Placeholder 2"/>
          <p:cNvSpPr>
            <a:spLocks noGrp="1"/>
          </p:cNvSpPr>
          <p:nvPr>
            <p:ph idx="1"/>
          </p:nvPr>
        </p:nvSpPr>
        <p:spPr>
          <a:xfrm>
            <a:off x="1219200" y="1371600"/>
            <a:ext cx="6705600" cy="4876800"/>
          </a:xfrm>
        </p:spPr>
        <p:txBody>
          <a:bodyPr>
            <a:normAutofit/>
          </a:bodyPr>
          <a:lstStyle/>
          <a:p>
            <a:r>
              <a:rPr lang="en-US" dirty="0" smtClean="0"/>
              <a:t>Caveats – (14 days, why me, bias)</a:t>
            </a:r>
          </a:p>
          <a:p>
            <a:r>
              <a:rPr lang="en-US" dirty="0" smtClean="0">
                <a:solidFill>
                  <a:srgbClr val="FFC000"/>
                </a:solidFill>
              </a:rPr>
              <a:t>W’s – (what? who? why care?)</a:t>
            </a:r>
          </a:p>
          <a:p>
            <a:r>
              <a:rPr lang="en-US" dirty="0" smtClean="0"/>
              <a:t>History – (set stage for outrage)</a:t>
            </a:r>
          </a:p>
          <a:p>
            <a:r>
              <a:rPr lang="en-US" dirty="0" smtClean="0"/>
              <a:t>Players – (know who to blame)</a:t>
            </a:r>
          </a:p>
          <a:p>
            <a:r>
              <a:rPr lang="en-US" dirty="0" err="1" smtClean="0"/>
              <a:t>Suckage</a:t>
            </a:r>
            <a:r>
              <a:rPr lang="en-US" dirty="0" smtClean="0"/>
              <a:t> - (the outrage)</a:t>
            </a:r>
          </a:p>
          <a:p>
            <a:r>
              <a:rPr lang="en-US" dirty="0" smtClean="0"/>
              <a:t>Evolution – (continue the </a:t>
            </a:r>
            <a:r>
              <a:rPr lang="en-US" dirty="0" err="1" smtClean="0"/>
              <a:t>suckage</a:t>
            </a:r>
            <a:r>
              <a:rPr lang="en-US" dirty="0" smtClean="0"/>
              <a:t>)</a:t>
            </a:r>
          </a:p>
          <a:p>
            <a:r>
              <a:rPr lang="en-US" dirty="0" smtClean="0"/>
              <a:t>Suffering – (what good VDBs </a:t>
            </a:r>
            <a:r>
              <a:rPr lang="en-US" dirty="0" smtClean="0"/>
              <a:t>suffer)</a:t>
            </a:r>
            <a:endParaRPr lang="en-US" dirty="0" smtClean="0"/>
          </a:p>
          <a:p>
            <a:r>
              <a:rPr lang="en-US" dirty="0" smtClean="0"/>
              <a:t>Impact – (why this all hurts you)</a:t>
            </a:r>
          </a:p>
          <a:p>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ttri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129577</TotalTime>
  <Words>6023</Words>
  <Application>Microsoft Office PowerPoint</Application>
  <PresentationFormat>On-screen Show (4:3)</PresentationFormat>
  <Paragraphs>838</Paragraphs>
  <Slides>81</Slides>
  <Notes>66</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attrition</vt:lpstr>
      <vt:lpstr>Slide 1</vt:lpstr>
      <vt:lpstr>Presentation Outline</vt:lpstr>
      <vt:lpstr>Presentation Outline</vt:lpstr>
      <vt:lpstr>Slide 4</vt:lpstr>
      <vt:lpstr>Disclaimer</vt:lpstr>
      <vt:lpstr>Slide 6</vt:lpstr>
      <vt:lpstr>Bias, I Have It</vt:lpstr>
      <vt:lpstr>My Early VDB Days</vt:lpstr>
      <vt:lpstr>Presentation Outline</vt:lpstr>
      <vt:lpstr>VDBs … huh?</vt:lpstr>
      <vt:lpstr>Why Important?</vt:lpstr>
      <vt:lpstr>Who Uses Them? (you)</vt:lpstr>
      <vt:lpstr>What is a VDB?</vt:lpstr>
      <vt:lpstr>Reference</vt:lpstr>
      <vt:lpstr>Cornerstones</vt:lpstr>
      <vt:lpstr>Presentation Outline</vt:lpstr>
      <vt:lpstr>History (brief)</vt:lpstr>
      <vt:lpstr>Recent History of VDBs</vt:lpstr>
      <vt:lpstr>Older History of VDBs</vt:lpstr>
      <vt:lpstr>Eh?</vt:lpstr>
      <vt:lpstr>The Real History of VDBs</vt:lpstr>
      <vt:lpstr>Presentation Outline</vt:lpstr>
      <vt:lpstr>Current Players</vt:lpstr>
      <vt:lpstr>Broad vs Speciality</vt:lpstr>
      <vt:lpstr>The .gov Mess</vt:lpstr>
      <vt:lpstr>The .gov Mess</vt:lpstr>
      <vt:lpstr>FOIA Fun! - CVE</vt:lpstr>
      <vt:lpstr>FOIA Fun! - CVE</vt:lpstr>
      <vt:lpstr>FOIA Fun! - CVE</vt:lpstr>
      <vt:lpstr>FOIA Fun! - CVE</vt:lpstr>
      <vt:lpstr>FOIA Fun! - NIST</vt:lpstr>
      <vt:lpstr>FOIA Fun! - NIST</vt:lpstr>
      <vt:lpstr>FOIA Fun! – US-CERT</vt:lpstr>
      <vt:lpstr>FOIA Fun! – CERT.org</vt:lpstr>
      <vt:lpstr>FOIA Fun! – CERT.org</vt:lpstr>
      <vt:lpstr>Presentation Outline</vt:lpstr>
      <vt:lpstr>Why VDBs Suck (All of us…)</vt:lpstr>
      <vt:lpstr>Who Plays With Who?  (publicly)</vt:lpstr>
      <vt:lpstr>Who Plays With Who?  (privately)</vt:lpstr>
      <vt:lpstr>Problems of VDBs – In a Nutshell (and why it affects you)</vt:lpstr>
      <vt:lpstr>Problems of VDBs – Yes, More…</vt:lpstr>
      <vt:lpstr>Abstraction</vt:lpstr>
      <vt:lpstr>Presentation Outline</vt:lpstr>
      <vt:lpstr>Back in 2005…</vt:lpstr>
      <vt:lpstr>Back in 2005…</vt:lpstr>
      <vt:lpstr>Back in 2005…</vt:lpstr>
      <vt:lpstr>Back in 2005…</vt:lpstr>
      <vt:lpstr>Evolution - In Summary</vt:lpstr>
      <vt:lpstr>Presentation Outline</vt:lpstr>
      <vt:lpstr>Suffering (we haz it)</vt:lpstr>
      <vt:lpstr>Challenges We Face</vt:lpstr>
      <vt:lpstr>What we suffer through - Researchers</vt:lpstr>
      <vt:lpstr>What we suffer through - Researchers</vt:lpstr>
      <vt:lpstr>What we suffer through - Researchers</vt:lpstr>
      <vt:lpstr>What we suffer through - Vendors</vt:lpstr>
      <vt:lpstr>What we suffer through - Vendors</vt:lpstr>
      <vt:lpstr>What we suffer through - Vendors</vt:lpstr>
      <vt:lpstr>Slide 58</vt:lpstr>
      <vt:lpstr>What we suffer through - Others</vt:lpstr>
      <vt:lpstr>What we suffer through – Self-imposed</vt:lpstr>
      <vt:lpstr>What we suffer through – Self-imposed</vt:lpstr>
      <vt:lpstr>What we suffer through – Self-imposed</vt:lpstr>
      <vt:lpstr>What we suffer through – Self-imposed</vt:lpstr>
      <vt:lpstr>What we suffer through – Self-imposed</vt:lpstr>
      <vt:lpstr>What we suffer through – Trivial Details</vt:lpstr>
      <vt:lpstr>Slide 66</vt:lpstr>
      <vt:lpstr>Slide 67</vt:lpstr>
      <vt:lpstr>Slide 68</vt:lpstr>
      <vt:lpstr>Slide 69</vt:lpstr>
      <vt:lpstr>Presentation Outline</vt:lpstr>
      <vt:lpstr>Obvious Impact</vt:lpstr>
      <vt:lpstr>Why Vuln Stats are Worthless</vt:lpstr>
      <vt:lpstr>Why Vuln Stats are Worthless - Abstraction</vt:lpstr>
      <vt:lpstr>Why Vuln Stats are Worthless</vt:lpstr>
      <vt:lpstr>Why Vuln Stats are Worthless</vt:lpstr>
      <vt:lpstr>Impact - CVE Creation</vt:lpstr>
      <vt:lpstr>Impact - CVE Creation vs Analysis</vt:lpstr>
      <vt:lpstr>VDB Stat Failure</vt:lpstr>
      <vt:lpstr>Take-aways</vt:lpstr>
      <vt:lpstr>Thanks!</vt:lpstr>
      <vt:lpstr>Questions for the Straw House?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Cyberwar</dc:title>
  <dc:creator>jericho</dc:creator>
  <cp:lastModifiedBy>Brian Martin</cp:lastModifiedBy>
  <cp:revision>3974</cp:revision>
  <dcterms:created xsi:type="dcterms:W3CDTF">2006-08-16T00:00:00Z</dcterms:created>
  <dcterms:modified xsi:type="dcterms:W3CDTF">2013-05-30T03:12:25Z</dcterms:modified>
</cp:coreProperties>
</file>