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70" r:id="rId6"/>
    <p:sldId id="284" r:id="rId7"/>
    <p:sldId id="269" r:id="rId8"/>
    <p:sldId id="276" r:id="rId9"/>
    <p:sldId id="260" r:id="rId10"/>
    <p:sldId id="279" r:id="rId11"/>
    <p:sldId id="280" r:id="rId12"/>
    <p:sldId id="281" r:id="rId13"/>
    <p:sldId id="282" r:id="rId14"/>
    <p:sldId id="283" r:id="rId15"/>
    <p:sldId id="272" r:id="rId16"/>
    <p:sldId id="273" r:id="rId17"/>
    <p:sldId id="267" r:id="rId18"/>
    <p:sldId id="264" r:id="rId19"/>
    <p:sldId id="265" r:id="rId20"/>
    <p:sldId id="274" r:id="rId21"/>
    <p:sldId id="275" r:id="rId22"/>
    <p:sldId id="285" r:id="rId23"/>
    <p:sldId id="266" r:id="rId24"/>
    <p:sldId id="286" r:id="rId25"/>
    <p:sldId id="287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FF31"/>
    <a:srgbClr val="08B82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215" autoAdjust="0"/>
  </p:normalViewPr>
  <p:slideViewPr>
    <p:cSldViewPr snapToGrid="0" snapToObjects="1">
      <p:cViewPr varScale="1">
        <p:scale>
          <a:sx n="91" d="100"/>
          <a:sy n="91" d="100"/>
        </p:scale>
        <p:origin x="-22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AC86E7-930E-4C5D-AFC8-61D3FF1B1AEE}" type="datetimeFigureOut">
              <a:rPr lang="en-US" smtClean="0"/>
              <a:pPr/>
              <a:t>8/5/2013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BA0C1D-8808-411C-9B42-B1C89D88F50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attrition.org/errata/plagiarism/thehackernews/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3rd annual </a:t>
            </a:r>
            <a:r>
              <a:rPr lang="en-US" dirty="0" err="1" smtClean="0"/>
              <a:t>Defcon</a:t>
            </a:r>
            <a:r>
              <a:rPr lang="en-US" dirty="0" smtClean="0"/>
              <a:t> Recognize</a:t>
            </a:r>
            <a:r>
              <a:rPr lang="en-US" baseline="0" dirty="0" smtClean="0"/>
              <a:t> Awards</a:t>
            </a:r>
          </a:p>
          <a:p>
            <a:endParaRPr lang="en-US" baseline="0" dirty="0" smtClean="0"/>
          </a:p>
          <a:p>
            <a:r>
              <a:rPr lang="en-US" baseline="0" dirty="0" smtClean="0"/>
              <a:t>(First year, they were called the </a:t>
            </a:r>
            <a:r>
              <a:rPr lang="en-US" baseline="0" dirty="0" err="1" smtClean="0"/>
              <a:t>Defcon</a:t>
            </a:r>
            <a:r>
              <a:rPr lang="en-US" baseline="0" dirty="0" smtClean="0"/>
              <a:t> Awards or something confusing to the awards given out exclusively based on </a:t>
            </a:r>
            <a:r>
              <a:rPr lang="en-US" baseline="0" dirty="0" err="1" smtClean="0"/>
              <a:t>Defcon</a:t>
            </a:r>
            <a:r>
              <a:rPr lang="en-US" baseline="0" dirty="0" smtClean="0"/>
              <a:t> happenings)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A0C1D-8808-411C-9B42-B1C89D88F50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r>
              <a:rPr lang="en-US" baseline="0" dirty="0" smtClean="0"/>
              <a:t>All nominations:</a:t>
            </a:r>
          </a:p>
          <a:p>
            <a:r>
              <a:rPr lang="en-US" baseline="0" dirty="0" err="1" smtClean="0"/>
              <a:t>Ghostery</a:t>
            </a:r>
            <a:r>
              <a:rPr lang="en-US" baseline="0" dirty="0" smtClean="0"/>
              <a:t> x2</a:t>
            </a:r>
          </a:p>
          <a:p>
            <a:r>
              <a:rPr lang="en-US" baseline="0" dirty="0" smtClean="0"/>
              <a:t>Disconnect2 (https://disconnect.me/) x2</a:t>
            </a:r>
          </a:p>
          <a:p>
            <a:r>
              <a:rPr lang="en-US" baseline="0" dirty="0" smtClean="0"/>
              <a:t>Twitter 2-Factor Auth</a:t>
            </a:r>
          </a:p>
          <a:p>
            <a:r>
              <a:rPr lang="en-US" baseline="0" dirty="0" smtClean="0"/>
              <a:t>"Onion Pi" </a:t>
            </a:r>
            <a:r>
              <a:rPr lang="en-US" baseline="0" dirty="0" err="1" smtClean="0"/>
              <a:t>Rasberry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Disqualified:</a:t>
            </a:r>
          </a:p>
          <a:p>
            <a:r>
              <a:rPr lang="en-US" baseline="0" dirty="0" err="1" smtClean="0"/>
              <a:t>Cryptocat</a:t>
            </a:r>
            <a:r>
              <a:rPr lang="en-US" baseline="0" dirty="0" smtClean="0"/>
              <a:t> (pre-DC20)</a:t>
            </a:r>
          </a:p>
          <a:p>
            <a:r>
              <a:rPr lang="en-US" baseline="0" dirty="0" smtClean="0"/>
              <a:t>Anything from Whisper Systems and/or TOR (Vague)</a:t>
            </a:r>
          </a:p>
          <a:p>
            <a:r>
              <a:rPr lang="en-US" baseline="0" dirty="0" smtClean="0"/>
              <a:t>2-Factor Auth (not specific)</a:t>
            </a:r>
          </a:p>
          <a:p>
            <a:r>
              <a:rPr lang="en-US" baseline="0" dirty="0" smtClean="0"/>
              <a:t>Cloud Cracker - https://www.cloudcracker.com/ (not enhancing)</a:t>
            </a:r>
          </a:p>
          <a:p>
            <a:r>
              <a:rPr lang="en-US" baseline="0" dirty="0" err="1" smtClean="0"/>
              <a:t>FaceDancer</a:t>
            </a:r>
            <a:r>
              <a:rPr lang="en-US" baseline="0" dirty="0" smtClean="0"/>
              <a:t> by Travis </a:t>
            </a:r>
            <a:r>
              <a:rPr lang="en-US" baseline="0" dirty="0" err="1" smtClean="0"/>
              <a:t>Goodspeed</a:t>
            </a:r>
            <a:r>
              <a:rPr lang="en-US" baseline="0" dirty="0" smtClean="0"/>
              <a:t> (pre-DC20)</a:t>
            </a:r>
          </a:p>
          <a:p>
            <a:r>
              <a:rPr lang="en-US" baseline="0" dirty="0" err="1" smtClean="0"/>
              <a:t>Droidwall</a:t>
            </a:r>
            <a:r>
              <a:rPr lang="en-US" baseline="0" dirty="0" smtClean="0"/>
              <a:t> (pre-DC20)</a:t>
            </a:r>
          </a:p>
          <a:p>
            <a:r>
              <a:rPr lang="en-US" baseline="0" dirty="0" err="1" smtClean="0"/>
              <a:t>TrueCrypt</a:t>
            </a:r>
            <a:r>
              <a:rPr lang="en-US" baseline="0" dirty="0" smtClean="0"/>
              <a:t> (pre-DC20)</a:t>
            </a:r>
          </a:p>
          <a:p>
            <a:r>
              <a:rPr lang="en-US" baseline="0" dirty="0" err="1" smtClean="0"/>
              <a:t>Webroot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SecureAnywhere</a:t>
            </a:r>
            <a:r>
              <a:rPr lang="en-US" baseline="0" dirty="0" smtClean="0"/>
              <a:t> (pre-DC20)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A0C1D-8808-411C-9B42-B1C89D88F50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All nominations:</a:t>
            </a:r>
          </a:p>
          <a:p>
            <a:r>
              <a:rPr lang="en-US" dirty="0" smtClean="0"/>
              <a:t>PRISM x5</a:t>
            </a:r>
          </a:p>
          <a:p>
            <a:r>
              <a:rPr lang="en-US" dirty="0" err="1" smtClean="0"/>
              <a:t>Ghostery</a:t>
            </a:r>
            <a:endParaRPr lang="en-US" dirty="0" smtClean="0"/>
          </a:p>
          <a:p>
            <a:r>
              <a:rPr lang="en-US" dirty="0" err="1" smtClean="0"/>
              <a:t>CipherCloud</a:t>
            </a:r>
            <a:endParaRPr lang="en-US" dirty="0" smtClean="0"/>
          </a:p>
          <a:p>
            <a:r>
              <a:rPr lang="en-US" dirty="0" smtClean="0"/>
              <a:t>Gmail</a:t>
            </a:r>
          </a:p>
          <a:p>
            <a:r>
              <a:rPr lang="en-US" dirty="0" smtClean="0"/>
              <a:t>The Cloud</a:t>
            </a:r>
          </a:p>
          <a:p>
            <a:r>
              <a:rPr lang="en-US" dirty="0" smtClean="0"/>
              <a:t>Google Glass</a:t>
            </a:r>
          </a:p>
          <a:p>
            <a:r>
              <a:rPr lang="en-US" dirty="0" err="1" smtClean="0"/>
              <a:t>NoScript</a:t>
            </a:r>
            <a:endParaRPr lang="en-US" dirty="0" smtClean="0"/>
          </a:p>
          <a:p>
            <a:r>
              <a:rPr lang="en-US" dirty="0" err="1" smtClean="0"/>
              <a:t>OAuth</a:t>
            </a:r>
            <a:endParaRPr lang="en-US" dirty="0" smtClean="0"/>
          </a:p>
          <a:p>
            <a:r>
              <a:rPr lang="en-US" dirty="0" err="1" smtClean="0"/>
              <a:t>Wifisugar</a:t>
            </a:r>
            <a:endParaRPr lang="en-US" dirty="0" smtClean="0"/>
          </a:p>
          <a:p>
            <a:r>
              <a:rPr lang="en-US" dirty="0" smtClean="0"/>
              <a:t>Burner (android app)</a:t>
            </a:r>
          </a:p>
          <a:p>
            <a:r>
              <a:rPr lang="en-US" dirty="0" smtClean="0"/>
              <a:t>Internet Password Notebook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A0C1D-8808-411C-9B42-B1C89D88F50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3"/>
              </a:rPr>
              <a:t>http://attrition.org/errata/plagiarism/thehackernews/</a:t>
            </a:r>
            <a:r>
              <a:rPr lang="en-US" dirty="0" smtClean="0"/>
              <a:t> - Serial plagiarists.</a:t>
            </a:r>
          </a:p>
          <a:p>
            <a:endParaRPr lang="en-US" dirty="0" smtClean="0"/>
          </a:p>
          <a:p>
            <a:r>
              <a:rPr lang="en-US" dirty="0" smtClean="0"/>
              <a:t>Stats as of 7/24/2013</a:t>
            </a:r>
          </a:p>
          <a:p>
            <a:endParaRPr lang="en-US" dirty="0" smtClean="0"/>
          </a:p>
          <a:p>
            <a:r>
              <a:rPr lang="en-US" dirty="0" smtClean="0"/>
              <a:t>All nominations:</a:t>
            </a:r>
          </a:p>
          <a:p>
            <a:r>
              <a:rPr lang="en-US" dirty="0" smtClean="0"/>
              <a:t>@</a:t>
            </a:r>
            <a:r>
              <a:rPr lang="en-US" dirty="0" err="1" smtClean="0"/>
              <a:t>SecurityJackass</a:t>
            </a:r>
            <a:endParaRPr lang="en-US" dirty="0" smtClean="0"/>
          </a:p>
          <a:p>
            <a:r>
              <a:rPr lang="en-US" dirty="0" smtClean="0"/>
              <a:t>@</a:t>
            </a:r>
            <a:r>
              <a:rPr lang="en-US" dirty="0" err="1" smtClean="0"/>
              <a:t>ioerror</a:t>
            </a:r>
            <a:r>
              <a:rPr lang="en-US" dirty="0" smtClean="0"/>
              <a:t> x2</a:t>
            </a:r>
          </a:p>
          <a:p>
            <a:r>
              <a:rPr lang="en-US" dirty="0" smtClean="0"/>
              <a:t>@CyberSquirrel1</a:t>
            </a:r>
          </a:p>
          <a:p>
            <a:r>
              <a:rPr lang="en-US" dirty="0" smtClean="0"/>
              <a:t>@</a:t>
            </a:r>
            <a:r>
              <a:rPr lang="en-US" dirty="0" err="1" smtClean="0"/>
              <a:t>spacerog</a:t>
            </a:r>
            <a:endParaRPr lang="en-US" dirty="0" smtClean="0"/>
          </a:p>
          <a:p>
            <a:r>
              <a:rPr lang="en-US" dirty="0" smtClean="0"/>
              <a:t>@</a:t>
            </a:r>
            <a:r>
              <a:rPr lang="en-US" dirty="0" err="1" smtClean="0"/>
              <a:t>TheHackerNews</a:t>
            </a:r>
            <a:endParaRPr lang="en-US" dirty="0" smtClean="0"/>
          </a:p>
          <a:p>
            <a:r>
              <a:rPr lang="en-US" dirty="0" smtClean="0"/>
              <a:t>@Moxie</a:t>
            </a:r>
          </a:p>
          <a:p>
            <a:r>
              <a:rPr lang="en-US" dirty="0" smtClean="0"/>
              <a:t>@</a:t>
            </a:r>
            <a:r>
              <a:rPr lang="en-US" dirty="0" err="1" smtClean="0"/>
              <a:t>Packet_storm</a:t>
            </a:r>
            <a:endParaRPr lang="en-US" dirty="0" smtClean="0"/>
          </a:p>
          <a:p>
            <a:r>
              <a:rPr lang="en-US" dirty="0" smtClean="0"/>
              <a:t>@</a:t>
            </a:r>
            <a:r>
              <a:rPr lang="en-US" dirty="0" err="1" smtClean="0"/>
              <a:t>Mikko</a:t>
            </a:r>
            <a:endParaRPr lang="en-US" dirty="0" smtClean="0"/>
          </a:p>
          <a:p>
            <a:r>
              <a:rPr lang="en-US" dirty="0" smtClean="0"/>
              <a:t>@</a:t>
            </a:r>
            <a:r>
              <a:rPr lang="en-US" dirty="0" err="1" smtClean="0"/>
              <a:t>xzeroPoint</a:t>
            </a:r>
            <a:endParaRPr lang="en-US" dirty="0" smtClean="0"/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@m3g9tr0n</a:t>
            </a:r>
            <a:r>
              <a:rPr lang="en-US" dirty="0" smtClean="0"/>
              <a:t> 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@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SocEngineerInc</a:t>
            </a:r>
            <a:r>
              <a:rPr lang="en-US" dirty="0" smtClean="0"/>
              <a:t> 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@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HackerHuntress</a:t>
            </a:r>
            <a:endParaRPr lang="en-US" sz="1200" b="0" i="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@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banashide</a:t>
            </a:r>
            <a:endParaRPr lang="en-US" sz="1200" b="0" i="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@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dakami</a:t>
            </a:r>
            <a:r>
              <a:rPr lang="en-US" dirty="0" smtClean="0"/>
              <a:t> 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@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YourAnonNews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A0C1D-8808-411C-9B42-B1C89D88F50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All nominations:</a:t>
            </a:r>
          </a:p>
          <a:p>
            <a:r>
              <a:rPr lang="en-US" dirty="0" smtClean="0"/>
              <a:t>@</a:t>
            </a:r>
            <a:r>
              <a:rPr lang="en-US" dirty="0" err="1" smtClean="0"/>
              <a:t>GregoryDEvans</a:t>
            </a:r>
            <a:endParaRPr lang="en-US" dirty="0" smtClean="0"/>
          </a:p>
          <a:p>
            <a:r>
              <a:rPr lang="en-US" dirty="0" smtClean="0"/>
              <a:t>@th3j35t3r</a:t>
            </a:r>
          </a:p>
          <a:p>
            <a:r>
              <a:rPr lang="en-US" dirty="0" smtClean="0"/>
              <a:t>“That guy from Forbes”</a:t>
            </a:r>
          </a:p>
          <a:p>
            <a:r>
              <a:rPr lang="en-US" dirty="0" smtClean="0"/>
              <a:t>@Wh1t3Rabbit x2</a:t>
            </a:r>
          </a:p>
          <a:p>
            <a:r>
              <a:rPr lang="en-US" dirty="0" smtClean="0"/>
              <a:t>@</a:t>
            </a:r>
            <a:r>
              <a:rPr lang="en-US" dirty="0" err="1" smtClean="0"/>
              <a:t>thegrugq</a:t>
            </a:r>
            <a:endParaRPr lang="en-US" dirty="0" smtClean="0"/>
          </a:p>
          <a:p>
            <a:r>
              <a:rPr lang="en-US" dirty="0" smtClean="0"/>
              <a:t>@</a:t>
            </a:r>
            <a:r>
              <a:rPr lang="en-US" dirty="0" err="1" smtClean="0"/>
              <a:t>asherahresearch</a:t>
            </a:r>
            <a:endParaRPr lang="en-US" dirty="0" smtClean="0"/>
          </a:p>
          <a:p>
            <a:r>
              <a:rPr lang="en-US" dirty="0" smtClean="0"/>
              <a:t>@</a:t>
            </a:r>
            <a:r>
              <a:rPr lang="en-US" dirty="0" err="1" smtClean="0"/>
              <a:t>YourAnonNews</a:t>
            </a:r>
            <a:endParaRPr lang="en-US" dirty="0" smtClean="0"/>
          </a:p>
          <a:p>
            <a:r>
              <a:rPr lang="en-US" dirty="0" smtClean="0"/>
              <a:t>@</a:t>
            </a:r>
            <a:r>
              <a:rPr lang="en-US" dirty="0" err="1" smtClean="0"/>
              <a:t>Cyber_War_News</a:t>
            </a:r>
            <a:endParaRPr lang="en-US" dirty="0" smtClean="0"/>
          </a:p>
          <a:p>
            <a:r>
              <a:rPr lang="en-US" dirty="0" smtClean="0"/>
              <a:t>@</a:t>
            </a:r>
            <a:r>
              <a:rPr lang="en-US" dirty="0" err="1" smtClean="0"/>
              <a:t>attritionorg</a:t>
            </a:r>
            <a:endParaRPr lang="en-US" dirty="0" smtClean="0"/>
          </a:p>
          <a:p>
            <a:r>
              <a:rPr lang="en-US" dirty="0" smtClean="0"/>
              <a:t>@whitehackerz1</a:t>
            </a:r>
          </a:p>
          <a:p>
            <a:r>
              <a:rPr lang="en-US" dirty="0" smtClean="0"/>
              <a:t>@</a:t>
            </a:r>
            <a:r>
              <a:rPr lang="en-US" dirty="0" err="1" smtClean="0"/>
              <a:t>adainitiative</a:t>
            </a:r>
            <a:endParaRPr lang="en-US" dirty="0" smtClean="0"/>
          </a:p>
          <a:p>
            <a:r>
              <a:rPr lang="en-US" dirty="0" smtClean="0"/>
              <a:t>@c0ndornipples</a:t>
            </a:r>
          </a:p>
          <a:p>
            <a:r>
              <a:rPr lang="en-US" dirty="0" smtClean="0"/>
              <a:t>@</a:t>
            </a:r>
            <a:r>
              <a:rPr lang="en-US" dirty="0" err="1" smtClean="0"/>
              <a:t>aloria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A0C1D-8808-411C-9B42-B1C89D88F509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Honeypot</a:t>
            </a:r>
            <a:r>
              <a:rPr lang="en-US" dirty="0" smtClean="0"/>
              <a:t> that can bite: Reverse penetration x9</a:t>
            </a:r>
          </a:p>
          <a:p>
            <a:r>
              <a:rPr lang="en-US" dirty="0" smtClean="0"/>
              <a:t>http://media.blackhat.com/eu-13/briefings/Sintsov/bh-eu-13-honeypot-sintsov-wp.pdf</a:t>
            </a:r>
          </a:p>
          <a:p>
            <a:r>
              <a:rPr lang="en-US" dirty="0" smtClean="0"/>
              <a:t>MITM All The IPv6 Things</a:t>
            </a:r>
          </a:p>
          <a:p>
            <a:r>
              <a:rPr lang="en-US" dirty="0" smtClean="0"/>
              <a:t>http://www.defcon.org/html/defcon-21/dc-21-speakers.html</a:t>
            </a:r>
          </a:p>
          <a:p>
            <a:endParaRPr lang="en-US" dirty="0" smtClean="0"/>
          </a:p>
          <a:p>
            <a:r>
              <a:rPr lang="en-US" dirty="0" smtClean="0"/>
              <a:t>9 votes for the first, is more than any other nomination in</a:t>
            </a:r>
            <a:r>
              <a:rPr lang="en-US" baseline="0" dirty="0" smtClean="0"/>
              <a:t> any category got. #</a:t>
            </a:r>
            <a:r>
              <a:rPr lang="en-US" baseline="0" dirty="0" err="1" smtClean="0"/>
              <a:t>hackthevote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A0C1D-8808-411C-9B42-B1C89D88F509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All nominations:</a:t>
            </a:r>
          </a:p>
          <a:p>
            <a:r>
              <a:rPr lang="en-US" dirty="0" smtClean="0"/>
              <a:t>Cloud x3</a:t>
            </a:r>
          </a:p>
          <a:p>
            <a:r>
              <a:rPr lang="en-US" dirty="0" smtClean="0"/>
              <a:t>Privacy x2</a:t>
            </a:r>
          </a:p>
          <a:p>
            <a:r>
              <a:rPr lang="en-US" dirty="0" smtClean="0"/>
              <a:t>Snowden principle</a:t>
            </a:r>
          </a:p>
          <a:p>
            <a:r>
              <a:rPr lang="en-US" dirty="0" smtClean="0"/>
              <a:t>APT / APT1 x5</a:t>
            </a:r>
          </a:p>
          <a:p>
            <a:r>
              <a:rPr lang="en-US" dirty="0" smtClean="0"/>
              <a:t>China</a:t>
            </a:r>
            <a:r>
              <a:rPr lang="en-US" baseline="0" dirty="0" smtClean="0"/>
              <a:t> / </a:t>
            </a:r>
            <a:r>
              <a:rPr lang="en-US" dirty="0" smtClean="0"/>
              <a:t>China did it! x2</a:t>
            </a:r>
          </a:p>
          <a:p>
            <a:r>
              <a:rPr lang="en-US" dirty="0" smtClean="0"/>
              <a:t>Anonymous (hacker group)</a:t>
            </a:r>
          </a:p>
          <a:p>
            <a:r>
              <a:rPr lang="en-US" dirty="0" smtClean="0"/>
              <a:t>NSA</a:t>
            </a:r>
          </a:p>
          <a:p>
            <a:r>
              <a:rPr lang="en-US" dirty="0" err="1" smtClean="0"/>
              <a:t>HyperVisor</a:t>
            </a:r>
            <a:endParaRPr lang="en-US" dirty="0" smtClean="0"/>
          </a:p>
          <a:p>
            <a:r>
              <a:rPr lang="en-US" dirty="0" smtClean="0"/>
              <a:t>CEH</a:t>
            </a:r>
          </a:p>
          <a:p>
            <a:r>
              <a:rPr lang="en-US" dirty="0" smtClean="0"/>
              <a:t>Targeted Attacks</a:t>
            </a:r>
          </a:p>
          <a:p>
            <a:r>
              <a:rPr lang="en-US" dirty="0" err="1" smtClean="0"/>
              <a:t>Ada</a:t>
            </a:r>
            <a:r>
              <a:rPr lang="en-US" dirty="0" smtClean="0"/>
              <a:t> Initiative</a:t>
            </a:r>
          </a:p>
          <a:p>
            <a:r>
              <a:rPr lang="en-US" dirty="0" smtClean="0"/>
              <a:t>Watering Hole Attack</a:t>
            </a:r>
          </a:p>
          <a:p>
            <a:r>
              <a:rPr lang="en-US" dirty="0" smtClean="0"/>
              <a:t>Cyber</a:t>
            </a:r>
          </a:p>
          <a:p>
            <a:r>
              <a:rPr lang="en-US" dirty="0" smtClean="0"/>
              <a:t>SCADA</a:t>
            </a:r>
          </a:p>
          <a:p>
            <a:r>
              <a:rPr lang="en-US" dirty="0" smtClean="0"/>
              <a:t>Chris</a:t>
            </a:r>
            <a:r>
              <a:rPr lang="en-US" baseline="0" dirty="0" smtClean="0"/>
              <a:t> Russo x2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A0C1D-8808-411C-9B42-B1C89D88F509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All nominations:</a:t>
            </a:r>
          </a:p>
          <a:p>
            <a:r>
              <a:rPr lang="en-US" dirty="0" smtClean="0"/>
              <a:t>Hiring Edward Snowden</a:t>
            </a:r>
          </a:p>
          <a:p>
            <a:r>
              <a:rPr lang="en-US" dirty="0" err="1" smtClean="0"/>
              <a:t>Weev</a:t>
            </a:r>
            <a:r>
              <a:rPr lang="en-US" dirty="0" smtClean="0"/>
              <a:t> / @</a:t>
            </a:r>
            <a:r>
              <a:rPr lang="en-US" dirty="0" err="1" smtClean="0"/>
              <a:t>rabite</a:t>
            </a:r>
            <a:r>
              <a:rPr lang="en-US" dirty="0" smtClean="0"/>
              <a:t> x3</a:t>
            </a:r>
          </a:p>
          <a:p>
            <a:r>
              <a:rPr lang="en-US" dirty="0" smtClean="0"/>
              <a:t>Aaron Schwartz</a:t>
            </a:r>
            <a:r>
              <a:rPr lang="en-US" baseline="0" dirty="0" smtClean="0"/>
              <a:t> Case x2</a:t>
            </a:r>
            <a:endParaRPr lang="en-US" dirty="0" smtClean="0"/>
          </a:p>
          <a:p>
            <a:r>
              <a:rPr lang="en-US" dirty="0" smtClean="0"/>
              <a:t>PRISM / NSA Snooping x9</a:t>
            </a:r>
          </a:p>
          <a:p>
            <a:r>
              <a:rPr lang="en-US" dirty="0" smtClean="0"/>
              <a:t>Florida banning all computers</a:t>
            </a:r>
          </a:p>
          <a:p>
            <a:r>
              <a:rPr lang="en-US" dirty="0" smtClean="0"/>
              <a:t>Australian Police arresting leader of </a:t>
            </a:r>
            <a:r>
              <a:rPr lang="en-US" dirty="0" err="1" smtClean="0"/>
              <a:t>LulzSec</a:t>
            </a:r>
            <a:endParaRPr lang="en-US" dirty="0" smtClean="0"/>
          </a:p>
          <a:p>
            <a:r>
              <a:rPr lang="en-US" dirty="0" smtClean="0"/>
              <a:t>Japanese Police arresting 5 for “threats to public safety” (that were victims of a RAT)</a:t>
            </a:r>
          </a:p>
          <a:p>
            <a:r>
              <a:rPr lang="en-US" dirty="0" smtClean="0"/>
              <a:t>CISPA x2</a:t>
            </a:r>
          </a:p>
          <a:p>
            <a:r>
              <a:rPr lang="en-US" dirty="0" err="1" smtClean="0"/>
              <a:t>Prenda</a:t>
            </a:r>
            <a:r>
              <a:rPr lang="en-US" dirty="0" smtClean="0"/>
              <a:t> Law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A0C1D-8808-411C-9B42-B1C89D88F509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http://www.amazon.com/exec/obidos/ISBN=080212061X/insekurityorgA/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A0C1D-8808-411C-9B42-B1C89D88F509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All nominations:</a:t>
            </a:r>
          </a:p>
          <a:p>
            <a:r>
              <a:rPr lang="en-US" dirty="0" err="1" smtClean="0"/>
              <a:t>Ankit</a:t>
            </a:r>
            <a:r>
              <a:rPr lang="en-US" dirty="0" smtClean="0"/>
              <a:t> </a:t>
            </a:r>
            <a:r>
              <a:rPr lang="en-US" dirty="0" err="1" smtClean="0"/>
              <a:t>Fadia</a:t>
            </a:r>
            <a:r>
              <a:rPr lang="en-US" dirty="0" smtClean="0"/>
              <a:t> x4</a:t>
            </a:r>
          </a:p>
          <a:p>
            <a:r>
              <a:rPr lang="en-US" dirty="0" err="1" smtClean="0"/>
              <a:t>Rahul</a:t>
            </a:r>
            <a:r>
              <a:rPr lang="en-US" dirty="0" smtClean="0"/>
              <a:t> </a:t>
            </a:r>
            <a:r>
              <a:rPr lang="en-US" dirty="0" err="1" smtClean="0"/>
              <a:t>Tyagi</a:t>
            </a:r>
            <a:endParaRPr lang="en-US" dirty="0" smtClean="0"/>
          </a:p>
          <a:p>
            <a:r>
              <a:rPr lang="en-US" dirty="0" smtClean="0"/>
              <a:t>Fernando </a:t>
            </a:r>
            <a:r>
              <a:rPr lang="en-US" dirty="0" err="1" smtClean="0"/>
              <a:t>Gont</a:t>
            </a:r>
            <a:endParaRPr lang="en-US" dirty="0" smtClean="0"/>
          </a:p>
          <a:p>
            <a:r>
              <a:rPr lang="en-US" dirty="0" smtClean="0"/>
              <a:t>Th3j35t3r</a:t>
            </a:r>
          </a:p>
          <a:p>
            <a:r>
              <a:rPr lang="en-US" dirty="0" smtClean="0"/>
              <a:t>Kim </a:t>
            </a:r>
            <a:r>
              <a:rPr lang="en-US" dirty="0" err="1" smtClean="0"/>
              <a:t>DotCom</a:t>
            </a:r>
            <a:r>
              <a:rPr lang="en-US" dirty="0" smtClean="0"/>
              <a:t> / </a:t>
            </a:r>
            <a:r>
              <a:rPr lang="en-US" dirty="0" err="1" smtClean="0"/>
              <a:t>Shmitz</a:t>
            </a:r>
            <a:endParaRPr lang="en-US" dirty="0" smtClean="0"/>
          </a:p>
          <a:p>
            <a:r>
              <a:rPr lang="en-US" dirty="0" smtClean="0"/>
              <a:t>General Keith Alexander</a:t>
            </a:r>
          </a:p>
          <a:p>
            <a:r>
              <a:rPr lang="en-US" dirty="0" smtClean="0"/>
              <a:t>Jeff Carr</a:t>
            </a:r>
          </a:p>
          <a:p>
            <a:r>
              <a:rPr lang="en-US" dirty="0" err="1" smtClean="0"/>
              <a:t>CipherCloud</a:t>
            </a:r>
            <a:r>
              <a:rPr lang="en-US" dirty="0" smtClean="0"/>
              <a:t> (product not person)</a:t>
            </a:r>
          </a:p>
          <a:p>
            <a:r>
              <a:rPr lang="en-US" dirty="0" smtClean="0"/>
              <a:t>Verizon</a:t>
            </a:r>
          </a:p>
          <a:p>
            <a:r>
              <a:rPr lang="en-US" dirty="0" smtClean="0"/>
              <a:t>NSA</a:t>
            </a:r>
          </a:p>
          <a:p>
            <a:r>
              <a:rPr lang="en-US" dirty="0" smtClean="0"/>
              <a:t>Microsoft Oracle</a:t>
            </a:r>
          </a:p>
          <a:p>
            <a:r>
              <a:rPr lang="en-US" dirty="0" err="1" smtClean="0"/>
              <a:t>Fortinet</a:t>
            </a:r>
            <a:r>
              <a:rPr lang="en-US" dirty="0" smtClean="0"/>
              <a:t> Security</a:t>
            </a:r>
          </a:p>
          <a:p>
            <a:r>
              <a:rPr lang="en-US" dirty="0" smtClean="0"/>
              <a:t>Kim Ponder</a:t>
            </a:r>
          </a:p>
          <a:p>
            <a:r>
              <a:rPr lang="en-US" dirty="0" err="1" smtClean="0"/>
              <a:t>Ada</a:t>
            </a:r>
            <a:r>
              <a:rPr lang="en-US" dirty="0" smtClean="0"/>
              <a:t> Initiative –</a:t>
            </a:r>
            <a:r>
              <a:rPr lang="en-US" baseline="0" dirty="0" smtClean="0"/>
              <a:t> 2 leaders</a:t>
            </a:r>
          </a:p>
          <a:p>
            <a:r>
              <a:rPr lang="en-US" baseline="0" dirty="0" smtClean="0"/>
              <a:t>Chris Russo x3</a:t>
            </a:r>
          </a:p>
          <a:p>
            <a:r>
              <a:rPr lang="en-US" baseline="0" dirty="0" smtClean="0"/>
              <a:t>Mike Rodgers (CISPA)</a:t>
            </a:r>
          </a:p>
          <a:p>
            <a:r>
              <a:rPr lang="en-US" dirty="0" smtClean="0"/>
              <a:t>Andres Velazquez CTO of MATTICA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A0C1D-8808-411C-9B42-B1C89D88F509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Nominations for all of these awards came from the community. The moderators of this panel</a:t>
            </a:r>
            <a:r>
              <a:rPr lang="en-US" baseline="0" dirty="0" smtClean="0"/>
              <a:t> did NOT nominate anyone themselves.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A0C1D-8808-411C-9B42-B1C89D88F50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Video of the DC19 awards:</a:t>
            </a:r>
          </a:p>
          <a:p>
            <a:r>
              <a:rPr lang="en-US" dirty="0" smtClean="0"/>
              <a:t>https://media.defcon.org/DEF%20CON%2019/DEF%20CON%2019%20video%20and%20slides/DEF%20CON%2019%20Hacking%20Conference%20Presentation%20By%20-%20The%20Dark%20Tangent%20and%20Russ%20Rogers%20-%20DEF%20CON%20Awards%20-%20Video%20and%20Slides.m4v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A0C1D-8808-411C-9B42-B1C89D88F50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Video of the DC20 awards:</a:t>
            </a:r>
          </a:p>
          <a:p>
            <a:r>
              <a:rPr lang="en-US" dirty="0" smtClean="0"/>
              <a:t>https://media.defcon.org/DEF%20CON%2020/DEF%20CON%2020%20video%20and%20slides/DEF%20CON%2020%20Hacking%20Conference%20Presentation%20By%20DT%20Jericho%20and%20Russ%20Rogers%20-%20DC%20RECOGNIZE%20Awards%20-%20Video%20and%20Slides.m4v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A0C1D-8808-411C-9B42-B1C89D88F50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All nominations:</a:t>
            </a:r>
          </a:p>
          <a:p>
            <a:r>
              <a:rPr lang="en-US" dirty="0" smtClean="0"/>
              <a:t>Guardian coverage of NSA</a:t>
            </a:r>
          </a:p>
          <a:p>
            <a:r>
              <a:rPr lang="en-US" dirty="0" smtClean="0"/>
              <a:t>RT/Twitter/BBC – all topics</a:t>
            </a:r>
          </a:p>
          <a:p>
            <a:r>
              <a:rPr lang="en-US" dirty="0" smtClean="0"/>
              <a:t>Glenn </a:t>
            </a:r>
            <a:r>
              <a:rPr lang="en-US" dirty="0" err="1" smtClean="0"/>
              <a:t>Greenwalk</a:t>
            </a:r>
            <a:r>
              <a:rPr lang="en-US" dirty="0" smtClean="0"/>
              <a:t> coverage of Snowden</a:t>
            </a:r>
          </a:p>
          <a:p>
            <a:r>
              <a:rPr lang="en-US" dirty="0" smtClean="0"/>
              <a:t>Brian Krebs x2</a:t>
            </a:r>
          </a:p>
          <a:p>
            <a:r>
              <a:rPr lang="en-US" dirty="0" smtClean="0"/>
              <a:t>Matt Honan</a:t>
            </a:r>
            <a:r>
              <a:rPr lang="en-US" baseline="0" dirty="0" smtClean="0"/>
              <a:t> / Wired coverage of his stuff getting deleted</a:t>
            </a:r>
          </a:p>
          <a:p>
            <a:r>
              <a:rPr lang="en-US" baseline="0" dirty="0" smtClean="0"/>
              <a:t>Attrition.org</a:t>
            </a:r>
          </a:p>
          <a:p>
            <a:r>
              <a:rPr lang="en-US" baseline="0" dirty="0" smtClean="0"/>
              <a:t>Moxie Marlinspike</a:t>
            </a:r>
          </a:p>
          <a:p>
            <a:r>
              <a:rPr lang="en-US" baseline="0" dirty="0" err="1" smtClean="0"/>
              <a:t>Packetorm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The Register</a:t>
            </a:r>
          </a:p>
          <a:p>
            <a:r>
              <a:rPr lang="en-US" baseline="0" dirty="0" smtClean="0"/>
              <a:t>SecurityWeek.com</a:t>
            </a:r>
          </a:p>
          <a:p>
            <a:r>
              <a:rPr lang="en-US" baseline="0" dirty="0" smtClean="0"/>
              <a:t>RT (Russia Today) Op-Edge</a:t>
            </a:r>
          </a:p>
          <a:p>
            <a:r>
              <a:rPr lang="en-US" baseline="0" dirty="0" smtClean="0"/>
              <a:t>Risky Business podcast</a:t>
            </a:r>
          </a:p>
          <a:p>
            <a:r>
              <a:rPr lang="en-US" dirty="0" smtClean="0"/>
              <a:t>Social-Engineer Podcast</a:t>
            </a:r>
          </a:p>
          <a:p>
            <a:r>
              <a:rPr lang="en-US" dirty="0" smtClean="0"/>
              <a:t>Mal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Corpotamiento</a:t>
            </a:r>
            <a:endParaRPr lang="en-US" baseline="0" dirty="0" smtClean="0"/>
          </a:p>
          <a:p>
            <a:r>
              <a:rPr lang="en-US" baseline="0" dirty="0" smtClean="0"/>
              <a:t>Consumer Reports coverage of how to protect yourself from wireless threats</a:t>
            </a:r>
          </a:p>
          <a:p>
            <a:r>
              <a:rPr lang="en-US" baseline="0" dirty="0" smtClean="0"/>
              <a:t>@</a:t>
            </a:r>
            <a:r>
              <a:rPr lang="en-US" baseline="0" dirty="0" err="1" smtClean="0"/>
              <a:t>YourAnonNews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A0C1D-8808-411C-9B42-B1C89D88F50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A0C1D-8808-411C-9B42-B1C89D88F50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http://readwrite.com/2013/02/05/world-war-iii-is-already-here-and-were-losing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A0C1D-8808-411C-9B42-B1C89D88F50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the extent you have aided and abetted Snowden, even in his current movements. Why shouldn’t you, Mr. Greenwald,</a:t>
            </a:r>
            <a:r>
              <a:rPr lang="en-US" baseline="0" dirty="0" smtClean="0"/>
              <a:t> be charged with a crime?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A0C1D-8808-411C-9B42-B1C89D88F50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Mainichi English version reports on the National Police Agency of Japan asking ISPs to block Tor access.</a:t>
            </a:r>
          </a:p>
          <a:p>
            <a:r>
              <a:rPr lang="en-US" dirty="0" smtClean="0"/>
              <a:t>Turns out actually it was a "voluntary recommendation to content providers" and not a mandatory request to ISPs.</a:t>
            </a:r>
          </a:p>
          <a:p>
            <a:r>
              <a:rPr lang="en-US" dirty="0" smtClean="0"/>
              <a:t>The article got picked up by Wired.com UK and then </a:t>
            </a:r>
            <a:r>
              <a:rPr lang="en-US" dirty="0" err="1" smtClean="0"/>
              <a:t>ArsTechnica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dirty="0" smtClean="0"/>
              <a:t>The Register and spread like wildfire.</a:t>
            </a:r>
          </a:p>
          <a:p>
            <a:r>
              <a:rPr lang="en-US" dirty="0" smtClean="0"/>
              <a:t>Somebody sets up a change.org petition to counter the NPAs request.</a:t>
            </a:r>
          </a:p>
          <a:p>
            <a:r>
              <a:rPr lang="en-US" dirty="0" smtClean="0"/>
              <a:t>The newspaper after receiving numerous corrections from the Japanese readers and issued a correction to the article and said it was contacting all other media outlets to reflect the correction.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A0C1D-8808-411C-9B42-B1C89D88F50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58C32-35A7-2B42-B50C-52D632AD253C}" type="datetimeFigureOut">
              <a:rPr lang="en-US" smtClean="0"/>
              <a:pPr/>
              <a:t>8/5/2013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F7EAE-FD00-EE47-AA06-24D5F5E9B0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79812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58C32-35A7-2B42-B50C-52D632AD253C}" type="datetimeFigureOut">
              <a:rPr lang="en-US" smtClean="0"/>
              <a:pPr/>
              <a:t>8/5/2013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F7EAE-FD00-EE47-AA06-24D5F5E9B0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08049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58C32-35A7-2B42-B50C-52D632AD253C}" type="datetimeFigureOut">
              <a:rPr lang="en-US" smtClean="0"/>
              <a:pPr/>
              <a:t>8/5/2013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F7EAE-FD00-EE47-AA06-24D5F5E9B0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1873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58C32-35A7-2B42-B50C-52D632AD253C}" type="datetimeFigureOut">
              <a:rPr lang="en-US" smtClean="0"/>
              <a:pPr/>
              <a:t>8/5/2013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F7EAE-FD00-EE47-AA06-24D5F5E9B0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9840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58C32-35A7-2B42-B50C-52D632AD253C}" type="datetimeFigureOut">
              <a:rPr lang="en-US" smtClean="0"/>
              <a:pPr/>
              <a:t>8/5/2013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F7EAE-FD00-EE47-AA06-24D5F5E9B0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70609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58C32-35A7-2B42-B50C-52D632AD253C}" type="datetimeFigureOut">
              <a:rPr lang="en-US" smtClean="0"/>
              <a:pPr/>
              <a:t>8/5/2013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F7EAE-FD00-EE47-AA06-24D5F5E9B0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86284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58C32-35A7-2B42-B50C-52D632AD253C}" type="datetimeFigureOut">
              <a:rPr lang="en-US" smtClean="0"/>
              <a:pPr/>
              <a:t>8/5/2013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F7EAE-FD00-EE47-AA06-24D5F5E9B0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04307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58C32-35A7-2B42-B50C-52D632AD253C}" type="datetimeFigureOut">
              <a:rPr lang="en-US" smtClean="0"/>
              <a:pPr/>
              <a:t>8/5/2013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F7EAE-FD00-EE47-AA06-24D5F5E9B0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20130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58C32-35A7-2B42-B50C-52D632AD253C}" type="datetimeFigureOut">
              <a:rPr lang="en-US" smtClean="0"/>
              <a:pPr/>
              <a:t>8/5/2013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F7EAE-FD00-EE47-AA06-24D5F5E9B0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54111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58C32-35A7-2B42-B50C-52D632AD253C}" type="datetimeFigureOut">
              <a:rPr lang="en-US" smtClean="0"/>
              <a:pPr/>
              <a:t>8/5/2013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F7EAE-FD00-EE47-AA06-24D5F5E9B0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26207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58C32-35A7-2B42-B50C-52D632AD253C}" type="datetimeFigureOut">
              <a:rPr lang="en-US" smtClean="0"/>
              <a:pPr/>
              <a:t>8/5/2013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F7EAE-FD00-EE47-AA06-24D5F5E9B0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63214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58C32-35A7-2B42-B50C-52D632AD253C}" type="datetimeFigureOut">
              <a:rPr lang="en-US" smtClean="0"/>
              <a:pPr/>
              <a:t>8/5/2013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F7EAE-FD00-EE47-AA06-24D5F5E9B08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88149" y="0"/>
            <a:ext cx="9144000" cy="1034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350" y="6785198"/>
            <a:ext cx="9144000" cy="1034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898499" y="103481"/>
            <a:ext cx="5298357" cy="29442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62220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386981" y="2429223"/>
            <a:ext cx="460363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09FF31"/>
                </a:solidFill>
                <a:latin typeface="Gunplay"/>
                <a:cs typeface="Gunplay"/>
              </a:rPr>
              <a:t>Recognize</a:t>
            </a:r>
          </a:p>
          <a:p>
            <a:pPr algn="ctr"/>
            <a:r>
              <a:rPr lang="en-US" sz="7200" dirty="0" smtClean="0">
                <a:solidFill>
                  <a:srgbClr val="09FF31"/>
                </a:solidFill>
                <a:latin typeface="Gunplay"/>
                <a:cs typeface="Gunplay"/>
              </a:rPr>
              <a:t>Awards</a:t>
            </a:r>
            <a:endParaRPr lang="en-US" sz="7200" dirty="0">
              <a:solidFill>
                <a:srgbClr val="09FF31"/>
              </a:solidFill>
              <a:latin typeface="Gunplay"/>
              <a:cs typeface="Gunplay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25052" y="6111563"/>
            <a:ext cx="560181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</a:rPr>
              <a:t>RussR</a:t>
            </a:r>
            <a:r>
              <a:rPr lang="en-US" sz="3200" dirty="0" smtClean="0">
                <a:solidFill>
                  <a:srgbClr val="FFFF00"/>
                </a:solidFill>
              </a:rPr>
              <a:t>, Jericho, </a:t>
            </a:r>
            <a:r>
              <a:rPr lang="en-US" sz="3200" strike="sngStrike" dirty="0" smtClean="0">
                <a:solidFill>
                  <a:srgbClr val="FFFF00"/>
                </a:solidFill>
              </a:rPr>
              <a:t>The Dark Tangent</a:t>
            </a:r>
            <a:endParaRPr lang="en-US" sz="3200" strike="sngStrike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396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5290" y="0"/>
            <a:ext cx="7793420" cy="1311166"/>
          </a:xfrm>
        </p:spPr>
        <p:txBody>
          <a:bodyPr/>
          <a:lstStyle/>
          <a:p>
            <a:pPr algn="ctr">
              <a:buNone/>
            </a:pPr>
            <a:r>
              <a:rPr lang="en-US" sz="4000" dirty="0" err="1" smtClean="0">
                <a:solidFill>
                  <a:srgbClr val="09FF31"/>
                </a:solidFill>
              </a:rPr>
              <a:t>readwrite</a:t>
            </a:r>
            <a:r>
              <a:rPr lang="en-US" sz="4000" dirty="0" smtClean="0">
                <a:solidFill>
                  <a:srgbClr val="09FF31"/>
                </a:solidFill>
              </a:rPr>
              <a:t>: World War III Is Already Here - And We're Losing</a:t>
            </a:r>
            <a:endParaRPr lang="en-US" sz="4000" dirty="0">
              <a:solidFill>
                <a:srgbClr val="09FF31"/>
              </a:solidFill>
            </a:endParaRPr>
          </a:p>
        </p:txBody>
      </p:sp>
      <p:pic>
        <p:nvPicPr>
          <p:cNvPr id="3" name="Picture 2" descr="readwr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055" y="1311167"/>
            <a:ext cx="6581891" cy="541496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 txBox="1">
            <a:spLocks/>
          </p:cNvSpPr>
          <p:nvPr/>
        </p:nvSpPr>
        <p:spPr>
          <a:xfrm>
            <a:off x="346842" y="0"/>
            <a:ext cx="8450317" cy="9354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sz="4400" dirty="0" smtClean="0">
                <a:solidFill>
                  <a:srgbClr val="09FF31"/>
                </a:solidFill>
              </a:rPr>
              <a:t>Marie Claire: When Geeks Attack</a:t>
            </a:r>
          </a:p>
        </p:txBody>
      </p:sp>
      <p:pic>
        <p:nvPicPr>
          <p:cNvPr id="5" name="Picture 4" descr="marie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44" y="935421"/>
            <a:ext cx="8460113" cy="1984978"/>
          </a:xfrm>
          <a:prstGeom prst="rect">
            <a:avLst/>
          </a:prstGeom>
        </p:spPr>
      </p:pic>
      <p:pic>
        <p:nvPicPr>
          <p:cNvPr id="6" name="Picture 5" descr="marie-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9840" y="3089548"/>
            <a:ext cx="4737319" cy="35529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1943" y="3741152"/>
            <a:ext cx="353637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9FF31"/>
                </a:solidFill>
              </a:rPr>
              <a:t>Apparently these are the “</a:t>
            </a:r>
            <a:r>
              <a:rPr lang="en-US" sz="4000" dirty="0" err="1" smtClean="0">
                <a:solidFill>
                  <a:srgbClr val="09FF31"/>
                </a:solidFill>
              </a:rPr>
              <a:t>brogrammers</a:t>
            </a:r>
            <a:r>
              <a:rPr lang="en-US" sz="4000" dirty="0" smtClean="0">
                <a:solidFill>
                  <a:srgbClr val="09FF31"/>
                </a:solidFill>
              </a:rPr>
              <a:t>” mentioned.</a:t>
            </a:r>
            <a:endParaRPr lang="en-US" sz="4000" dirty="0">
              <a:solidFill>
                <a:srgbClr val="09FF3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 txBox="1">
            <a:spLocks/>
          </p:cNvSpPr>
          <p:nvPr/>
        </p:nvSpPr>
        <p:spPr>
          <a:xfrm>
            <a:off x="346842" y="0"/>
            <a:ext cx="8450317" cy="9354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sz="4400" dirty="0" smtClean="0">
                <a:solidFill>
                  <a:srgbClr val="09FF31"/>
                </a:solidFill>
              </a:rPr>
              <a:t>Meet the Press: David Gregory</a:t>
            </a:r>
          </a:p>
        </p:txBody>
      </p:sp>
      <p:pic>
        <p:nvPicPr>
          <p:cNvPr id="5" name="Picture 4" descr="meetthepres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0115" y="935420"/>
            <a:ext cx="6783771" cy="43240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6842" y="5454869"/>
            <a:ext cx="84503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9FF31"/>
                </a:solidFill>
              </a:rPr>
              <a:t>To the extent you have aided and abetted Snowden, even in his current movements. Why shouldn’t you, Mr. Greenwald, be charged with a crime?</a:t>
            </a:r>
            <a:endParaRPr lang="en-US" sz="2400" dirty="0">
              <a:solidFill>
                <a:srgbClr val="09FF3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inich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877" y="189186"/>
            <a:ext cx="8724426" cy="34739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9877" y="3951891"/>
            <a:ext cx="87244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9FF31"/>
                </a:solidFill>
              </a:rPr>
              <a:t>  Mainichi English version reports on the National Police Agency of Japan asking ISPs to block Tor access.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9FF31"/>
                </a:solidFill>
              </a:rPr>
              <a:t>  Turns out actually it was a "voluntary recommendation to content providers" and not a mandatory request to ISPs.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9FF31"/>
                </a:solidFill>
              </a:rPr>
              <a:t>  The article got picked up by Wired.com UK and then </a:t>
            </a:r>
            <a:r>
              <a:rPr lang="en-US" sz="2000" dirty="0" err="1" smtClean="0">
                <a:solidFill>
                  <a:srgbClr val="09FF31"/>
                </a:solidFill>
              </a:rPr>
              <a:t>ArsTechnica</a:t>
            </a:r>
            <a:r>
              <a:rPr lang="en-US" sz="2000" dirty="0" smtClean="0">
                <a:solidFill>
                  <a:srgbClr val="09FF31"/>
                </a:solidFill>
              </a:rPr>
              <a:t>, The Register and spread like wildfire.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9FF31"/>
                </a:solidFill>
              </a:rPr>
              <a:t>  … after receiving numerous corrections from the Japanese readers and issued a correction…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 txBox="1">
            <a:spLocks/>
          </p:cNvSpPr>
          <p:nvPr/>
        </p:nvSpPr>
        <p:spPr>
          <a:xfrm>
            <a:off x="0" y="0"/>
            <a:ext cx="9144000" cy="9354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sz="4000" dirty="0" smtClean="0">
                <a:solidFill>
                  <a:srgbClr val="09FF31"/>
                </a:solidFill>
              </a:rPr>
              <a:t>InfoWorld: Confessions of a Cyber Warrior</a:t>
            </a:r>
          </a:p>
        </p:txBody>
      </p:sp>
      <p:pic>
        <p:nvPicPr>
          <p:cNvPr id="5" name="Picture 4" descr="confession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868" y="784498"/>
            <a:ext cx="6896265" cy="595296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697" y="3552497"/>
            <a:ext cx="8734095" cy="2596055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09FF31"/>
                </a:solidFill>
              </a:rPr>
              <a:t>Ghostery</a:t>
            </a:r>
            <a:r>
              <a:rPr lang="en-US" dirty="0" smtClean="0">
                <a:solidFill>
                  <a:srgbClr val="09FF31"/>
                </a:solidFill>
              </a:rPr>
              <a:t> (http://www.ghostery.com/)</a:t>
            </a:r>
          </a:p>
          <a:p>
            <a:r>
              <a:rPr lang="en-US" dirty="0" smtClean="0">
                <a:solidFill>
                  <a:srgbClr val="09FF31"/>
                </a:solidFill>
              </a:rPr>
              <a:t>Disconnect2 (https://disconnect.me/)</a:t>
            </a:r>
          </a:p>
          <a:p>
            <a:r>
              <a:rPr lang="en-US" dirty="0" smtClean="0">
                <a:solidFill>
                  <a:srgbClr val="09FF31"/>
                </a:solidFill>
              </a:rPr>
              <a:t>Twitter 2-Factor Auth </a:t>
            </a:r>
            <a:r>
              <a:rPr lang="en-US" sz="2000" dirty="0" smtClean="0">
                <a:solidFill>
                  <a:srgbClr val="09FF31"/>
                </a:solidFill>
              </a:rPr>
              <a:t>(https://twitter.com/account/settings)</a:t>
            </a:r>
          </a:p>
          <a:p>
            <a:r>
              <a:rPr lang="en-US" dirty="0" smtClean="0">
                <a:solidFill>
                  <a:srgbClr val="09FF31"/>
                </a:solidFill>
              </a:rPr>
              <a:t>"Onion Pi" </a:t>
            </a:r>
            <a:r>
              <a:rPr lang="en-US" dirty="0" err="1" smtClean="0">
                <a:solidFill>
                  <a:srgbClr val="09FF31"/>
                </a:solidFill>
              </a:rPr>
              <a:t>Rasberry</a:t>
            </a:r>
            <a:r>
              <a:rPr lang="en-US" dirty="0" smtClean="0">
                <a:solidFill>
                  <a:srgbClr val="09FF31"/>
                </a:solidFill>
              </a:rPr>
              <a:t> </a:t>
            </a:r>
            <a:r>
              <a:rPr lang="en-US" sz="2400" dirty="0" smtClean="0">
                <a:solidFill>
                  <a:srgbClr val="09FF31"/>
                </a:solidFill>
              </a:rPr>
              <a:t>(http://learn.adafruit.com/onion-pi/)</a:t>
            </a:r>
          </a:p>
          <a:p>
            <a:endParaRPr lang="en-US" dirty="0" smtClean="0">
              <a:solidFill>
                <a:srgbClr val="09FF3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3240" y="1828800"/>
            <a:ext cx="76775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Best Privacy Enhancing Technology Since DEF CON 20</a:t>
            </a:r>
          </a:p>
        </p:txBody>
      </p:sp>
    </p:spTree>
    <p:extLst>
      <p:ext uri="{BB962C8B-B14F-4D97-AF65-F5344CB8AC3E}">
        <p14:creationId xmlns="" xmlns:p14="http://schemas.microsoft.com/office/powerpoint/2010/main" val="379988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47144"/>
            <a:ext cx="5029200" cy="391085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09FF31"/>
                </a:solidFill>
              </a:rPr>
              <a:t>PRISM</a:t>
            </a:r>
          </a:p>
          <a:p>
            <a:pPr lvl="1"/>
            <a:r>
              <a:rPr lang="en-US" dirty="0" smtClean="0">
                <a:solidFill>
                  <a:srgbClr val="09FF31"/>
                </a:solidFill>
              </a:rPr>
              <a:t>(announced since DC20!)</a:t>
            </a:r>
          </a:p>
          <a:p>
            <a:r>
              <a:rPr lang="en-US" dirty="0" err="1" smtClean="0">
                <a:solidFill>
                  <a:srgbClr val="09FF31"/>
                </a:solidFill>
              </a:rPr>
              <a:t>Ciphercloud</a:t>
            </a:r>
            <a:endParaRPr lang="en-US" dirty="0" smtClean="0">
              <a:solidFill>
                <a:srgbClr val="09FF31"/>
              </a:solidFill>
            </a:endParaRPr>
          </a:p>
          <a:p>
            <a:pPr lvl="1"/>
            <a:r>
              <a:rPr lang="en-US" dirty="0" smtClean="0">
                <a:solidFill>
                  <a:srgbClr val="09FF31"/>
                </a:solidFill>
              </a:rPr>
              <a:t>“Bogus security claims”</a:t>
            </a:r>
          </a:p>
          <a:p>
            <a:pPr lvl="1"/>
            <a:r>
              <a:rPr lang="en-US" dirty="0" smtClean="0">
                <a:solidFill>
                  <a:srgbClr val="09FF31"/>
                </a:solidFill>
              </a:rPr>
              <a:t>“Abusing DMCA as defense”</a:t>
            </a:r>
          </a:p>
          <a:p>
            <a:r>
              <a:rPr lang="en-US" dirty="0" smtClean="0">
                <a:solidFill>
                  <a:srgbClr val="09FF31"/>
                </a:solidFill>
              </a:rPr>
              <a:t>Gmail</a:t>
            </a:r>
          </a:p>
          <a:p>
            <a:pPr lvl="1"/>
            <a:r>
              <a:rPr lang="en-US" dirty="0" smtClean="0">
                <a:solidFill>
                  <a:srgbClr val="09FF31"/>
                </a:solidFill>
              </a:rPr>
              <a:t>(no reason given)</a:t>
            </a:r>
          </a:p>
          <a:p>
            <a:r>
              <a:rPr lang="en-US" dirty="0" err="1" smtClean="0">
                <a:solidFill>
                  <a:srgbClr val="09FF31"/>
                </a:solidFill>
              </a:rPr>
              <a:t>WifiSugar</a:t>
            </a:r>
            <a:endParaRPr lang="en-US" dirty="0" smtClean="0">
              <a:solidFill>
                <a:srgbClr val="09FF31"/>
              </a:solidFill>
            </a:endParaRPr>
          </a:p>
          <a:p>
            <a:pPr lvl="1"/>
            <a:r>
              <a:rPr lang="en-US" dirty="0" smtClean="0">
                <a:solidFill>
                  <a:srgbClr val="09FF31"/>
                </a:solidFill>
              </a:rPr>
              <a:t>“Proof is in the website”</a:t>
            </a:r>
          </a:p>
          <a:p>
            <a:endParaRPr lang="en-US" dirty="0" smtClean="0">
              <a:solidFill>
                <a:srgbClr val="09FF3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3240" y="1623706"/>
            <a:ext cx="76775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Worst Privacy Enhancing Technology Since DEF CON 20</a:t>
            </a:r>
          </a:p>
        </p:txBody>
      </p:sp>
      <p:pic>
        <p:nvPicPr>
          <p:cNvPr id="4" name="Picture 3" descr="pris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8648" y="3239814"/>
            <a:ext cx="2957142" cy="22242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23677" y="5695136"/>
            <a:ext cx="2672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9FF31"/>
                </a:solidFill>
              </a:rPr>
              <a:t>(Image not meant to be influencing)</a:t>
            </a:r>
            <a:endParaRPr lang="en-US" sz="2400" dirty="0">
              <a:solidFill>
                <a:srgbClr val="09FF3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988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82738"/>
            <a:ext cx="8229600" cy="377061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9FF31"/>
                </a:solidFill>
              </a:rPr>
              <a:t>@</a:t>
            </a:r>
            <a:r>
              <a:rPr lang="en-US" dirty="0" err="1" smtClean="0">
                <a:solidFill>
                  <a:srgbClr val="09FF31"/>
                </a:solidFill>
              </a:rPr>
              <a:t>ioerror</a:t>
            </a:r>
            <a:r>
              <a:rPr lang="en-US" dirty="0" smtClean="0">
                <a:solidFill>
                  <a:srgbClr val="09FF31"/>
                </a:solidFill>
              </a:rPr>
              <a:t>					46,882		49,090</a:t>
            </a:r>
          </a:p>
          <a:p>
            <a:r>
              <a:rPr lang="en-US" dirty="0" smtClean="0">
                <a:solidFill>
                  <a:srgbClr val="09FF31"/>
                </a:solidFill>
              </a:rPr>
              <a:t>@moxie						3,541		22,141		</a:t>
            </a:r>
          </a:p>
          <a:p>
            <a:r>
              <a:rPr lang="en-US" dirty="0" smtClean="0">
                <a:solidFill>
                  <a:srgbClr val="09FF31"/>
                </a:solidFill>
              </a:rPr>
              <a:t>@</a:t>
            </a:r>
            <a:r>
              <a:rPr lang="en-US" dirty="0" err="1" smtClean="0">
                <a:solidFill>
                  <a:srgbClr val="09FF31"/>
                </a:solidFill>
              </a:rPr>
              <a:t>YourAnonNews</a:t>
            </a:r>
            <a:r>
              <a:rPr lang="en-US" dirty="0" smtClean="0">
                <a:solidFill>
                  <a:srgbClr val="09FF31"/>
                </a:solidFill>
              </a:rPr>
              <a:t>		68,381		1,173,985</a:t>
            </a:r>
          </a:p>
          <a:p>
            <a:r>
              <a:rPr lang="en-US" dirty="0" smtClean="0">
                <a:solidFill>
                  <a:srgbClr val="09FF31"/>
                </a:solidFill>
              </a:rPr>
              <a:t>@</a:t>
            </a:r>
            <a:r>
              <a:rPr lang="en-US" dirty="0" err="1" smtClean="0">
                <a:solidFill>
                  <a:srgbClr val="09FF31"/>
                </a:solidFill>
              </a:rPr>
              <a:t>spacerog</a:t>
            </a:r>
            <a:r>
              <a:rPr lang="en-US" dirty="0" smtClean="0">
                <a:solidFill>
                  <a:srgbClr val="09FF31"/>
                </a:solidFill>
              </a:rPr>
              <a:t>					15,976		5,370</a:t>
            </a:r>
          </a:p>
          <a:p>
            <a:r>
              <a:rPr lang="en-US" dirty="0" smtClean="0">
                <a:solidFill>
                  <a:srgbClr val="09FF31"/>
                </a:solidFill>
              </a:rPr>
              <a:t>@</a:t>
            </a:r>
            <a:r>
              <a:rPr lang="en-US" strike="sngStrike" dirty="0" err="1" smtClean="0">
                <a:solidFill>
                  <a:srgbClr val="09FF31"/>
                </a:solidFill>
              </a:rPr>
              <a:t>TheHackersNews</a:t>
            </a:r>
            <a:r>
              <a:rPr lang="en-US" dirty="0" smtClean="0">
                <a:solidFill>
                  <a:srgbClr val="09FF31"/>
                </a:solidFill>
              </a:rPr>
              <a:t>		</a:t>
            </a:r>
            <a:r>
              <a:rPr lang="en-US" strike="sngStrike" dirty="0" smtClean="0">
                <a:solidFill>
                  <a:srgbClr val="09FF31"/>
                </a:solidFill>
              </a:rPr>
              <a:t>16,673</a:t>
            </a:r>
            <a:r>
              <a:rPr lang="en-US" dirty="0" smtClean="0">
                <a:solidFill>
                  <a:srgbClr val="09FF31"/>
                </a:solidFill>
              </a:rPr>
              <a:t>		</a:t>
            </a:r>
            <a:r>
              <a:rPr lang="en-US" strike="sngStrike" dirty="0" smtClean="0">
                <a:solidFill>
                  <a:srgbClr val="09FF31"/>
                </a:solidFill>
              </a:rPr>
              <a:t>94,345</a:t>
            </a:r>
          </a:p>
          <a:p>
            <a:r>
              <a:rPr lang="en-US" dirty="0" smtClean="0">
                <a:solidFill>
                  <a:srgbClr val="09FF31"/>
                </a:solidFill>
              </a:rPr>
              <a:t>@</a:t>
            </a:r>
            <a:r>
              <a:rPr lang="en-US" dirty="0" err="1" smtClean="0">
                <a:solidFill>
                  <a:srgbClr val="09FF31"/>
                </a:solidFill>
              </a:rPr>
              <a:t>HackerHuntress</a:t>
            </a:r>
            <a:r>
              <a:rPr lang="en-US" dirty="0" smtClean="0">
                <a:solidFill>
                  <a:srgbClr val="09FF31"/>
                </a:solidFill>
              </a:rPr>
              <a:t>		23,250		2,933	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53017" y="1590294"/>
            <a:ext cx="37999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Best Twitter Feed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16883" y="2298180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Tweets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08622" y="2298180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Followers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8954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79834"/>
            <a:ext cx="8229600" cy="306902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9FF31"/>
                </a:solidFill>
              </a:rPr>
              <a:t>@th3j35t3r					5,685		56,934</a:t>
            </a:r>
          </a:p>
          <a:p>
            <a:r>
              <a:rPr lang="en-US" dirty="0" smtClean="0">
                <a:solidFill>
                  <a:srgbClr val="09FF31"/>
                </a:solidFill>
              </a:rPr>
              <a:t>@Wh1t3Rabbit			36,674		8,504		</a:t>
            </a:r>
          </a:p>
          <a:p>
            <a:r>
              <a:rPr lang="en-US" dirty="0" smtClean="0">
                <a:solidFill>
                  <a:srgbClr val="09FF31"/>
                </a:solidFill>
              </a:rPr>
              <a:t>@</a:t>
            </a:r>
            <a:r>
              <a:rPr lang="en-US" dirty="0" err="1" smtClean="0">
                <a:solidFill>
                  <a:srgbClr val="09FF31"/>
                </a:solidFill>
              </a:rPr>
              <a:t>asherahresearch</a:t>
            </a:r>
            <a:r>
              <a:rPr lang="en-US" dirty="0" smtClean="0">
                <a:solidFill>
                  <a:srgbClr val="09FF31"/>
                </a:solidFill>
              </a:rPr>
              <a:t>		49,446		3,017</a:t>
            </a:r>
          </a:p>
          <a:p>
            <a:r>
              <a:rPr lang="en-US" dirty="0" smtClean="0">
                <a:solidFill>
                  <a:srgbClr val="09FF31"/>
                </a:solidFill>
              </a:rPr>
              <a:t>@</a:t>
            </a:r>
            <a:r>
              <a:rPr lang="en-US" dirty="0" err="1" smtClean="0">
                <a:solidFill>
                  <a:srgbClr val="09FF31"/>
                </a:solidFill>
              </a:rPr>
              <a:t>GregoryDEvans</a:t>
            </a:r>
            <a:r>
              <a:rPr lang="en-US" dirty="0" smtClean="0">
                <a:solidFill>
                  <a:srgbClr val="09FF31"/>
                </a:solidFill>
              </a:rPr>
              <a:t>		12,047		37,101 *</a:t>
            </a:r>
          </a:p>
          <a:p>
            <a:r>
              <a:rPr lang="en-US" dirty="0" smtClean="0">
                <a:solidFill>
                  <a:srgbClr val="09FF31"/>
                </a:solidFill>
              </a:rPr>
              <a:t>@</a:t>
            </a:r>
            <a:r>
              <a:rPr lang="en-US" dirty="0" err="1" smtClean="0">
                <a:solidFill>
                  <a:srgbClr val="09FF31"/>
                </a:solidFill>
              </a:rPr>
              <a:t>adainitiative</a:t>
            </a:r>
            <a:r>
              <a:rPr lang="en-US" dirty="0" smtClean="0">
                <a:solidFill>
                  <a:srgbClr val="09FF31"/>
                </a:solidFill>
              </a:rPr>
              <a:t>			2,574		3,447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53017" y="1590294"/>
            <a:ext cx="33066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Nit-Twit </a:t>
            </a:r>
            <a:r>
              <a:rPr lang="en-US" sz="4000" dirty="0" smtClean="0">
                <a:solidFill>
                  <a:srgbClr val="FFFF00"/>
                </a:solidFill>
              </a:rPr>
              <a:t>Award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16883" y="2298180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Tweets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08622" y="2298180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Followers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13642" y="6114365"/>
            <a:ext cx="6316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9FF31"/>
                </a:solidFill>
              </a:rPr>
              <a:t>* Gregory D. Evans Pays For Twitter Followers</a:t>
            </a:r>
          </a:p>
          <a:p>
            <a:r>
              <a:rPr lang="en-US" dirty="0" smtClean="0">
                <a:solidFill>
                  <a:srgbClr val="09FF31"/>
                </a:solidFill>
              </a:rPr>
              <a:t>http://attrition.org/errata/charlatan/gregory_evans/evans31/</a:t>
            </a:r>
          </a:p>
        </p:txBody>
      </p:sp>
    </p:spTree>
    <p:extLst>
      <p:ext uri="{BB962C8B-B14F-4D97-AF65-F5344CB8AC3E}">
        <p14:creationId xmlns="" xmlns:p14="http://schemas.microsoft.com/office/powerpoint/2010/main" val="147266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676" y="3594538"/>
            <a:ext cx="8776138" cy="1923392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09FF31"/>
                </a:solidFill>
              </a:rPr>
              <a:t>Honeypot</a:t>
            </a:r>
            <a:r>
              <a:rPr lang="en-US" dirty="0" smtClean="0">
                <a:solidFill>
                  <a:srgbClr val="09FF31"/>
                </a:solidFill>
              </a:rPr>
              <a:t> that can bite: Reverse Penetration</a:t>
            </a:r>
          </a:p>
          <a:p>
            <a:pPr lvl="1"/>
            <a:r>
              <a:rPr lang="en-US" sz="1600" dirty="0" smtClean="0">
                <a:solidFill>
                  <a:srgbClr val="09FF31"/>
                </a:solidFill>
              </a:rPr>
              <a:t>http://media.blackhat.com/eu-13/briefings/Sintsov/bh-eu-13-honeypot-sintsov-wp.pdf</a:t>
            </a:r>
          </a:p>
          <a:p>
            <a:r>
              <a:rPr lang="en-US" dirty="0" smtClean="0">
                <a:solidFill>
                  <a:srgbClr val="09FF31"/>
                </a:solidFill>
              </a:rPr>
              <a:t>MITM All The IPv6 Things</a:t>
            </a:r>
          </a:p>
          <a:p>
            <a:pPr lvl="1"/>
            <a:r>
              <a:rPr lang="en-US" sz="1600" dirty="0" smtClean="0">
                <a:solidFill>
                  <a:srgbClr val="09FF31"/>
                </a:solidFill>
              </a:rPr>
              <a:t>http://www.defcon.org/html/defcon-21/dc-21-speakers.html</a:t>
            </a:r>
          </a:p>
          <a:p>
            <a:endParaRPr lang="en-US" dirty="0" smtClean="0">
              <a:solidFill>
                <a:srgbClr val="09FF3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8099" y="1590293"/>
            <a:ext cx="6547802" cy="1363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Best Project by an Approved DEF CON Group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479" y="6064469"/>
            <a:ext cx="8209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9FF31"/>
                </a:solidFill>
              </a:rPr>
              <a:t>(P.S.  </a:t>
            </a:r>
            <a:r>
              <a:rPr lang="en-US" sz="2800" dirty="0" err="1" smtClean="0">
                <a:solidFill>
                  <a:srgbClr val="09FF31"/>
                </a:solidFill>
              </a:rPr>
              <a:t>Honeypot</a:t>
            </a:r>
            <a:r>
              <a:rPr lang="en-US" sz="2800" dirty="0" smtClean="0">
                <a:solidFill>
                  <a:srgbClr val="09FF31"/>
                </a:solidFill>
              </a:rPr>
              <a:t> got 9 votes. MITM got 1. #</a:t>
            </a:r>
            <a:r>
              <a:rPr lang="en-US" sz="2800" dirty="0" err="1" smtClean="0">
                <a:solidFill>
                  <a:srgbClr val="09FF31"/>
                </a:solidFill>
              </a:rPr>
              <a:t>hackthevote</a:t>
            </a:r>
            <a:r>
              <a:rPr lang="en-US" sz="2800" dirty="0" smtClean="0">
                <a:solidFill>
                  <a:srgbClr val="09FF31"/>
                </a:solidFill>
              </a:rPr>
              <a:t>)</a:t>
            </a:r>
            <a:endParaRPr lang="en-US" sz="2800" dirty="0">
              <a:solidFill>
                <a:srgbClr val="09FF3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087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98180"/>
            <a:ext cx="5291959" cy="3827983"/>
          </a:xfrm>
        </p:spPr>
        <p:txBody>
          <a:bodyPr/>
          <a:lstStyle/>
          <a:p>
            <a:r>
              <a:rPr lang="en-US" dirty="0" smtClean="0">
                <a:solidFill>
                  <a:srgbClr val="09FF31"/>
                </a:solidFill>
              </a:rPr>
              <a:t>Community Voice</a:t>
            </a:r>
          </a:p>
          <a:p>
            <a:pPr lvl="1"/>
            <a:r>
              <a:rPr lang="en-US" dirty="0" smtClean="0">
                <a:solidFill>
                  <a:srgbClr val="09FF31"/>
                </a:solidFill>
              </a:rPr>
              <a:t>Presenters did </a:t>
            </a:r>
            <a:r>
              <a:rPr lang="en-US" u="sng" dirty="0" smtClean="0">
                <a:solidFill>
                  <a:srgbClr val="09FF31"/>
                </a:solidFill>
              </a:rPr>
              <a:t>not</a:t>
            </a:r>
            <a:r>
              <a:rPr lang="en-US" dirty="0" smtClean="0">
                <a:solidFill>
                  <a:srgbClr val="09FF31"/>
                </a:solidFill>
              </a:rPr>
              <a:t> vote.</a:t>
            </a:r>
          </a:p>
          <a:p>
            <a:r>
              <a:rPr lang="en-US" dirty="0" smtClean="0">
                <a:solidFill>
                  <a:srgbClr val="09FF31"/>
                </a:solidFill>
              </a:rPr>
              <a:t>Recognition!</a:t>
            </a:r>
          </a:p>
          <a:p>
            <a:pPr lvl="1"/>
            <a:r>
              <a:rPr lang="en-US" dirty="0" smtClean="0">
                <a:solidFill>
                  <a:srgbClr val="09FF31"/>
                </a:solidFill>
              </a:rPr>
              <a:t>Positive (you kick ass!)</a:t>
            </a:r>
          </a:p>
          <a:p>
            <a:pPr lvl="1"/>
            <a:r>
              <a:rPr lang="en-US" dirty="0" smtClean="0">
                <a:solidFill>
                  <a:srgbClr val="09FF31"/>
                </a:solidFill>
              </a:rPr>
              <a:t>Negative (you suck!)</a:t>
            </a:r>
            <a:endParaRPr lang="en-US" dirty="0">
              <a:solidFill>
                <a:srgbClr val="09FF3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18956" y="2881653"/>
            <a:ext cx="26678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i="1" dirty="0" smtClean="0">
                <a:solidFill>
                  <a:srgbClr val="FFFF00"/>
                </a:solidFill>
              </a:rPr>
              <a:t>WHY?</a:t>
            </a:r>
            <a:endParaRPr lang="en-US" sz="600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72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1034" y="3510455"/>
            <a:ext cx="3069021" cy="265911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9FF31"/>
                </a:solidFill>
              </a:rPr>
              <a:t>APT</a:t>
            </a:r>
          </a:p>
          <a:p>
            <a:r>
              <a:rPr lang="en-US" dirty="0" smtClean="0">
                <a:solidFill>
                  <a:srgbClr val="09FF31"/>
                </a:solidFill>
              </a:rPr>
              <a:t>Cloud</a:t>
            </a:r>
          </a:p>
          <a:p>
            <a:r>
              <a:rPr lang="en-US" dirty="0" smtClean="0">
                <a:solidFill>
                  <a:srgbClr val="09FF31"/>
                </a:solidFill>
              </a:rPr>
              <a:t>CEH</a:t>
            </a:r>
          </a:p>
          <a:p>
            <a:r>
              <a:rPr lang="en-US" dirty="0" err="1" smtClean="0">
                <a:solidFill>
                  <a:srgbClr val="09FF31"/>
                </a:solidFill>
              </a:rPr>
              <a:t>Ada</a:t>
            </a:r>
            <a:r>
              <a:rPr lang="en-US" dirty="0" smtClean="0">
                <a:solidFill>
                  <a:srgbClr val="09FF31"/>
                </a:solidFill>
              </a:rPr>
              <a:t> Initiative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98099" y="1590293"/>
            <a:ext cx="65478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Worst Security Buzz Word Since DEF CON 20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976577" y="3510455"/>
            <a:ext cx="3069021" cy="25067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200" dirty="0" smtClean="0">
                <a:solidFill>
                  <a:srgbClr val="09FF31"/>
                </a:solidFill>
              </a:rPr>
              <a:t>Anonymous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9FF3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9FF3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Cyber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9FF3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China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9FF3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Snowden</a:t>
            </a:r>
          </a:p>
        </p:txBody>
      </p:sp>
    </p:spTree>
    <p:extLst>
      <p:ext uri="{BB962C8B-B14F-4D97-AF65-F5344CB8AC3E}">
        <p14:creationId xmlns="" xmlns:p14="http://schemas.microsoft.com/office/powerpoint/2010/main" val="47087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676" y="3447393"/>
            <a:ext cx="5665076" cy="2837792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9FF31"/>
                </a:solidFill>
              </a:rPr>
              <a:t>PRISM / NSA Snooping</a:t>
            </a:r>
          </a:p>
          <a:p>
            <a:r>
              <a:rPr lang="en-US" sz="3600" dirty="0" err="1" smtClean="0">
                <a:solidFill>
                  <a:srgbClr val="09FF31"/>
                </a:solidFill>
              </a:rPr>
              <a:t>Weev</a:t>
            </a:r>
            <a:r>
              <a:rPr lang="en-US" sz="3600" dirty="0" smtClean="0">
                <a:solidFill>
                  <a:srgbClr val="09FF31"/>
                </a:solidFill>
              </a:rPr>
              <a:t> / @</a:t>
            </a:r>
            <a:r>
              <a:rPr lang="en-US" sz="3600" dirty="0" err="1" smtClean="0">
                <a:solidFill>
                  <a:srgbClr val="09FF31"/>
                </a:solidFill>
              </a:rPr>
              <a:t>rabite</a:t>
            </a:r>
            <a:endParaRPr lang="en-US" sz="3600" dirty="0" smtClean="0">
              <a:solidFill>
                <a:srgbClr val="09FF31"/>
              </a:solidFill>
            </a:endParaRPr>
          </a:p>
          <a:p>
            <a:r>
              <a:rPr lang="en-US" sz="3600" dirty="0" smtClean="0">
                <a:solidFill>
                  <a:srgbClr val="09FF31"/>
                </a:solidFill>
              </a:rPr>
              <a:t>Aaron Schwartz Case</a:t>
            </a:r>
          </a:p>
          <a:p>
            <a:r>
              <a:rPr lang="en-US" sz="3600" dirty="0" smtClean="0">
                <a:solidFill>
                  <a:srgbClr val="09FF31"/>
                </a:solidFill>
              </a:rPr>
              <a:t>CISPA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9767" y="1590293"/>
            <a:ext cx="74044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Biggest Law Enforcement / Legal System Blunder Since DC 20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2694" y="3861995"/>
            <a:ext cx="27408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9FF31"/>
                </a:solidFill>
              </a:rPr>
              <a:t>(We think it is fair to declare all of these winners of this category.)</a:t>
            </a:r>
            <a:endParaRPr lang="en-US" sz="2800" dirty="0">
              <a:solidFill>
                <a:srgbClr val="09FF3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087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994" y="3046740"/>
            <a:ext cx="8229600" cy="3811260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smtClean="0">
                <a:solidFill>
                  <a:srgbClr val="09FF31"/>
                </a:solidFill>
              </a:rPr>
              <a:t>Best Con Awards Show</a:t>
            </a:r>
          </a:p>
          <a:p>
            <a:pPr lvl="1"/>
            <a:r>
              <a:rPr lang="en-US" sz="2000" dirty="0" smtClean="0">
                <a:solidFill>
                  <a:srgbClr val="09FF31"/>
                </a:solidFill>
              </a:rPr>
              <a:t>The </a:t>
            </a:r>
            <a:r>
              <a:rPr lang="en-US" sz="2000" dirty="0" err="1" smtClean="0">
                <a:solidFill>
                  <a:srgbClr val="09FF31"/>
                </a:solidFill>
              </a:rPr>
              <a:t>Pwnies</a:t>
            </a:r>
            <a:endParaRPr lang="en-US" sz="2000" dirty="0" smtClean="0">
              <a:solidFill>
                <a:srgbClr val="09FF31"/>
              </a:solidFill>
            </a:endParaRPr>
          </a:p>
          <a:p>
            <a:r>
              <a:rPr lang="en-US" sz="2000" dirty="0" smtClean="0">
                <a:solidFill>
                  <a:srgbClr val="09FF31"/>
                </a:solidFill>
              </a:rPr>
              <a:t>Most </a:t>
            </a:r>
            <a:r>
              <a:rPr lang="en-US" sz="2000" dirty="0" err="1" smtClean="0">
                <a:solidFill>
                  <a:srgbClr val="09FF31"/>
                </a:solidFill>
              </a:rPr>
              <a:t>Cleverist</a:t>
            </a:r>
            <a:r>
              <a:rPr lang="en-US" sz="2000" dirty="0" smtClean="0">
                <a:solidFill>
                  <a:srgbClr val="09FF31"/>
                </a:solidFill>
              </a:rPr>
              <a:t> and Funniest Security Twitter Feed &lt;3</a:t>
            </a:r>
          </a:p>
          <a:p>
            <a:pPr lvl="1"/>
            <a:r>
              <a:rPr lang="en-US" sz="2000" dirty="0" smtClean="0">
                <a:solidFill>
                  <a:srgbClr val="09FF31"/>
                </a:solidFill>
              </a:rPr>
              <a:t>@</a:t>
            </a:r>
            <a:r>
              <a:rPr lang="en-US" sz="2000" dirty="0" err="1" smtClean="0">
                <a:solidFill>
                  <a:srgbClr val="09FF31"/>
                </a:solidFill>
              </a:rPr>
              <a:t>SecurityHumor</a:t>
            </a:r>
            <a:endParaRPr lang="en-US" sz="2000" dirty="0" smtClean="0">
              <a:solidFill>
                <a:srgbClr val="09FF31"/>
              </a:solidFill>
            </a:endParaRPr>
          </a:p>
          <a:p>
            <a:r>
              <a:rPr lang="en-US" sz="2000" dirty="0" smtClean="0">
                <a:solidFill>
                  <a:srgbClr val="09FF31"/>
                </a:solidFill>
              </a:rPr>
              <a:t>Best Book on </a:t>
            </a:r>
            <a:r>
              <a:rPr lang="en-US" sz="2000" dirty="0" err="1" smtClean="0">
                <a:solidFill>
                  <a:srgbClr val="09FF31"/>
                </a:solidFill>
              </a:rPr>
              <a:t>Phreaking</a:t>
            </a:r>
            <a:r>
              <a:rPr lang="en-US" sz="2000" dirty="0" smtClean="0">
                <a:solidFill>
                  <a:srgbClr val="09FF31"/>
                </a:solidFill>
              </a:rPr>
              <a:t> This Year</a:t>
            </a:r>
          </a:p>
          <a:p>
            <a:pPr lvl="1"/>
            <a:r>
              <a:rPr lang="en-US" sz="2000" dirty="0" smtClean="0">
                <a:solidFill>
                  <a:srgbClr val="09FF31"/>
                </a:solidFill>
              </a:rPr>
              <a:t>Exploding the Phone: The Untold Story of the Teenagers and Outlaws who Hacked Ma Bell</a:t>
            </a:r>
          </a:p>
          <a:p>
            <a:r>
              <a:rPr lang="en-US" sz="2400" dirty="0" smtClean="0">
                <a:solidFill>
                  <a:srgbClr val="09FF31"/>
                </a:solidFill>
              </a:rPr>
              <a:t>Internet/Hacker/Security Historian of the Year</a:t>
            </a:r>
          </a:p>
          <a:p>
            <a:pPr lvl="1"/>
            <a:r>
              <a:rPr lang="en-US" sz="2000" dirty="0" smtClean="0">
                <a:solidFill>
                  <a:srgbClr val="09FF31"/>
                </a:solidFill>
              </a:rPr>
              <a:t>Jason Scott</a:t>
            </a:r>
          </a:p>
          <a:p>
            <a:r>
              <a:rPr lang="en-US" sz="2400" dirty="0" smtClean="0">
                <a:solidFill>
                  <a:srgbClr val="09FF31"/>
                </a:solidFill>
              </a:rPr>
              <a:t>Most prolific tweeter, most desperate for an award</a:t>
            </a:r>
          </a:p>
          <a:p>
            <a:pPr lvl="1"/>
            <a:r>
              <a:rPr lang="en-US" sz="2000" dirty="0" smtClean="0">
                <a:solidFill>
                  <a:srgbClr val="09FF31"/>
                </a:solidFill>
              </a:rPr>
              <a:t>@0xabad1dea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76248" y="1590293"/>
            <a:ext cx="55915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Unofficial Awards</a:t>
            </a:r>
          </a:p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(chosen by </a:t>
            </a:r>
            <a:r>
              <a:rPr lang="en-US" sz="4000" strike="sngStrike" dirty="0" smtClean="0">
                <a:solidFill>
                  <a:srgbClr val="FFFF00"/>
                </a:solidFill>
              </a:rPr>
              <a:t>us</a:t>
            </a:r>
            <a:r>
              <a:rPr lang="en-US" sz="4000" dirty="0" smtClean="0">
                <a:solidFill>
                  <a:srgbClr val="FFFF00"/>
                </a:solidFill>
              </a:rPr>
              <a:t> Jericho)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58509"/>
            <a:ext cx="4945117" cy="3512673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solidFill>
                  <a:srgbClr val="09FF31"/>
                </a:solidFill>
              </a:rPr>
              <a:t>Ankit</a:t>
            </a:r>
            <a:r>
              <a:rPr lang="en-US" sz="3600" dirty="0" smtClean="0">
                <a:solidFill>
                  <a:srgbClr val="09FF31"/>
                </a:solidFill>
              </a:rPr>
              <a:t> </a:t>
            </a:r>
            <a:r>
              <a:rPr lang="en-US" sz="3600" dirty="0" err="1" smtClean="0">
                <a:solidFill>
                  <a:srgbClr val="09FF31"/>
                </a:solidFill>
              </a:rPr>
              <a:t>Fadia</a:t>
            </a:r>
            <a:r>
              <a:rPr lang="en-US" sz="3600" dirty="0" smtClean="0">
                <a:solidFill>
                  <a:srgbClr val="09FF31"/>
                </a:solidFill>
              </a:rPr>
              <a:t> *</a:t>
            </a:r>
          </a:p>
          <a:p>
            <a:r>
              <a:rPr lang="en-US" sz="3600" dirty="0" err="1" smtClean="0">
                <a:solidFill>
                  <a:srgbClr val="09FF31"/>
                </a:solidFill>
              </a:rPr>
              <a:t>Rahul</a:t>
            </a:r>
            <a:r>
              <a:rPr lang="en-US" sz="3600" dirty="0" smtClean="0">
                <a:solidFill>
                  <a:srgbClr val="09FF31"/>
                </a:solidFill>
              </a:rPr>
              <a:t> </a:t>
            </a:r>
            <a:r>
              <a:rPr lang="en-US" sz="3600" dirty="0" err="1" smtClean="0">
                <a:solidFill>
                  <a:srgbClr val="09FF31"/>
                </a:solidFill>
              </a:rPr>
              <a:t>Tyagi</a:t>
            </a:r>
            <a:r>
              <a:rPr lang="en-US" sz="3600" dirty="0" smtClean="0">
                <a:solidFill>
                  <a:srgbClr val="09FF31"/>
                </a:solidFill>
              </a:rPr>
              <a:t> *</a:t>
            </a:r>
          </a:p>
          <a:p>
            <a:r>
              <a:rPr lang="en-US" sz="3600" dirty="0" smtClean="0">
                <a:solidFill>
                  <a:srgbClr val="09FF31"/>
                </a:solidFill>
              </a:rPr>
              <a:t>Kim ‘</a:t>
            </a:r>
            <a:r>
              <a:rPr lang="en-US" sz="3600" dirty="0" err="1" smtClean="0">
                <a:solidFill>
                  <a:srgbClr val="09FF31"/>
                </a:solidFill>
              </a:rPr>
              <a:t>DotCom</a:t>
            </a:r>
            <a:r>
              <a:rPr lang="en-US" sz="3600" dirty="0" smtClean="0">
                <a:solidFill>
                  <a:srgbClr val="09FF31"/>
                </a:solidFill>
              </a:rPr>
              <a:t>’ </a:t>
            </a:r>
            <a:r>
              <a:rPr lang="en-US" sz="3600" dirty="0" err="1" smtClean="0">
                <a:solidFill>
                  <a:srgbClr val="09FF31"/>
                </a:solidFill>
              </a:rPr>
              <a:t>Shmitz</a:t>
            </a:r>
            <a:r>
              <a:rPr lang="en-US" sz="3600" dirty="0" smtClean="0">
                <a:solidFill>
                  <a:srgbClr val="09FF31"/>
                </a:solidFill>
              </a:rPr>
              <a:t> *</a:t>
            </a:r>
          </a:p>
          <a:p>
            <a:r>
              <a:rPr lang="en-US" sz="3600" dirty="0" err="1" smtClean="0">
                <a:solidFill>
                  <a:srgbClr val="09FF31"/>
                </a:solidFill>
              </a:rPr>
              <a:t>Fortinet</a:t>
            </a:r>
            <a:r>
              <a:rPr lang="en-US" sz="3600" dirty="0" smtClean="0">
                <a:solidFill>
                  <a:srgbClr val="09FF31"/>
                </a:solidFill>
              </a:rPr>
              <a:t> Security</a:t>
            </a:r>
          </a:p>
          <a:p>
            <a:r>
              <a:rPr lang="en-US" sz="3600" dirty="0" smtClean="0">
                <a:solidFill>
                  <a:srgbClr val="09FF31"/>
                </a:solidFill>
              </a:rPr>
              <a:t>Chris Russo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37422" y="1590294"/>
            <a:ext cx="544277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Security Charlatan Award</a:t>
            </a:r>
          </a:p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Nominations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11008" y="4021843"/>
            <a:ext cx="2385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9FF31"/>
                </a:solidFill>
              </a:rPr>
              <a:t>(Appears on attrition.org Errata page)</a:t>
            </a:r>
            <a:endParaRPr lang="en-US" sz="3200" dirty="0">
              <a:solidFill>
                <a:srgbClr val="09FF3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973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2389540"/>
            <a:ext cx="9144000" cy="446845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09FF31"/>
                </a:solidFill>
              </a:rPr>
              <a:t>Best Media Coverage of Hacker/Security (Any media</a:t>
            </a:r>
            <a:r>
              <a:rPr lang="en-US" dirty="0" smtClean="0">
                <a:solidFill>
                  <a:srgbClr val="09FF31"/>
                </a:solidFill>
              </a:rPr>
              <a:t>)</a:t>
            </a:r>
          </a:p>
          <a:p>
            <a:pPr lvl="1"/>
            <a:r>
              <a:rPr lang="en-US" dirty="0" smtClean="0">
                <a:solidFill>
                  <a:srgbClr val="09FF31"/>
                </a:solidFill>
              </a:rPr>
              <a:t>RT.com</a:t>
            </a:r>
            <a:endParaRPr lang="en-US" dirty="0" smtClean="0">
              <a:solidFill>
                <a:srgbClr val="09FF31"/>
              </a:solidFill>
            </a:endParaRPr>
          </a:p>
          <a:p>
            <a:r>
              <a:rPr lang="en-US" dirty="0" smtClean="0">
                <a:solidFill>
                  <a:srgbClr val="09FF31"/>
                </a:solidFill>
              </a:rPr>
              <a:t>Worst </a:t>
            </a:r>
            <a:r>
              <a:rPr lang="en-US" dirty="0" smtClean="0">
                <a:solidFill>
                  <a:srgbClr val="09FF31"/>
                </a:solidFill>
              </a:rPr>
              <a:t>Media Coverage of Hacker/Security (Any media)</a:t>
            </a:r>
          </a:p>
          <a:p>
            <a:pPr lvl="1"/>
            <a:r>
              <a:rPr lang="en-US" dirty="0" err="1" smtClean="0">
                <a:solidFill>
                  <a:srgbClr val="09FF31"/>
                </a:solidFill>
              </a:rPr>
              <a:t>readwrite</a:t>
            </a:r>
            <a:endParaRPr lang="en-US" dirty="0" smtClean="0">
              <a:solidFill>
                <a:srgbClr val="09FF31"/>
              </a:solidFill>
            </a:endParaRPr>
          </a:p>
          <a:p>
            <a:r>
              <a:rPr lang="en-US" dirty="0" smtClean="0">
                <a:solidFill>
                  <a:srgbClr val="09FF31"/>
                </a:solidFill>
              </a:rPr>
              <a:t>Best </a:t>
            </a:r>
            <a:r>
              <a:rPr lang="en-US" dirty="0" smtClean="0">
                <a:solidFill>
                  <a:srgbClr val="09FF31"/>
                </a:solidFill>
              </a:rPr>
              <a:t>Privacy Enhancing Tech Since </a:t>
            </a:r>
            <a:r>
              <a:rPr lang="en-US" dirty="0" smtClean="0">
                <a:solidFill>
                  <a:srgbClr val="09FF31"/>
                </a:solidFill>
              </a:rPr>
              <a:t>DC20</a:t>
            </a:r>
          </a:p>
          <a:p>
            <a:pPr lvl="1"/>
            <a:r>
              <a:rPr lang="en-US" dirty="0" smtClean="0">
                <a:solidFill>
                  <a:srgbClr val="09FF31"/>
                </a:solidFill>
              </a:rPr>
              <a:t>Onion Pi</a:t>
            </a:r>
            <a:endParaRPr lang="en-US" dirty="0" smtClean="0">
              <a:solidFill>
                <a:srgbClr val="09FF31"/>
              </a:solidFill>
            </a:endParaRPr>
          </a:p>
          <a:p>
            <a:r>
              <a:rPr lang="en-US" dirty="0" smtClean="0">
                <a:solidFill>
                  <a:srgbClr val="09FF31"/>
                </a:solidFill>
              </a:rPr>
              <a:t>Worst Privacy Enhancing Tech Since </a:t>
            </a:r>
            <a:r>
              <a:rPr lang="en-US" dirty="0" smtClean="0">
                <a:solidFill>
                  <a:srgbClr val="09FF31"/>
                </a:solidFill>
              </a:rPr>
              <a:t>DC20</a:t>
            </a:r>
          </a:p>
          <a:p>
            <a:pPr lvl="1"/>
            <a:r>
              <a:rPr lang="en-US" dirty="0" smtClean="0">
                <a:solidFill>
                  <a:srgbClr val="09FF31"/>
                </a:solidFill>
              </a:rPr>
              <a:t>PRISM</a:t>
            </a:r>
            <a:endParaRPr lang="en-US" dirty="0" smtClean="0">
              <a:solidFill>
                <a:srgbClr val="09FF31"/>
              </a:solidFill>
            </a:endParaRPr>
          </a:p>
          <a:p>
            <a:r>
              <a:rPr lang="en-US" dirty="0" smtClean="0">
                <a:solidFill>
                  <a:srgbClr val="09FF31"/>
                </a:solidFill>
              </a:rPr>
              <a:t>Best Security or Hacker Twitter </a:t>
            </a:r>
            <a:r>
              <a:rPr lang="en-US" dirty="0" smtClean="0">
                <a:solidFill>
                  <a:srgbClr val="09FF31"/>
                </a:solidFill>
              </a:rPr>
              <a:t>Feed</a:t>
            </a:r>
          </a:p>
          <a:p>
            <a:pPr lvl="1"/>
            <a:r>
              <a:rPr lang="en-US" dirty="0" smtClean="0">
                <a:solidFill>
                  <a:srgbClr val="09FF31"/>
                </a:solidFill>
              </a:rPr>
              <a:t>@</a:t>
            </a:r>
            <a:r>
              <a:rPr lang="en-US" dirty="0" err="1" smtClean="0">
                <a:solidFill>
                  <a:srgbClr val="09FF31"/>
                </a:solidFill>
              </a:rPr>
              <a:t>spacerog</a:t>
            </a:r>
            <a:endParaRPr lang="en-US" dirty="0" smtClean="0">
              <a:solidFill>
                <a:srgbClr val="09FF3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58706" y="1681655"/>
            <a:ext cx="34002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 smtClean="0">
                <a:solidFill>
                  <a:srgbClr val="FFFF00"/>
                </a:solidFill>
              </a:rPr>
              <a:t>DC21 - </a:t>
            </a:r>
            <a:r>
              <a:rPr lang="en-US" sz="4000" i="1" dirty="0" smtClean="0">
                <a:solidFill>
                  <a:srgbClr val="FFFF00"/>
                </a:solidFill>
              </a:rPr>
              <a:t>Winners</a:t>
            </a:r>
            <a:endParaRPr lang="en-US" sz="400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857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389540"/>
            <a:ext cx="9143999" cy="446846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09FF31"/>
                </a:solidFill>
              </a:rPr>
              <a:t>“Nit-Twit</a:t>
            </a:r>
            <a:r>
              <a:rPr lang="en-US" dirty="0" smtClean="0">
                <a:solidFill>
                  <a:srgbClr val="09FF31"/>
                </a:solidFill>
              </a:rPr>
              <a:t>” – Worst Twitter Feed (Sec/Hack</a:t>
            </a:r>
            <a:r>
              <a:rPr lang="en-US" dirty="0" smtClean="0">
                <a:solidFill>
                  <a:srgbClr val="09FF31"/>
                </a:solidFill>
              </a:rPr>
              <a:t>)</a:t>
            </a:r>
          </a:p>
          <a:p>
            <a:pPr lvl="1"/>
            <a:r>
              <a:rPr lang="en-US" dirty="0" smtClean="0">
                <a:solidFill>
                  <a:srgbClr val="09FF31"/>
                </a:solidFill>
              </a:rPr>
              <a:t>The </a:t>
            </a:r>
            <a:r>
              <a:rPr lang="en-US" dirty="0" err="1" smtClean="0">
                <a:solidFill>
                  <a:srgbClr val="09FF31"/>
                </a:solidFill>
              </a:rPr>
              <a:t>Ada</a:t>
            </a:r>
            <a:r>
              <a:rPr lang="en-US" dirty="0" smtClean="0">
                <a:solidFill>
                  <a:srgbClr val="09FF31"/>
                </a:solidFill>
              </a:rPr>
              <a:t> Initiative / @</a:t>
            </a:r>
            <a:r>
              <a:rPr lang="en-US" dirty="0" err="1" smtClean="0">
                <a:solidFill>
                  <a:srgbClr val="09FF31"/>
                </a:solidFill>
              </a:rPr>
              <a:t>adainitiative</a:t>
            </a:r>
            <a:endParaRPr lang="en-US" dirty="0" smtClean="0">
              <a:solidFill>
                <a:srgbClr val="09FF31"/>
              </a:solidFill>
            </a:endParaRPr>
          </a:p>
          <a:p>
            <a:r>
              <a:rPr lang="en-US" dirty="0" smtClean="0">
                <a:solidFill>
                  <a:srgbClr val="09FF31"/>
                </a:solidFill>
              </a:rPr>
              <a:t>Best DEF CON Group Project (Approved</a:t>
            </a:r>
            <a:r>
              <a:rPr lang="en-US" dirty="0" smtClean="0">
                <a:solidFill>
                  <a:srgbClr val="09FF31"/>
                </a:solidFill>
              </a:rPr>
              <a:t>)</a:t>
            </a:r>
          </a:p>
          <a:p>
            <a:pPr lvl="1"/>
            <a:r>
              <a:rPr lang="en-US" dirty="0" err="1" smtClean="0">
                <a:solidFill>
                  <a:srgbClr val="09FF31"/>
                </a:solidFill>
              </a:rPr>
              <a:t>Honeypot</a:t>
            </a:r>
            <a:r>
              <a:rPr lang="en-US" smtClean="0">
                <a:solidFill>
                  <a:srgbClr val="09FF31"/>
                </a:solidFill>
              </a:rPr>
              <a:t> that can bite</a:t>
            </a:r>
            <a:endParaRPr lang="en-US" dirty="0" smtClean="0">
              <a:solidFill>
                <a:srgbClr val="09FF31"/>
              </a:solidFill>
            </a:endParaRPr>
          </a:p>
          <a:p>
            <a:r>
              <a:rPr lang="en-US" dirty="0" smtClean="0">
                <a:solidFill>
                  <a:srgbClr val="09FF31"/>
                </a:solidFill>
              </a:rPr>
              <a:t>Worst / Most Meaningless Security </a:t>
            </a:r>
            <a:r>
              <a:rPr lang="en-US" dirty="0" smtClean="0">
                <a:solidFill>
                  <a:srgbClr val="09FF31"/>
                </a:solidFill>
              </a:rPr>
              <a:t>Buzzword</a:t>
            </a:r>
          </a:p>
          <a:p>
            <a:pPr lvl="1"/>
            <a:r>
              <a:rPr lang="en-US" dirty="0" smtClean="0">
                <a:solidFill>
                  <a:srgbClr val="09FF31"/>
                </a:solidFill>
              </a:rPr>
              <a:t>“cyber”</a:t>
            </a:r>
            <a:endParaRPr lang="en-US" dirty="0" smtClean="0">
              <a:solidFill>
                <a:srgbClr val="09FF31"/>
              </a:solidFill>
            </a:endParaRPr>
          </a:p>
          <a:p>
            <a:r>
              <a:rPr lang="en-US" dirty="0" smtClean="0">
                <a:solidFill>
                  <a:srgbClr val="09FF31"/>
                </a:solidFill>
              </a:rPr>
              <a:t>Biggest Law Enforcement Blunder Since </a:t>
            </a:r>
            <a:r>
              <a:rPr lang="en-US" dirty="0" smtClean="0">
                <a:solidFill>
                  <a:srgbClr val="09FF31"/>
                </a:solidFill>
              </a:rPr>
              <a:t>DC20</a:t>
            </a:r>
          </a:p>
          <a:p>
            <a:pPr lvl="1"/>
            <a:r>
              <a:rPr lang="en-US" dirty="0" smtClean="0">
                <a:solidFill>
                  <a:srgbClr val="09FF31"/>
                </a:solidFill>
              </a:rPr>
              <a:t>(All Nominations, Joint Win)</a:t>
            </a:r>
            <a:endParaRPr lang="en-US" dirty="0" smtClean="0">
              <a:solidFill>
                <a:srgbClr val="09FF31"/>
              </a:solidFill>
            </a:endParaRPr>
          </a:p>
          <a:p>
            <a:r>
              <a:rPr lang="en-US" dirty="0" smtClean="0">
                <a:solidFill>
                  <a:srgbClr val="09FF31"/>
                </a:solidFill>
              </a:rPr>
              <a:t>Security Charlatan of the </a:t>
            </a:r>
            <a:r>
              <a:rPr lang="en-US" dirty="0" smtClean="0">
                <a:solidFill>
                  <a:srgbClr val="09FF31"/>
                </a:solidFill>
              </a:rPr>
              <a:t>Year</a:t>
            </a:r>
          </a:p>
          <a:p>
            <a:pPr lvl="1"/>
            <a:r>
              <a:rPr lang="en-US" dirty="0" smtClean="0">
                <a:solidFill>
                  <a:srgbClr val="09FF31"/>
                </a:solidFill>
              </a:rPr>
              <a:t>Kim “</a:t>
            </a:r>
            <a:r>
              <a:rPr lang="en-US" dirty="0" err="1" smtClean="0">
                <a:solidFill>
                  <a:srgbClr val="09FF31"/>
                </a:solidFill>
              </a:rPr>
              <a:t>DotCom</a:t>
            </a:r>
            <a:r>
              <a:rPr lang="en-US" dirty="0" smtClean="0">
                <a:solidFill>
                  <a:srgbClr val="09FF31"/>
                </a:solidFill>
              </a:rPr>
              <a:t>” </a:t>
            </a:r>
            <a:r>
              <a:rPr lang="en-US" dirty="0" err="1" smtClean="0">
                <a:solidFill>
                  <a:srgbClr val="09FF31"/>
                </a:solidFill>
              </a:rPr>
              <a:t>Shmitz</a:t>
            </a:r>
            <a:endParaRPr lang="en-US" dirty="0" smtClean="0">
              <a:solidFill>
                <a:srgbClr val="09FF3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58706" y="1681655"/>
            <a:ext cx="34002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 smtClean="0">
                <a:solidFill>
                  <a:srgbClr val="FFFF00"/>
                </a:solidFill>
              </a:rPr>
              <a:t>DC21 - </a:t>
            </a:r>
            <a:r>
              <a:rPr lang="en-US" sz="4000" i="1" dirty="0" smtClean="0">
                <a:solidFill>
                  <a:srgbClr val="FFFF00"/>
                </a:solidFill>
              </a:rPr>
              <a:t>Winners</a:t>
            </a:r>
            <a:endParaRPr lang="en-US" sz="400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857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98180"/>
            <a:ext cx="5540737" cy="382798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9FF31"/>
                </a:solidFill>
              </a:rPr>
              <a:t>All Public Nominations</a:t>
            </a:r>
          </a:p>
          <a:p>
            <a:r>
              <a:rPr lang="en-US" dirty="0" smtClean="0">
                <a:solidFill>
                  <a:srgbClr val="09FF31"/>
                </a:solidFill>
              </a:rPr>
              <a:t>Via </a:t>
            </a:r>
            <a:r>
              <a:rPr lang="en-US" dirty="0" err="1" smtClean="0">
                <a:solidFill>
                  <a:srgbClr val="09FF31"/>
                </a:solidFill>
              </a:rPr>
              <a:t>SurveyMonkey</a:t>
            </a:r>
            <a:endParaRPr lang="en-US" dirty="0" smtClean="0">
              <a:solidFill>
                <a:srgbClr val="09FF31"/>
              </a:solidFill>
            </a:endParaRPr>
          </a:p>
          <a:p>
            <a:r>
              <a:rPr lang="en-US" dirty="0" smtClean="0">
                <a:solidFill>
                  <a:srgbClr val="09FF31"/>
                </a:solidFill>
              </a:rPr>
              <a:t>Board Review</a:t>
            </a:r>
          </a:p>
          <a:p>
            <a:pPr lvl="1"/>
            <a:r>
              <a:rPr lang="en-US" dirty="0" smtClean="0">
                <a:solidFill>
                  <a:srgbClr val="09FF31"/>
                </a:solidFill>
              </a:rPr>
              <a:t>Best Nominees</a:t>
            </a:r>
          </a:p>
          <a:p>
            <a:pPr lvl="1"/>
            <a:r>
              <a:rPr lang="en-US" dirty="0" smtClean="0">
                <a:solidFill>
                  <a:srgbClr val="09FF31"/>
                </a:solidFill>
              </a:rPr>
              <a:t>Most Frequent Nominated</a:t>
            </a:r>
          </a:p>
          <a:p>
            <a:r>
              <a:rPr lang="en-US" dirty="0" smtClean="0">
                <a:solidFill>
                  <a:srgbClr val="09FF31"/>
                </a:solidFill>
              </a:rPr>
              <a:t>Public Voting</a:t>
            </a:r>
          </a:p>
          <a:p>
            <a:pPr lvl="1"/>
            <a:r>
              <a:rPr lang="en-US" dirty="0" smtClean="0">
                <a:solidFill>
                  <a:srgbClr val="09FF31"/>
                </a:solidFill>
              </a:rPr>
              <a:t>Right here, right now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45081" y="3389484"/>
            <a:ext cx="21993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i="1" dirty="0" smtClean="0">
                <a:solidFill>
                  <a:srgbClr val="FFFF00"/>
                </a:solidFill>
              </a:rPr>
              <a:t>HOW?</a:t>
            </a:r>
            <a:endParaRPr lang="en-US" sz="600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965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0345"/>
            <a:ext cx="8229600" cy="336331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9FF31"/>
                </a:solidFill>
              </a:rPr>
              <a:t>Started in 2011 by </a:t>
            </a:r>
            <a:r>
              <a:rPr lang="en-US" dirty="0" err="1" smtClean="0">
                <a:solidFill>
                  <a:srgbClr val="09FF31"/>
                </a:solidFill>
              </a:rPr>
              <a:t>RussR</a:t>
            </a:r>
            <a:endParaRPr lang="en-US" dirty="0" smtClean="0">
              <a:solidFill>
                <a:srgbClr val="09FF31"/>
              </a:solidFill>
            </a:endParaRPr>
          </a:p>
          <a:p>
            <a:r>
              <a:rPr lang="en-US" dirty="0" smtClean="0">
                <a:solidFill>
                  <a:srgbClr val="09FF31"/>
                </a:solidFill>
              </a:rPr>
              <a:t>Originally called “</a:t>
            </a:r>
            <a:r>
              <a:rPr lang="en-US" dirty="0" err="1" smtClean="0">
                <a:solidFill>
                  <a:srgbClr val="09FF31"/>
                </a:solidFill>
              </a:rPr>
              <a:t>Defcon</a:t>
            </a:r>
            <a:r>
              <a:rPr lang="en-US" dirty="0" smtClean="0">
                <a:solidFill>
                  <a:srgbClr val="09FF31"/>
                </a:solidFill>
              </a:rPr>
              <a:t> Awards” (confusing)</a:t>
            </a:r>
          </a:p>
          <a:p>
            <a:r>
              <a:rPr lang="en-US" dirty="0" smtClean="0">
                <a:solidFill>
                  <a:srgbClr val="09FF31"/>
                </a:solidFill>
              </a:rPr>
              <a:t>Renamed to “</a:t>
            </a:r>
            <a:r>
              <a:rPr lang="en-US" dirty="0" err="1" smtClean="0">
                <a:solidFill>
                  <a:srgbClr val="09FF31"/>
                </a:solidFill>
              </a:rPr>
              <a:t>Defcon</a:t>
            </a:r>
            <a:r>
              <a:rPr lang="en-US" dirty="0" smtClean="0">
                <a:solidFill>
                  <a:srgbClr val="09FF31"/>
                </a:solidFill>
              </a:rPr>
              <a:t> Recognize Awards”</a:t>
            </a:r>
          </a:p>
          <a:p>
            <a:r>
              <a:rPr lang="en-US" dirty="0" smtClean="0">
                <a:solidFill>
                  <a:srgbClr val="09FF31"/>
                </a:solidFill>
              </a:rPr>
              <a:t>Last two years held on Sunday *snooze*</a:t>
            </a:r>
          </a:p>
          <a:p>
            <a:r>
              <a:rPr lang="en-US" dirty="0" smtClean="0">
                <a:solidFill>
                  <a:srgbClr val="09FF31"/>
                </a:solidFill>
              </a:rPr>
              <a:t>This year moved to Saturday *awake*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07574" y="1653965"/>
            <a:ext cx="33364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i="1" dirty="0" smtClean="0">
                <a:solidFill>
                  <a:srgbClr val="FFFF00"/>
                </a:solidFill>
              </a:rPr>
              <a:t>Past Years</a:t>
            </a:r>
            <a:endParaRPr lang="en-US" sz="600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857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4924"/>
            <a:ext cx="8229600" cy="4677104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09FF31"/>
                </a:solidFill>
              </a:rPr>
              <a:t> Worst Media Coverage</a:t>
            </a:r>
          </a:p>
          <a:p>
            <a:pPr lvl="1"/>
            <a:r>
              <a:rPr lang="en-US" sz="2000" dirty="0" smtClean="0">
                <a:solidFill>
                  <a:srgbClr val="09FF31"/>
                </a:solidFill>
              </a:rPr>
              <a:t>FOX 11 coverage of Anonymous</a:t>
            </a:r>
          </a:p>
          <a:p>
            <a:r>
              <a:rPr lang="en-US" sz="2000" dirty="0" smtClean="0">
                <a:solidFill>
                  <a:srgbClr val="09FF31"/>
                </a:solidFill>
              </a:rPr>
              <a:t>Most Interesting Malware</a:t>
            </a:r>
          </a:p>
          <a:p>
            <a:pPr lvl="1"/>
            <a:r>
              <a:rPr lang="en-US" sz="2000" dirty="0" err="1" smtClean="0">
                <a:solidFill>
                  <a:srgbClr val="09FF31"/>
                </a:solidFill>
              </a:rPr>
              <a:t>Stuxnet</a:t>
            </a:r>
            <a:endParaRPr lang="en-US" sz="2000" dirty="0" smtClean="0">
              <a:solidFill>
                <a:srgbClr val="09FF31"/>
              </a:solidFill>
            </a:endParaRPr>
          </a:p>
          <a:p>
            <a:r>
              <a:rPr lang="en-US" sz="2000" dirty="0" smtClean="0">
                <a:solidFill>
                  <a:srgbClr val="09FF31"/>
                </a:solidFill>
              </a:rPr>
              <a:t>Best Privacy Technology</a:t>
            </a:r>
          </a:p>
          <a:p>
            <a:pPr lvl="1"/>
            <a:r>
              <a:rPr lang="en-US" sz="2000" dirty="0" smtClean="0">
                <a:solidFill>
                  <a:srgbClr val="09FF31"/>
                </a:solidFill>
              </a:rPr>
              <a:t>Whisper Systems</a:t>
            </a:r>
          </a:p>
          <a:p>
            <a:r>
              <a:rPr lang="en-US" sz="2000" dirty="0" smtClean="0">
                <a:solidFill>
                  <a:srgbClr val="09FF31"/>
                </a:solidFill>
              </a:rPr>
              <a:t>Best Open Source Software Response to an Attack or Method</a:t>
            </a:r>
          </a:p>
          <a:p>
            <a:pPr lvl="1"/>
            <a:r>
              <a:rPr lang="en-US" sz="2000" dirty="0" err="1" smtClean="0">
                <a:solidFill>
                  <a:srgbClr val="09FF31"/>
                </a:solidFill>
              </a:rPr>
              <a:t>BackTrack</a:t>
            </a:r>
            <a:endParaRPr lang="en-US" sz="2000" dirty="0" smtClean="0">
              <a:solidFill>
                <a:srgbClr val="09FF31"/>
              </a:solidFill>
            </a:endParaRPr>
          </a:p>
          <a:p>
            <a:r>
              <a:rPr lang="en-US" sz="2000" dirty="0" smtClean="0">
                <a:solidFill>
                  <a:srgbClr val="09FF31"/>
                </a:solidFill>
              </a:rPr>
              <a:t>Best Author/Story That Captures the Hacker Mindset</a:t>
            </a:r>
          </a:p>
          <a:p>
            <a:pPr lvl="1"/>
            <a:r>
              <a:rPr lang="en-US" sz="2000" dirty="0" smtClean="0">
                <a:solidFill>
                  <a:srgbClr val="09FF31"/>
                </a:solidFill>
              </a:rPr>
              <a:t>Kingpin, by Kevin </a:t>
            </a:r>
            <a:r>
              <a:rPr lang="en-US" sz="2000" dirty="0" err="1" smtClean="0">
                <a:solidFill>
                  <a:srgbClr val="09FF31"/>
                </a:solidFill>
              </a:rPr>
              <a:t>Poulsen</a:t>
            </a:r>
            <a:endParaRPr lang="en-US" sz="2000" dirty="0" smtClean="0">
              <a:solidFill>
                <a:srgbClr val="09FF31"/>
              </a:solidFill>
            </a:endParaRPr>
          </a:p>
          <a:p>
            <a:r>
              <a:rPr lang="en-US" sz="2000" dirty="0" smtClean="0">
                <a:solidFill>
                  <a:srgbClr val="09FF31"/>
                </a:solidFill>
              </a:rPr>
              <a:t>Security Charlatan of the Year</a:t>
            </a:r>
          </a:p>
          <a:p>
            <a:pPr lvl="1"/>
            <a:r>
              <a:rPr lang="en-US" sz="2000" dirty="0" smtClean="0">
                <a:solidFill>
                  <a:srgbClr val="09FF31"/>
                </a:solidFill>
              </a:rPr>
              <a:t>Gregory D. Evans</a:t>
            </a:r>
          </a:p>
          <a:p>
            <a:endParaRPr lang="en-US" dirty="0" smtClean="0">
              <a:solidFill>
                <a:srgbClr val="09FF3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28469" y="1954924"/>
            <a:ext cx="26158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i="1" dirty="0" smtClean="0">
                <a:solidFill>
                  <a:srgbClr val="FFFF00"/>
                </a:solidFill>
              </a:rPr>
              <a:t>DC19 - 2011</a:t>
            </a:r>
            <a:endParaRPr lang="en-US" sz="600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857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803" y="1610455"/>
            <a:ext cx="8229600" cy="4958511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rgbClr val="09FF31"/>
                </a:solidFill>
              </a:rPr>
              <a:t>Worst Media Person or Outlet (Print)</a:t>
            </a:r>
          </a:p>
          <a:p>
            <a:pPr lvl="1"/>
            <a:r>
              <a:rPr lang="en-US" sz="2000" dirty="0" smtClean="0">
                <a:solidFill>
                  <a:srgbClr val="09FF31"/>
                </a:solidFill>
              </a:rPr>
              <a:t>Water Pump Hack coverage (multiple outlets)</a:t>
            </a:r>
          </a:p>
          <a:p>
            <a:r>
              <a:rPr lang="en-US" sz="2000" dirty="0" smtClean="0">
                <a:solidFill>
                  <a:srgbClr val="09FF31"/>
                </a:solidFill>
              </a:rPr>
              <a:t>Worst Media Person or Outlet (Broadcast)</a:t>
            </a:r>
          </a:p>
          <a:p>
            <a:pPr lvl="1"/>
            <a:r>
              <a:rPr lang="en-US" sz="2000" dirty="0" smtClean="0">
                <a:solidFill>
                  <a:srgbClr val="09FF31"/>
                </a:solidFill>
              </a:rPr>
              <a:t>(no nominations)</a:t>
            </a:r>
          </a:p>
          <a:p>
            <a:r>
              <a:rPr lang="en-US" sz="2000" dirty="0" smtClean="0">
                <a:solidFill>
                  <a:srgbClr val="09FF31"/>
                </a:solidFill>
              </a:rPr>
              <a:t>Best Privacy Enhancing Tech</a:t>
            </a:r>
          </a:p>
          <a:p>
            <a:pPr lvl="1"/>
            <a:r>
              <a:rPr lang="en-US" sz="2000" dirty="0" smtClean="0">
                <a:solidFill>
                  <a:srgbClr val="09FF31"/>
                </a:solidFill>
              </a:rPr>
              <a:t>TOR</a:t>
            </a:r>
            <a:endParaRPr lang="en-US" sz="2000" dirty="0">
              <a:solidFill>
                <a:srgbClr val="09FF31"/>
              </a:solidFill>
            </a:endParaRPr>
          </a:p>
          <a:p>
            <a:r>
              <a:rPr lang="en-US" sz="2000" dirty="0" smtClean="0">
                <a:solidFill>
                  <a:srgbClr val="09FF31"/>
                </a:solidFill>
              </a:rPr>
              <a:t>Best Sec or Hack Twitter Feed</a:t>
            </a:r>
          </a:p>
          <a:p>
            <a:pPr lvl="1"/>
            <a:r>
              <a:rPr lang="en-US" sz="2000" dirty="0" smtClean="0">
                <a:solidFill>
                  <a:srgbClr val="09FF31"/>
                </a:solidFill>
              </a:rPr>
              <a:t>@</a:t>
            </a:r>
            <a:r>
              <a:rPr lang="en-US" sz="2000" dirty="0" err="1" smtClean="0">
                <a:solidFill>
                  <a:srgbClr val="09FF31"/>
                </a:solidFill>
              </a:rPr>
              <a:t>YourAnonNews</a:t>
            </a:r>
            <a:endParaRPr lang="en-US" sz="2000" dirty="0" smtClean="0">
              <a:solidFill>
                <a:srgbClr val="09FF31"/>
              </a:solidFill>
            </a:endParaRPr>
          </a:p>
          <a:p>
            <a:r>
              <a:rPr lang="en-US" sz="2000" dirty="0" smtClean="0">
                <a:solidFill>
                  <a:srgbClr val="09FF31"/>
                </a:solidFill>
              </a:rPr>
              <a:t>“Twit-Twat” – Worst Twitter Feed (Sec/Hack)</a:t>
            </a:r>
          </a:p>
          <a:p>
            <a:pPr lvl="1"/>
            <a:r>
              <a:rPr lang="en-US" sz="2000" dirty="0" smtClean="0">
                <a:solidFill>
                  <a:srgbClr val="09FF31"/>
                </a:solidFill>
              </a:rPr>
              <a:t>@</a:t>
            </a:r>
            <a:r>
              <a:rPr lang="en-US" sz="2000" dirty="0" err="1" smtClean="0">
                <a:solidFill>
                  <a:srgbClr val="09FF31"/>
                </a:solidFill>
              </a:rPr>
              <a:t>AnonymouSabu</a:t>
            </a:r>
            <a:endParaRPr lang="en-US" sz="2000" dirty="0" smtClean="0">
              <a:solidFill>
                <a:srgbClr val="09FF31"/>
              </a:solidFill>
            </a:endParaRPr>
          </a:p>
          <a:p>
            <a:r>
              <a:rPr lang="en-US" sz="2000" dirty="0" smtClean="0">
                <a:solidFill>
                  <a:srgbClr val="09FF31"/>
                </a:solidFill>
              </a:rPr>
              <a:t>“Captain Obvious” – Most common sense talk</a:t>
            </a:r>
          </a:p>
          <a:p>
            <a:pPr lvl="1"/>
            <a:r>
              <a:rPr lang="en-US" sz="2000" dirty="0" smtClean="0">
                <a:solidFill>
                  <a:srgbClr val="09FF31"/>
                </a:solidFill>
              </a:rPr>
              <a:t>General Keith B. Alexander, “Shared Values, Shared Responsibility”</a:t>
            </a:r>
          </a:p>
          <a:p>
            <a:r>
              <a:rPr lang="en-US" sz="2000" dirty="0" smtClean="0">
                <a:solidFill>
                  <a:srgbClr val="09FF31"/>
                </a:solidFill>
              </a:rPr>
              <a:t>Security Charlatan of the Year</a:t>
            </a:r>
          </a:p>
          <a:p>
            <a:pPr lvl="1"/>
            <a:r>
              <a:rPr lang="en-US" sz="2000" dirty="0" err="1" smtClean="0">
                <a:solidFill>
                  <a:srgbClr val="09FF31"/>
                </a:solidFill>
              </a:rPr>
              <a:t>Ankit</a:t>
            </a:r>
            <a:r>
              <a:rPr lang="en-US" sz="2000" dirty="0" smtClean="0">
                <a:solidFill>
                  <a:srgbClr val="09FF31"/>
                </a:solidFill>
              </a:rPr>
              <a:t> </a:t>
            </a:r>
            <a:r>
              <a:rPr lang="en-US" sz="2000" dirty="0" err="1" smtClean="0">
                <a:solidFill>
                  <a:srgbClr val="09FF31"/>
                </a:solidFill>
              </a:rPr>
              <a:t>Fadia</a:t>
            </a:r>
            <a:endParaRPr lang="en-US" sz="2000" dirty="0" smtClean="0">
              <a:solidFill>
                <a:srgbClr val="09FF3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32012" y="2933894"/>
            <a:ext cx="281198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 smtClean="0">
                <a:solidFill>
                  <a:srgbClr val="FFFF00"/>
                </a:solidFill>
              </a:rPr>
              <a:t>DC20 – 2012</a:t>
            </a:r>
          </a:p>
          <a:p>
            <a:r>
              <a:rPr lang="en-US" sz="4000" i="1" dirty="0" smtClean="0">
                <a:solidFill>
                  <a:srgbClr val="FFFF00"/>
                </a:solidFill>
              </a:rPr>
              <a:t>Winners!</a:t>
            </a:r>
            <a:endParaRPr lang="en-US" sz="400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857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227" y="2389541"/>
            <a:ext cx="8702565" cy="416891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09FF31"/>
                </a:solidFill>
              </a:rPr>
              <a:t>Best Media Coverage of Hacker/Security (Any media</a:t>
            </a:r>
            <a:r>
              <a:rPr lang="en-US" dirty="0" smtClean="0">
                <a:solidFill>
                  <a:srgbClr val="09FF31"/>
                </a:solidFill>
              </a:rPr>
              <a:t>)</a:t>
            </a:r>
          </a:p>
          <a:p>
            <a:r>
              <a:rPr lang="en-US" dirty="0" smtClean="0">
                <a:solidFill>
                  <a:srgbClr val="09FF31"/>
                </a:solidFill>
              </a:rPr>
              <a:t>Worst </a:t>
            </a:r>
            <a:r>
              <a:rPr lang="en-US" dirty="0" smtClean="0">
                <a:solidFill>
                  <a:srgbClr val="09FF31"/>
                </a:solidFill>
              </a:rPr>
              <a:t>Media Coverage of Hacker/Security (Any media)</a:t>
            </a:r>
          </a:p>
          <a:p>
            <a:r>
              <a:rPr lang="en-US" dirty="0" smtClean="0">
                <a:solidFill>
                  <a:srgbClr val="09FF31"/>
                </a:solidFill>
              </a:rPr>
              <a:t>Best </a:t>
            </a:r>
            <a:r>
              <a:rPr lang="en-US" dirty="0" smtClean="0">
                <a:solidFill>
                  <a:srgbClr val="09FF31"/>
                </a:solidFill>
              </a:rPr>
              <a:t>Privacy Enhancing Tech Since DC20</a:t>
            </a:r>
          </a:p>
          <a:p>
            <a:r>
              <a:rPr lang="en-US" dirty="0" smtClean="0">
                <a:solidFill>
                  <a:srgbClr val="09FF31"/>
                </a:solidFill>
              </a:rPr>
              <a:t>Worst Privacy Enhancing Tech Since DC20</a:t>
            </a:r>
          </a:p>
          <a:p>
            <a:r>
              <a:rPr lang="en-US" dirty="0" smtClean="0">
                <a:solidFill>
                  <a:srgbClr val="09FF31"/>
                </a:solidFill>
              </a:rPr>
              <a:t>Best Security or Hacker Twitter Feed</a:t>
            </a:r>
          </a:p>
          <a:p>
            <a:r>
              <a:rPr lang="en-US" dirty="0" smtClean="0">
                <a:solidFill>
                  <a:srgbClr val="09FF31"/>
                </a:solidFill>
              </a:rPr>
              <a:t>“Nit-Twit</a:t>
            </a:r>
            <a:r>
              <a:rPr lang="en-US" dirty="0" smtClean="0">
                <a:solidFill>
                  <a:srgbClr val="09FF31"/>
                </a:solidFill>
              </a:rPr>
              <a:t>” – Worst Twitter Feed (Sec/Hack)</a:t>
            </a:r>
          </a:p>
          <a:p>
            <a:r>
              <a:rPr lang="en-US" dirty="0" smtClean="0">
                <a:solidFill>
                  <a:srgbClr val="09FF31"/>
                </a:solidFill>
              </a:rPr>
              <a:t>Best DEF CON Group Project (Approved)</a:t>
            </a:r>
          </a:p>
          <a:p>
            <a:r>
              <a:rPr lang="en-US" dirty="0" smtClean="0">
                <a:solidFill>
                  <a:srgbClr val="09FF31"/>
                </a:solidFill>
              </a:rPr>
              <a:t>Worst / Most Meaningless Security Buzzword</a:t>
            </a:r>
          </a:p>
          <a:p>
            <a:r>
              <a:rPr lang="en-US" dirty="0" smtClean="0">
                <a:solidFill>
                  <a:srgbClr val="09FF31"/>
                </a:solidFill>
              </a:rPr>
              <a:t>Biggest Law Enforcement Blunder Since DC20</a:t>
            </a:r>
          </a:p>
          <a:p>
            <a:r>
              <a:rPr lang="en-US" dirty="0" smtClean="0">
                <a:solidFill>
                  <a:srgbClr val="09FF31"/>
                </a:solidFill>
              </a:rPr>
              <a:t>Security Charlatan of the Year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58706" y="1681655"/>
            <a:ext cx="38852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 smtClean="0">
                <a:solidFill>
                  <a:srgbClr val="FFFF00"/>
                </a:solidFill>
              </a:rPr>
              <a:t>DC21 - Categories</a:t>
            </a:r>
            <a:endParaRPr lang="en-US" sz="400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857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00551"/>
            <a:ext cx="8229600" cy="352096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9FF31"/>
                </a:solidFill>
              </a:rPr>
              <a:t>Brian Krebs (krebsonsecurity.com)</a:t>
            </a:r>
          </a:p>
          <a:p>
            <a:r>
              <a:rPr lang="en-US" dirty="0" smtClean="0">
                <a:solidFill>
                  <a:srgbClr val="09FF31"/>
                </a:solidFill>
              </a:rPr>
              <a:t>Glenn Greenwald (guardian.co.uk)</a:t>
            </a:r>
          </a:p>
          <a:p>
            <a:r>
              <a:rPr lang="en-US" dirty="0" smtClean="0">
                <a:solidFill>
                  <a:srgbClr val="09FF31"/>
                </a:solidFill>
              </a:rPr>
              <a:t>The Register (theregister.co.uk)</a:t>
            </a:r>
          </a:p>
          <a:p>
            <a:r>
              <a:rPr lang="en-US" dirty="0" err="1" smtClean="0">
                <a:solidFill>
                  <a:srgbClr val="09FF31"/>
                </a:solidFill>
              </a:rPr>
              <a:t>SecurityWeek</a:t>
            </a:r>
            <a:r>
              <a:rPr lang="en-US" dirty="0" smtClean="0">
                <a:solidFill>
                  <a:srgbClr val="09FF31"/>
                </a:solidFill>
              </a:rPr>
              <a:t> (securityweek.com)</a:t>
            </a:r>
          </a:p>
          <a:p>
            <a:r>
              <a:rPr lang="en-US" dirty="0" smtClean="0">
                <a:solidFill>
                  <a:srgbClr val="09FF31"/>
                </a:solidFill>
              </a:rPr>
              <a:t>RT.com (for Snowden coverage)</a:t>
            </a:r>
          </a:p>
          <a:p>
            <a:r>
              <a:rPr lang="en-US" dirty="0" smtClean="0">
                <a:solidFill>
                  <a:srgbClr val="09FF31"/>
                </a:solidFill>
              </a:rPr>
              <a:t>Kevin </a:t>
            </a:r>
            <a:r>
              <a:rPr lang="en-US" dirty="0" err="1" smtClean="0">
                <a:solidFill>
                  <a:srgbClr val="09FF31"/>
                </a:solidFill>
              </a:rPr>
              <a:t>Poulsen</a:t>
            </a:r>
            <a:r>
              <a:rPr lang="en-US" dirty="0" smtClean="0">
                <a:solidFill>
                  <a:srgbClr val="09FF31"/>
                </a:solidFill>
              </a:rPr>
              <a:t> @Wired (submitted by </a:t>
            </a:r>
            <a:r>
              <a:rPr lang="en-US" dirty="0" err="1" smtClean="0">
                <a:solidFill>
                  <a:srgbClr val="09FF31"/>
                </a:solidFill>
              </a:rPr>
              <a:t>RussR</a:t>
            </a:r>
            <a:r>
              <a:rPr lang="en-US" dirty="0" smtClean="0">
                <a:solidFill>
                  <a:srgbClr val="09FF31"/>
                </a:solidFill>
              </a:rPr>
              <a:t>)</a:t>
            </a:r>
          </a:p>
          <a:p>
            <a:pPr>
              <a:buNone/>
            </a:pPr>
            <a:endParaRPr lang="en-US" dirty="0" smtClean="0">
              <a:solidFill>
                <a:srgbClr val="09FF31"/>
              </a:solidFill>
            </a:endParaRPr>
          </a:p>
          <a:p>
            <a:endParaRPr lang="en-US" dirty="0" smtClean="0">
              <a:solidFill>
                <a:srgbClr val="09FF31"/>
              </a:solidFill>
            </a:endParaRPr>
          </a:p>
          <a:p>
            <a:endParaRPr lang="en-US" dirty="0" smtClean="0">
              <a:solidFill>
                <a:srgbClr val="09FF3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3240" y="1623706"/>
            <a:ext cx="76775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Best Media Coverage of Hackers or  Security (Any media)</a:t>
            </a:r>
          </a:p>
        </p:txBody>
      </p:sp>
    </p:spTree>
    <p:extLst>
      <p:ext uri="{BB962C8B-B14F-4D97-AF65-F5344CB8AC3E}">
        <p14:creationId xmlns="" xmlns:p14="http://schemas.microsoft.com/office/powerpoint/2010/main" val="379988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00551"/>
            <a:ext cx="8392510" cy="3573517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solidFill>
                  <a:srgbClr val="09FF31"/>
                </a:solidFill>
              </a:rPr>
              <a:t>readwrite</a:t>
            </a:r>
            <a:r>
              <a:rPr lang="en-US" sz="3600" dirty="0" smtClean="0">
                <a:solidFill>
                  <a:srgbClr val="09FF31"/>
                </a:solidFill>
              </a:rPr>
              <a:t> – World War III</a:t>
            </a:r>
          </a:p>
          <a:p>
            <a:r>
              <a:rPr lang="en-US" sz="3600" dirty="0" smtClean="0">
                <a:solidFill>
                  <a:srgbClr val="09FF31"/>
                </a:solidFill>
              </a:rPr>
              <a:t>Marie Claire: When Geeks Attack</a:t>
            </a:r>
          </a:p>
          <a:p>
            <a:r>
              <a:rPr lang="en-US" sz="3600" dirty="0" smtClean="0">
                <a:solidFill>
                  <a:srgbClr val="09FF31"/>
                </a:solidFill>
              </a:rPr>
              <a:t>Meet the Press: David Gregory</a:t>
            </a:r>
          </a:p>
          <a:p>
            <a:r>
              <a:rPr lang="en-US" sz="3600" dirty="0" smtClean="0">
                <a:solidFill>
                  <a:srgbClr val="09FF31"/>
                </a:solidFill>
              </a:rPr>
              <a:t>The Mainichi: Correction</a:t>
            </a:r>
          </a:p>
          <a:p>
            <a:r>
              <a:rPr lang="en-US" sz="3600" dirty="0" smtClean="0">
                <a:solidFill>
                  <a:srgbClr val="09FF31"/>
                </a:solidFill>
              </a:rPr>
              <a:t>InfoWorld: Confessions of a Cyber Warrior</a:t>
            </a:r>
          </a:p>
          <a:p>
            <a:endParaRPr lang="en-US" dirty="0" smtClean="0">
              <a:solidFill>
                <a:srgbClr val="09FF31"/>
              </a:solidFill>
            </a:endParaRPr>
          </a:p>
          <a:p>
            <a:endParaRPr lang="en-US" dirty="0" smtClean="0">
              <a:solidFill>
                <a:srgbClr val="09FF3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3240" y="1623706"/>
            <a:ext cx="76775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Worst Media Coverage of Hackers or  Security (Any media)</a:t>
            </a:r>
          </a:p>
        </p:txBody>
      </p:sp>
    </p:spTree>
    <p:extLst>
      <p:ext uri="{BB962C8B-B14F-4D97-AF65-F5344CB8AC3E}">
        <p14:creationId xmlns="" xmlns:p14="http://schemas.microsoft.com/office/powerpoint/2010/main" val="379988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7655</TotalTime>
  <Words>1601</Words>
  <Application>Microsoft Office PowerPoint</Application>
  <PresentationFormat>On-screen Show (4:3)</PresentationFormat>
  <Paragraphs>354</Paragraphs>
  <Slides>25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Russ Rogers</dc:creator>
  <cp:lastModifiedBy>jericho</cp:lastModifiedBy>
  <cp:revision>66</cp:revision>
  <dcterms:created xsi:type="dcterms:W3CDTF">2012-07-29T16:16:07Z</dcterms:created>
  <dcterms:modified xsi:type="dcterms:W3CDTF">2013-08-05T21:38:54Z</dcterms:modified>
</cp:coreProperties>
</file>