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289" r:id="rId3"/>
    <p:sldId id="293" r:id="rId4"/>
    <p:sldId id="376" r:id="rId5"/>
    <p:sldId id="284" r:id="rId6"/>
    <p:sldId id="257" r:id="rId7"/>
    <p:sldId id="283" r:id="rId8"/>
    <p:sldId id="285" r:id="rId9"/>
    <p:sldId id="258" r:id="rId10"/>
    <p:sldId id="286" r:id="rId11"/>
    <p:sldId id="330" r:id="rId12"/>
    <p:sldId id="287" r:id="rId13"/>
    <p:sldId id="259" r:id="rId14"/>
    <p:sldId id="291" r:id="rId15"/>
    <p:sldId id="292" r:id="rId16"/>
    <p:sldId id="263" r:id="rId17"/>
    <p:sldId id="380" r:id="rId18"/>
    <p:sldId id="381" r:id="rId19"/>
    <p:sldId id="272" r:id="rId20"/>
    <p:sldId id="294" r:id="rId21"/>
    <p:sldId id="298" r:id="rId22"/>
    <p:sldId id="296" r:id="rId23"/>
    <p:sldId id="297" r:id="rId24"/>
    <p:sldId id="299" r:id="rId25"/>
    <p:sldId id="295" r:id="rId26"/>
    <p:sldId id="273" r:id="rId27"/>
    <p:sldId id="301" r:id="rId28"/>
    <p:sldId id="303" r:id="rId29"/>
    <p:sldId id="305" r:id="rId30"/>
    <p:sldId id="304" r:id="rId31"/>
    <p:sldId id="300" r:id="rId32"/>
    <p:sldId id="308" r:id="rId33"/>
    <p:sldId id="307" r:id="rId34"/>
    <p:sldId id="375" r:id="rId35"/>
    <p:sldId id="309" r:id="rId36"/>
    <p:sldId id="306" r:id="rId37"/>
    <p:sldId id="274" r:id="rId38"/>
    <p:sldId id="269" r:id="rId39"/>
    <p:sldId id="310" r:id="rId40"/>
    <p:sldId id="276" r:id="rId41"/>
    <p:sldId id="316" r:id="rId42"/>
    <p:sldId id="318" r:id="rId43"/>
    <p:sldId id="319" r:id="rId44"/>
    <p:sldId id="321" r:id="rId45"/>
    <p:sldId id="320" r:id="rId46"/>
    <p:sldId id="322" r:id="rId47"/>
    <p:sldId id="323" r:id="rId48"/>
    <p:sldId id="324" r:id="rId49"/>
    <p:sldId id="325" r:id="rId50"/>
    <p:sldId id="326" r:id="rId51"/>
    <p:sldId id="327" r:id="rId52"/>
    <p:sldId id="328" r:id="rId53"/>
    <p:sldId id="329" r:id="rId54"/>
    <p:sldId id="277" r:id="rId55"/>
    <p:sldId id="332" r:id="rId56"/>
    <p:sldId id="334" r:id="rId57"/>
    <p:sldId id="370" r:id="rId58"/>
    <p:sldId id="336" r:id="rId59"/>
    <p:sldId id="382" r:id="rId60"/>
    <p:sldId id="337" r:id="rId61"/>
    <p:sldId id="356" r:id="rId62"/>
    <p:sldId id="333" r:id="rId63"/>
    <p:sldId id="372" r:id="rId64"/>
    <p:sldId id="331" r:id="rId65"/>
    <p:sldId id="338" r:id="rId66"/>
    <p:sldId id="357" r:id="rId67"/>
    <p:sldId id="339" r:id="rId68"/>
    <p:sldId id="341" r:id="rId69"/>
    <p:sldId id="365" r:id="rId70"/>
    <p:sldId id="366" r:id="rId71"/>
    <p:sldId id="367" r:id="rId72"/>
    <p:sldId id="368" r:id="rId73"/>
    <p:sldId id="369" r:id="rId74"/>
    <p:sldId id="271" r:id="rId75"/>
    <p:sldId id="345" r:id="rId76"/>
    <p:sldId id="346" r:id="rId77"/>
    <p:sldId id="343" r:id="rId78"/>
    <p:sldId id="344" r:id="rId79"/>
    <p:sldId id="342" r:id="rId80"/>
    <p:sldId id="278" r:id="rId81"/>
    <p:sldId id="350" r:id="rId82"/>
    <p:sldId id="349" r:id="rId83"/>
    <p:sldId id="352" r:id="rId84"/>
    <p:sldId id="353" r:id="rId85"/>
    <p:sldId id="362" r:id="rId86"/>
    <p:sldId id="279" r:id="rId87"/>
    <p:sldId id="354" r:id="rId88"/>
    <p:sldId id="360" r:id="rId89"/>
    <p:sldId id="361" r:id="rId90"/>
    <p:sldId id="373" r:id="rId91"/>
    <p:sldId id="374" r:id="rId92"/>
    <p:sldId id="351" r:id="rId93"/>
    <p:sldId id="355" r:id="rId94"/>
    <p:sldId id="347" r:id="rId95"/>
    <p:sldId id="311" r:id="rId96"/>
    <p:sldId id="378" r:id="rId97"/>
    <p:sldId id="312" r:id="rId98"/>
    <p:sldId id="358" r:id="rId99"/>
    <p:sldId id="262" r:id="rId100"/>
    <p:sldId id="359" r:id="rId101"/>
    <p:sldId id="280" r:id="rId102"/>
    <p:sldId id="265" r:id="rId103"/>
    <p:sldId id="281" r:id="rId104"/>
    <p:sldId id="363" r:id="rId105"/>
    <p:sldId id="364" r:id="rId106"/>
    <p:sldId id="340" r:id="rId107"/>
    <p:sldId id="268"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70520" autoAdjust="0"/>
  </p:normalViewPr>
  <p:slideViewPr>
    <p:cSldViewPr>
      <p:cViewPr varScale="1">
        <p:scale>
          <a:sx n="52" d="100"/>
          <a:sy n="52" d="100"/>
        </p:scale>
        <p:origin x="1902"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06B5FC-7A10-4172-9E93-00FB4A10F3B1}" type="datetimeFigureOut">
              <a:rPr lang="en-US" smtClean="0"/>
              <a:pPr/>
              <a:t>6/25/2014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FEBEC5-CB6D-4E6B-B616-036448855671}" type="slidenum">
              <a:rPr lang="en-US" smtClean="0"/>
              <a:pPr/>
              <a:t>‹#›</a:t>
            </a:fld>
            <a:endParaRPr lang="en-US"/>
          </a:p>
        </p:txBody>
      </p:sp>
    </p:spTree>
    <p:extLst>
      <p:ext uri="{BB962C8B-B14F-4D97-AF65-F5344CB8AC3E}">
        <p14:creationId xmlns:p14="http://schemas.microsoft.com/office/powerpoint/2010/main" val="194010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www.despair.com/apathy.html"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hivizme.wordpress.com/2012/06/29/accl-enter-the-premier-league-of-network-cabling/"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www.break.com/pictures/wha-happened-2178789"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dashburst.com/10-cats-grumpier-than-grumpy-ca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atster.com/molz/happy-cat-is-happ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heezburger.com/613212569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Guglielmo_Marconi"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en.wikipedia.org/wiki/John_Ambrose_Flemin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Guglielmo_Marconi"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ientopia.org/blogs/scicurious/2012/01/04/sad-lonely-lady-rats-may-really-eat-their-feeling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biography.com/people/john-ambrose-fleming-929696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iki/John_Nevil_Maskelyn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flickr.com/photos/francois/1162284306/"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flickr.com/photos/francoi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jproc.ca/crypto/purple.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ryptomuseum.com/crypto/siemens/t52/img/t52d_large.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gizmodo.com/5977989/internet-explorer-vs-murder-rate-will-be-your-favorite-chart-today"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twitter.com/altonncf/status/293392615225823232"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n.wikipedia.org/wiki/Colossus_computer"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en.wikipedia.org/wiki/Eniac"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Panel_switch"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n.wikipedia.org/wiki/Strowger_switch"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techno-fandom.org/~hobbit/pix/rt11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offcon.org/phone-phreaking-demonstration.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www.slate.com/blogs/the_vault/2013/02/01/phone_phreaks_the_toy_whistles_early_hackers_used_to_break_into_the_phone.html" TargetMode="External"/><Relationship Id="rId4" Type="http://schemas.openxmlformats.org/officeDocument/2006/relationships/hyperlink" Target="http://calitreview.com/37426/blind-boys-berkeley-blue-phone-hacks-and-wozniak/"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jerichoattrition.wordpress.com/2013/10/17/any-wonder-why-people-use-images-without-attributio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germanhistorydocs.ghi-dc.org/sub_image.cfm?image_id=148"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latimesblogs.latimes.com/technology/2009/02/oregon-trail-ip.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en.wikipedia.org/wiki/PDP-10"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www.herongyang.com/Computer-History/Tcsh-What-Is-Tcsh.html"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en.wikipedia.org/wiki/General_Comprehensive_Operating_System"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www.teigland.de/19.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en.wikipedia.org/wiki/TUTOR_(programming_language)"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www.library.illinois.edu/hpnl/genealogy/uiuc.html" TargetMode="External"/><Relationship Id="rId5" Type="http://schemas.openxmlformats.org/officeDocument/2006/relationships/hyperlink" Target="http://web.archive.org/web/20110618184853/http:/edudemic.com/2011/04/classroom-technology" TargetMode="External"/><Relationship Id="rId4" Type="http://schemas.openxmlformats.org/officeDocument/2006/relationships/hyperlink" Target="http://en.wikipedia.org/wiki/PLATO_(computer_system)"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multicians.org/features.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blog.osvdb.org/2012/06/01/fascinating-vulnerability-and-glimpse-into-33-year-old-pen-testing/"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amcis2005.aisnet.org/schell.htm"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en.wikipedia.org/wiki/IBM_System/360"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en.wikipedia.org/wiki/RSTS/E"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emistheblog.wordpress.com/2011/05/21/the-origins-of-femis/"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archive.computerhistory.org/resources/access/text/2010/06/102687533-05-03-acc.pdf"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bitsavers.trailing-edge.com/pdf/sds/sigma/5xx/560_Flyer_Jan74.pdf" TargetMode="External"/><Relationship Id="rId4" Type="http://schemas.openxmlformats.org/officeDocument/2006/relationships/hyperlink" Target="http://en.wikipedia.org/wiki/Universal_Time-Sharing_Syste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psych.usyd.edu.au/pdp-11/Images/Images.html" TargetMode="External"/><Relationship Id="rId7" Type="http://schemas.openxmlformats.org/officeDocument/2006/relationships/hyperlink" Target="http://en.wikipedia.org/wiki/Unix_philosophy"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en.wikipedia.org/wiki/Version_6_Unix" TargetMode="External"/><Relationship Id="rId5" Type="http://schemas.openxmlformats.org/officeDocument/2006/relationships/hyperlink" Target="http://en.wikipedia.org/wiki/Unix" TargetMode="External"/><Relationship Id="rId4" Type="http://schemas.openxmlformats.org/officeDocument/2006/relationships/hyperlink" Target="http://www.psych.usyd.edu.au/pdp-11/Images/ken-den_s.jpeg"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en.wikipedia.org/wiki/IBM_System/370"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www.chezfred.org.uk/University/ComputerXHistory/TheIbm370/1974-IBM370-209.htm"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en.wikipedia.org/wiki/Lucifer_(cipher)" TargetMode="External"/><Relationship Id="rId7" Type="http://schemas.openxmlformats.org/officeDocument/2006/relationships/hyperlink" Target="http://en.wikipedia.org/wiki/Feistel_cipher"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fistpark.tistory.com/47" TargetMode="External"/><Relationship Id="rId5" Type="http://schemas.openxmlformats.org/officeDocument/2006/relationships/hyperlink" Target="http://en.wikipedia.org/wiki/Data_Encryption_Standard" TargetMode="External"/><Relationship Id="rId4" Type="http://schemas.openxmlformats.org/officeDocument/2006/relationships/hyperlink" Target="http://en.wikipedia.org/wiki/New_Data_Seal"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washingtonpost.com/national/on-innovations/a-history-of-the-nsa/2013/06/19/ded58b8a-d823-11e2-a9f2-42ee3912ae0e_gallery.htm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alumniblog.ncsu.edu/2010/08/17/library-exhibit-celebrates-50-years-of-pam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linkedin.com/pub/neil-gorsuch/8/9bb/63a"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about.me/spaf" TargetMode="External"/><Relationship Id="rId5" Type="http://schemas.openxmlformats.org/officeDocument/2006/relationships/hyperlink" Target="http://nob.cs.ucdavis.edu/bishop/" TargetMode="External"/><Relationship Id="rId4" Type="http://schemas.openxmlformats.org/officeDocument/2006/relationships/hyperlink" Target="http://www.csmonitor.com/Innovation/Responsible-Tech/2008/0611/squeezing-the-most-out-of-a-gallon"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computerhistory.org/internet_history/internet_history_80s.htm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bloggingtom.ch/archives/2006/01/30/good-old-bbs/"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facebook.com/pages/CLODO/299982560929?v=info"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www.processedworld.com/Issues/issue10/i10clodo.htm"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morguefile.com/archive/display/96358"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its.uq.edu.au/about-its/history-computing-uq"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buzzfeed.com/catsparella/the-best-maru-moments-of-2010-1ruv"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en.wikipedia.org/wiki/Maru_(cat)"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usatoday30.usatoday.com/news/opinion/editorials/story/2012-09-19/electronic-voting-fraud-security/57809062/1"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geeky-gadgets.com/facebook-bug-bounty-numbers-04-08-2013/"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www.chinasmack.com/2013/pictures/bank-employees-spend-all-day-counting-10000-rmb-in-coins.html"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www.tineye.com/search/950c7103b8b304e93dbcd63ecd219f42bdb15c10/?pluginver=chrome-1.1.3"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listsoplenty.com/blog/?p=9338"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Photos by Ed </a:t>
            </a:r>
            <a:r>
              <a:rPr lang="en-US" dirty="0" err="1" smtClean="0"/>
              <a:t>Skoudis</a:t>
            </a:r>
            <a:r>
              <a:rPr lang="en-US" dirty="0" smtClean="0"/>
              <a:t>, graphics enhancements by Mar, off white text me!</a:t>
            </a:r>
          </a:p>
          <a:p>
            <a:endParaRPr lang="en-US" dirty="0" smtClean="0"/>
          </a:p>
          <a:p>
            <a:r>
              <a:rPr lang="en-US" b="1" dirty="0" smtClean="0"/>
              <a:t>Computer security is in bad shape</a:t>
            </a:r>
            <a:r>
              <a:rPr lang="en-US" dirty="0" smtClean="0"/>
              <a:t>. No, that is putting it nicely. Our state of security is entirely dismal. </a:t>
            </a:r>
            <a:r>
              <a:rPr lang="en-US" b="1" dirty="0" smtClean="0"/>
              <a:t>Apologists will sometimes dismiss this as our industry being 'young'</a:t>
            </a:r>
            <a:r>
              <a:rPr lang="en-US" dirty="0" smtClean="0"/>
              <a:t>. </a:t>
            </a:r>
            <a:r>
              <a:rPr lang="en-US" b="1" dirty="0" smtClean="0"/>
              <a:t>Sure, compared to building pyramids or fire</a:t>
            </a:r>
            <a:r>
              <a:rPr lang="en-US" dirty="0" smtClean="0"/>
              <a:t>, it is. But compared to the </a:t>
            </a:r>
            <a:r>
              <a:rPr lang="en-US" b="1" dirty="0" smtClean="0"/>
              <a:t>modern car industry, circa Ford and their Model T in 1908</a:t>
            </a:r>
            <a:r>
              <a:rPr lang="en-US" dirty="0" smtClean="0"/>
              <a:t>? Our industry is arguably just as old. And to go with that age, vulnerabilities from back then are still plaguing us to this day. How did we get here, knowing what we know?</a:t>
            </a:r>
          </a:p>
          <a:p>
            <a:endParaRPr lang="en-US" dirty="0" smtClean="0"/>
          </a:p>
          <a:p>
            <a:r>
              <a:rPr lang="en-US" dirty="0" smtClean="0"/>
              <a:t>This talk will give a brief but amusing overview of the history of vulnerabilities. With each crazy story we will see that the lessons buried in our history are just as important now as they were then. Yet, miraculously, we've somehow ignored that... </a:t>
            </a:r>
            <a:r>
              <a:rPr lang="en-US" b="1" dirty="0" smtClean="0"/>
              <a:t>This talk is not about painting a complete history, as that would take several books. This is about perspective.</a:t>
            </a:r>
          </a:p>
          <a:p>
            <a:endParaRPr lang="en-US" dirty="0" smtClean="0"/>
          </a:p>
          <a:p>
            <a:r>
              <a:rPr lang="en-US" dirty="0" smtClean="0"/>
              <a:t>So first, a few quick rules…</a:t>
            </a:r>
          </a:p>
        </p:txBody>
      </p:sp>
      <p:sp>
        <p:nvSpPr>
          <p:cNvPr id="4" name="Slide Number Placeholder 3"/>
          <p:cNvSpPr>
            <a:spLocks noGrp="1"/>
          </p:cNvSpPr>
          <p:nvPr>
            <p:ph type="sldNum" sz="quarter" idx="10"/>
          </p:nvPr>
        </p:nvSpPr>
        <p:spPr/>
        <p:txBody>
          <a:bodyPr/>
          <a:lstStyle/>
          <a:p>
            <a:fld id="{BBFEBEC5-CB6D-4E6B-B616-036448855671}" type="slidenum">
              <a:rPr lang="en-US" smtClean="0"/>
              <a:pPr/>
              <a:t>1</a:t>
            </a:fld>
            <a:endParaRPr lang="en-US"/>
          </a:p>
        </p:txBody>
      </p:sp>
    </p:spTree>
    <p:extLst>
      <p:ext uri="{BB962C8B-B14F-4D97-AF65-F5344CB8AC3E}">
        <p14:creationId xmlns:p14="http://schemas.microsoft.com/office/powerpoint/2010/main" val="2752228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t>
            </a:r>
            <a:r>
              <a:rPr lang="en-US" b="1" dirty="0" smtClean="0"/>
              <a:t>read</a:t>
            </a:r>
            <a:r>
              <a:rPr lang="en-US" dirty="0" smtClean="0"/>
              <a:t> some fun </a:t>
            </a:r>
            <a:r>
              <a:rPr lang="en-US" b="1" dirty="0" smtClean="0"/>
              <a:t>research papers</a:t>
            </a:r>
            <a:r>
              <a:rPr lang="en-US" dirty="0" smtClean="0"/>
              <a:t>… </a:t>
            </a:r>
            <a:r>
              <a:rPr lang="en-US" b="1" dirty="0" smtClean="0"/>
              <a:t>circa early 70’s</a:t>
            </a:r>
          </a:p>
          <a:p>
            <a:endParaRPr lang="en-US" dirty="0" smtClean="0"/>
          </a:p>
          <a:p>
            <a:r>
              <a:rPr lang="en-US" dirty="0" smtClean="0"/>
              <a:t>Pictured:</a:t>
            </a:r>
          </a:p>
          <a:p>
            <a:r>
              <a:rPr lang="en-US" dirty="0" smtClean="0"/>
              <a:t>“Computer Security Technology Planning Study” by James P. Anderson, October 1972</a:t>
            </a:r>
          </a:p>
          <a:p>
            <a:r>
              <a:rPr lang="en-US" dirty="0" smtClean="0"/>
              <a:t>Per author request: “should</a:t>
            </a:r>
            <a:r>
              <a:rPr lang="en-US" baseline="0" dirty="0" smtClean="0"/>
              <a:t> not be referenced in other publications”, February 1973</a:t>
            </a:r>
          </a:p>
          <a:p>
            <a:r>
              <a:rPr lang="en-US" baseline="0" dirty="0" smtClean="0"/>
              <a:t>“Security Controls for Computer Systems (U)” by Report of Defense Science Board Task Force on Computer Security, February 1970</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10</a:t>
            </a:fld>
            <a:endParaRPr lang="en-US"/>
          </a:p>
        </p:txBody>
      </p:sp>
    </p:spTree>
    <p:extLst>
      <p:ext uri="{BB962C8B-B14F-4D97-AF65-F5344CB8AC3E}">
        <p14:creationId xmlns:p14="http://schemas.microsoft.com/office/powerpoint/2010/main" val="26887158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security industry, we sell </a:t>
            </a:r>
            <a:r>
              <a:rPr lang="en-US" b="1" dirty="0" smtClean="0"/>
              <a:t>degenerate solutions that treat symptoms</a:t>
            </a:r>
            <a:r>
              <a:rPr lang="en-US" dirty="0" smtClean="0"/>
              <a:t>, </a:t>
            </a:r>
            <a:r>
              <a:rPr lang="en-US" b="1" dirty="0" smtClean="0"/>
              <a:t>not cure the disease</a:t>
            </a:r>
            <a:r>
              <a:rPr lang="en-US" dirty="0" smtClean="0"/>
              <a:t>.</a:t>
            </a:r>
          </a:p>
          <a:p>
            <a:r>
              <a:rPr lang="en-US" dirty="0" smtClean="0"/>
              <a:t>We go</a:t>
            </a:r>
            <a:r>
              <a:rPr lang="en-US" baseline="0" dirty="0" smtClean="0"/>
              <a:t> to security conferences and </a:t>
            </a:r>
            <a:r>
              <a:rPr lang="en-US" b="1" baseline="0" dirty="0" smtClean="0"/>
              <a:t>preach to the choir</a:t>
            </a:r>
            <a:r>
              <a:rPr lang="en-US" baseline="0" dirty="0" smtClean="0"/>
              <a:t>, talking about the next best thing and magical solutions.</a:t>
            </a:r>
          </a:p>
          <a:p>
            <a:r>
              <a:rPr lang="en-US" baseline="0" dirty="0" smtClean="0"/>
              <a:t>But any real solutions, if they are out there, are </a:t>
            </a:r>
            <a:r>
              <a:rPr lang="en-US" b="1" baseline="0" dirty="0" smtClean="0"/>
              <a:t>lost in the echo chamber</a:t>
            </a:r>
            <a:r>
              <a:rPr lang="en-US" baseline="0" dirty="0" smtClean="0"/>
              <a:t>.</a:t>
            </a:r>
            <a:endParaRPr lang="en-US" dirty="0" smtClean="0"/>
          </a:p>
          <a:p>
            <a:r>
              <a:rPr lang="en-US" dirty="0" smtClean="0"/>
              <a:t>Ultimately, the</a:t>
            </a:r>
            <a:r>
              <a:rPr lang="en-US" baseline="0" dirty="0" smtClean="0"/>
              <a:t> security industry is a lot like these fine folks above, and we know how productive they are.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100</a:t>
            </a:fld>
            <a:endParaRPr lang="en-US"/>
          </a:p>
        </p:txBody>
      </p:sp>
    </p:spTree>
    <p:extLst>
      <p:ext uri="{BB962C8B-B14F-4D97-AF65-F5344CB8AC3E}">
        <p14:creationId xmlns:p14="http://schemas.microsoft.com/office/powerpoint/2010/main" val="8325115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t>
            </a:r>
            <a:r>
              <a:rPr lang="en-US" b="1" dirty="0" smtClean="0"/>
              <a:t>spend countless hours debating “full disclosure”</a:t>
            </a:r>
            <a:r>
              <a:rPr lang="en-US" dirty="0" smtClean="0"/>
              <a:t> and how much</a:t>
            </a:r>
            <a:r>
              <a:rPr lang="en-US" baseline="0" dirty="0" smtClean="0"/>
              <a:t> time to give vendors to fix a reported vulnerability.</a:t>
            </a:r>
          </a:p>
          <a:p>
            <a:r>
              <a:rPr lang="en-US" baseline="0" dirty="0" smtClean="0"/>
              <a:t>All the while, many </a:t>
            </a:r>
            <a:r>
              <a:rPr lang="en-US" b="1" baseline="0" dirty="0" smtClean="0"/>
              <a:t>vendors</a:t>
            </a:r>
            <a:r>
              <a:rPr lang="en-US" baseline="0" dirty="0" smtClean="0"/>
              <a:t> including some of the biggest, drag their feet and </a:t>
            </a:r>
            <a:r>
              <a:rPr lang="en-US" b="1" baseline="0" dirty="0" smtClean="0"/>
              <a:t>take as many as 3 years to fix simple issues.</a:t>
            </a:r>
          </a:p>
          <a:p>
            <a:r>
              <a:rPr lang="en-US" baseline="0" dirty="0" smtClean="0"/>
              <a:t>Even after an issue is disclosed.</a:t>
            </a:r>
            <a:endParaRPr lang="en-US" dirty="0" smtClean="0"/>
          </a:p>
          <a:p>
            <a:endParaRPr lang="en-US" dirty="0" smtClean="0"/>
          </a:p>
          <a:p>
            <a:r>
              <a:rPr lang="en-US" dirty="0" smtClean="0"/>
              <a:t>Image source: </a:t>
            </a:r>
            <a:r>
              <a:rPr lang="en-US" dirty="0" smtClean="0">
                <a:hlinkClick r:id="rId3"/>
              </a:rPr>
              <a:t>http://www.despair.com/apathy.html</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101</a:t>
            </a:fld>
            <a:endParaRPr lang="en-US"/>
          </a:p>
        </p:txBody>
      </p:sp>
    </p:spTree>
    <p:extLst>
      <p:ext uri="{BB962C8B-B14F-4D97-AF65-F5344CB8AC3E}">
        <p14:creationId xmlns:p14="http://schemas.microsoft.com/office/powerpoint/2010/main" val="21866728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age-old question is “</a:t>
            </a:r>
            <a:r>
              <a:rPr lang="en-US" b="1" dirty="0" smtClean="0"/>
              <a:t>How do we fix this?</a:t>
            </a:r>
            <a:r>
              <a:rPr lang="en-US" dirty="0" smtClean="0"/>
              <a:t>”</a:t>
            </a:r>
          </a:p>
          <a:p>
            <a:r>
              <a:rPr lang="en-US" dirty="0" smtClean="0"/>
              <a:t>I’m more of a breaker than a builder, so this isn’t exactly my</a:t>
            </a:r>
            <a:r>
              <a:rPr lang="en-US" baseline="0" dirty="0" smtClean="0"/>
              <a:t> brand of cola.</a:t>
            </a:r>
            <a:endParaRPr lang="en-US" dirty="0" smtClean="0"/>
          </a:p>
          <a:p>
            <a:r>
              <a:rPr lang="en-US" dirty="0" smtClean="0"/>
              <a:t>All these </a:t>
            </a:r>
            <a:r>
              <a:rPr lang="en-US" b="1" dirty="0" smtClean="0"/>
              <a:t>“smart” vendors with “industry leading” whatever; Shouldn’t they actually be fixing the problem?</a:t>
            </a:r>
          </a:p>
          <a:p>
            <a:endParaRPr lang="en-US" dirty="0" smtClean="0"/>
          </a:p>
          <a:p>
            <a:r>
              <a:rPr lang="en-US" dirty="0" smtClean="0"/>
              <a:t>Image source: </a:t>
            </a:r>
            <a:r>
              <a:rPr lang="en-US" dirty="0" smtClean="0">
                <a:hlinkClick r:id="rId3"/>
              </a:rPr>
              <a:t>http://hivizme.wordpress.com/2012/06/29/accl-enter-the-premier-league-of-network-cabling/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102</a:t>
            </a:fld>
            <a:endParaRPr lang="en-US"/>
          </a:p>
        </p:txBody>
      </p:sp>
    </p:spTree>
    <p:extLst>
      <p:ext uri="{BB962C8B-B14F-4D97-AF65-F5344CB8AC3E}">
        <p14:creationId xmlns:p14="http://schemas.microsoft.com/office/powerpoint/2010/main" val="33796250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I can </a:t>
            </a:r>
            <a:r>
              <a:rPr lang="en-US" b="1" dirty="0" smtClean="0"/>
              <a:t>offer you is perspective</a:t>
            </a:r>
            <a:r>
              <a:rPr lang="en-US" dirty="0" smtClean="0"/>
              <a:t>, food for thought, and a </a:t>
            </a:r>
            <a:r>
              <a:rPr lang="en-US" b="1" dirty="0" smtClean="0"/>
              <a:t>small dose of reality</a:t>
            </a:r>
            <a:r>
              <a:rPr lang="en-US" dirty="0" smtClean="0"/>
              <a:t>…</a:t>
            </a:r>
          </a:p>
          <a:p>
            <a:endParaRPr lang="en-US" dirty="0" smtClean="0"/>
          </a:p>
          <a:p>
            <a:r>
              <a:rPr lang="en-US" dirty="0" smtClean="0"/>
              <a:t>Image source: http://www.fantom-xp.com/wp_33__Perspective.html</a:t>
            </a:r>
          </a:p>
        </p:txBody>
      </p:sp>
      <p:sp>
        <p:nvSpPr>
          <p:cNvPr id="4" name="Slide Number Placeholder 3"/>
          <p:cNvSpPr>
            <a:spLocks noGrp="1"/>
          </p:cNvSpPr>
          <p:nvPr>
            <p:ph type="sldNum" sz="quarter" idx="10"/>
          </p:nvPr>
        </p:nvSpPr>
        <p:spPr/>
        <p:txBody>
          <a:bodyPr/>
          <a:lstStyle/>
          <a:p>
            <a:fld id="{BBFEBEC5-CB6D-4E6B-B616-036448855671}" type="slidenum">
              <a:rPr lang="en-US" smtClean="0"/>
              <a:pPr/>
              <a:t>103</a:t>
            </a:fld>
            <a:endParaRPr lang="en-US"/>
          </a:p>
        </p:txBody>
      </p:sp>
    </p:spTree>
    <p:extLst>
      <p:ext uri="{BB962C8B-B14F-4D97-AF65-F5344CB8AC3E}">
        <p14:creationId xmlns:p14="http://schemas.microsoft.com/office/powerpoint/2010/main" val="42036056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only way</a:t>
            </a:r>
            <a:r>
              <a:rPr lang="en-US" baseline="0" dirty="0" smtClean="0"/>
              <a:t> things will get fixed, is if we </a:t>
            </a:r>
            <a:r>
              <a:rPr lang="en-US" b="1" baseline="0" dirty="0" smtClean="0"/>
              <a:t>make it personal</a:t>
            </a:r>
            <a:r>
              <a:rPr lang="en-US" baseline="0" dirty="0" smtClean="0"/>
              <a:t> to those in power to change things.</a:t>
            </a:r>
          </a:p>
          <a:p>
            <a:r>
              <a:rPr lang="en-US" baseline="0" dirty="0" smtClean="0"/>
              <a:t>Be it software vendors or legislators, </a:t>
            </a:r>
            <a:r>
              <a:rPr lang="en-US" b="1" baseline="0" dirty="0" smtClean="0"/>
              <a:t>they have to care first</a:t>
            </a:r>
            <a:r>
              <a:rPr lang="en-US" baseline="0" dirty="0" smtClean="0"/>
              <a:t>. </a:t>
            </a:r>
          </a:p>
          <a:p>
            <a:r>
              <a:rPr lang="en-US" baseline="0" dirty="0" smtClean="0"/>
              <a:t>Once the issue is personal, then we can </a:t>
            </a:r>
            <a:r>
              <a:rPr lang="en-US" b="1" baseline="0" dirty="0" smtClean="0"/>
              <a:t>cut into the vendor’s bottom line</a:t>
            </a:r>
            <a:r>
              <a:rPr lang="en-US" baseline="0" dirty="0" smtClean="0"/>
              <a:t>.</a:t>
            </a:r>
          </a:p>
          <a:p>
            <a:r>
              <a:rPr lang="en-US" baseline="0" dirty="0" smtClean="0"/>
              <a:t>We recently saw this with the FTC settlement against </a:t>
            </a:r>
            <a:r>
              <a:rPr lang="en-US" baseline="0" dirty="0" err="1" smtClean="0"/>
              <a:t>TRENDnet</a:t>
            </a:r>
            <a:r>
              <a:rPr lang="en-US" baseline="0" dirty="0" smtClean="0"/>
              <a:t> for their ‘</a:t>
            </a:r>
            <a:r>
              <a:rPr lang="en-US" baseline="0" dirty="0" err="1" smtClean="0"/>
              <a:t>SecurView</a:t>
            </a:r>
            <a:r>
              <a:rPr lang="en-US" baseline="0" dirty="0" smtClean="0"/>
              <a:t>’ cameras, that could be used as a baby monitor. As soon as creeps on the Internet could access these cameras without authentication, it became personal. Then the government stepped in, and mandated they could not call their product ‘secure’ among other things.</a:t>
            </a:r>
          </a:p>
          <a:p>
            <a:r>
              <a:rPr lang="en-US" baseline="0" dirty="0" smtClean="0"/>
              <a:t>The </a:t>
            </a:r>
            <a:r>
              <a:rPr lang="en-US" b="1" baseline="0" dirty="0" smtClean="0"/>
              <a:t>FTC has levied </a:t>
            </a:r>
            <a:r>
              <a:rPr lang="en-US" sz="1200" b="1" kern="1200" dirty="0" smtClean="0">
                <a:solidFill>
                  <a:schemeClr val="tx1"/>
                </a:solidFill>
                <a:latin typeface="+mn-lt"/>
                <a:ea typeface="+mn-ea"/>
                <a:cs typeface="+mn-cs"/>
              </a:rPr>
              <a:t>34,463,748.63</a:t>
            </a:r>
            <a:r>
              <a:rPr lang="en-US" b="1" baseline="0" dirty="0" smtClean="0"/>
              <a:t> in fines and “consumer redress calculations” since 8/13/1998</a:t>
            </a:r>
            <a:r>
              <a:rPr lang="en-US" baseline="0" dirty="0" smtClean="0"/>
              <a:t>. Companies are starting to pay attention.</a:t>
            </a:r>
          </a:p>
          <a:p>
            <a:endParaRPr lang="en-US" baseline="0" dirty="0" smtClean="0"/>
          </a:p>
          <a:p>
            <a:r>
              <a:rPr lang="en-US" baseline="0" dirty="0" smtClean="0"/>
              <a:t>More info: http://www.ftc.gov/opa/2013/09/trendnet.shtm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dirty="0" smtClean="0">
                <a:hlinkClick r:id="rId3"/>
              </a:rPr>
              <a:t>http://www.break.com/pictures/wha-happened-2178789</a:t>
            </a:r>
            <a:r>
              <a:rPr lang="en-US" dirty="0" smtClean="0"/>
              <a:t> (and hundreds of other blogs)</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104</a:t>
            </a:fld>
            <a:endParaRPr lang="en-US"/>
          </a:p>
        </p:txBody>
      </p:sp>
    </p:spTree>
    <p:extLst>
      <p:ext uri="{BB962C8B-B14F-4D97-AF65-F5344CB8AC3E}">
        <p14:creationId xmlns:p14="http://schemas.microsoft.com/office/powerpoint/2010/main" val="17700921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112 years have shown us that design and code is not getting better. I think</a:t>
            </a:r>
            <a:r>
              <a:rPr lang="en-US" baseline="0" dirty="0" smtClean="0"/>
              <a:t> by this definition, our industry qualifies for insanity.</a:t>
            </a:r>
            <a:endParaRPr lang="en-US" dirty="0" smtClean="0"/>
          </a:p>
          <a:p>
            <a:r>
              <a:rPr lang="en-US" dirty="0" smtClean="0"/>
              <a:t>This</a:t>
            </a:r>
            <a:r>
              <a:rPr lang="en-US" baseline="0" dirty="0" smtClean="0"/>
              <a:t> is despite fancy tools, SDLC, </a:t>
            </a:r>
            <a:r>
              <a:rPr lang="en-US" baseline="0" dirty="0" err="1" smtClean="0"/>
              <a:t>dev</a:t>
            </a:r>
            <a:r>
              <a:rPr lang="en-US" baseline="0" dirty="0" smtClean="0"/>
              <a:t>-OPS, standards, certifications, auditing, and more.</a:t>
            </a:r>
          </a:p>
          <a:p>
            <a:r>
              <a:rPr lang="en-US" baseline="0" dirty="0" smtClean="0"/>
              <a:t>Something has to change, and fast.</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105</a:t>
            </a:fld>
            <a:endParaRPr lang="en-US"/>
          </a:p>
        </p:txBody>
      </p:sp>
    </p:spTree>
    <p:extLst>
      <p:ext uri="{BB962C8B-B14F-4D97-AF65-F5344CB8AC3E}">
        <p14:creationId xmlns:p14="http://schemas.microsoft.com/office/powerpoint/2010/main" val="19697138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107</a:t>
            </a:fld>
            <a:endParaRPr lang="en-US"/>
          </a:p>
        </p:txBody>
      </p:sp>
    </p:spTree>
    <p:extLst>
      <p:ext uri="{BB962C8B-B14F-4D97-AF65-F5344CB8AC3E}">
        <p14:creationId xmlns:p14="http://schemas.microsoft.com/office/powerpoint/2010/main" val="606599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t>
            </a:r>
            <a:r>
              <a:rPr lang="en-US" b="1" dirty="0" smtClean="0"/>
              <a:t>emailed</a:t>
            </a:r>
            <a:r>
              <a:rPr lang="en-US" dirty="0" smtClean="0"/>
              <a:t> a lot of </a:t>
            </a:r>
            <a:r>
              <a:rPr lang="en-US" b="1" dirty="0" smtClean="0"/>
              <a:t>people older, smarter, and wiser than I</a:t>
            </a:r>
            <a:r>
              <a:rPr lang="en-US" dirty="0" smtClean="0"/>
              <a:t>…</a:t>
            </a:r>
          </a:p>
          <a:p>
            <a:endParaRPr lang="en-US" dirty="0" smtClean="0"/>
          </a:p>
          <a:p>
            <a:r>
              <a:rPr lang="en-US" dirty="0" smtClean="0"/>
              <a:t>A</a:t>
            </a:r>
            <a:r>
              <a:rPr lang="en-US" baseline="0" dirty="0" smtClean="0"/>
              <a:t> few examples:</a:t>
            </a:r>
            <a:endParaRPr lang="en-US" dirty="0" smtClean="0"/>
          </a:p>
          <a:p>
            <a:r>
              <a:rPr lang="en-US" dirty="0" smtClean="0"/>
              <a:t>Simple Nomad, Jerry </a:t>
            </a:r>
            <a:r>
              <a:rPr lang="en-US" dirty="0" err="1" smtClean="0"/>
              <a:t>Saltzer</a:t>
            </a:r>
            <a:r>
              <a:rPr lang="en-US" dirty="0" smtClean="0"/>
              <a:t>, David A. Curry, Tom Van </a:t>
            </a:r>
            <a:r>
              <a:rPr lang="en-US" dirty="0" err="1" smtClean="0"/>
              <a:t>Vleck</a:t>
            </a:r>
            <a:r>
              <a:rPr lang="en-US" dirty="0" smtClean="0"/>
              <a:t>, Bill Ricker, and many many more. Sincere thanks</a:t>
            </a:r>
            <a:r>
              <a:rPr lang="en-US" baseline="0" dirty="0" smtClean="0"/>
              <a:t> for them indulging me on my quest for ancient vulnerabilities.</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11</a:t>
            </a:fld>
            <a:endParaRPr lang="en-US"/>
          </a:p>
        </p:txBody>
      </p:sp>
    </p:spTree>
    <p:extLst>
      <p:ext uri="{BB962C8B-B14F-4D97-AF65-F5344CB8AC3E}">
        <p14:creationId xmlns:p14="http://schemas.microsoft.com/office/powerpoint/2010/main" val="112145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t>
            </a:r>
            <a:r>
              <a:rPr lang="en-US" b="1" dirty="0" smtClean="0"/>
              <a:t>read some books</a:t>
            </a:r>
            <a:r>
              <a:rPr lang="en-US" dirty="0" smtClean="0"/>
              <a:t> for perspective…  and what did this </a:t>
            </a:r>
            <a:r>
              <a:rPr lang="en-US" b="1" dirty="0" smtClean="0"/>
              <a:t>lead me to</a:t>
            </a:r>
            <a:r>
              <a:rPr lang="en-US" dirty="0" smtClean="0"/>
              <a:t> </a:t>
            </a:r>
            <a:r>
              <a:rPr lang="en-US" dirty="0" err="1" smtClean="0"/>
              <a:t>to</a:t>
            </a:r>
            <a:r>
              <a:rPr lang="en-US" dirty="0" smtClean="0"/>
              <a:t>? </a:t>
            </a:r>
            <a:r>
              <a:rPr lang="en-US" b="1" dirty="0" smtClean="0"/>
              <a:t>This talk</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an </a:t>
            </a:r>
            <a:r>
              <a:rPr lang="en-US" b="1" dirty="0" smtClean="0"/>
              <a:t>overview</a:t>
            </a:r>
            <a:r>
              <a:rPr lang="en-US" dirty="0" smtClean="0"/>
              <a:t>… </a:t>
            </a:r>
            <a:r>
              <a:rPr lang="en-US" b="1" dirty="0" smtClean="0"/>
              <a:t>On the surface </a:t>
            </a:r>
            <a:r>
              <a:rPr lang="en-US" dirty="0" smtClean="0"/>
              <a:t>this will </a:t>
            </a:r>
            <a:r>
              <a:rPr lang="en-US" b="1" dirty="0" smtClean="0"/>
              <a:t>seem like a sad and depressing talk</a:t>
            </a:r>
            <a:r>
              <a:rPr lang="en-US" dirty="0" smtClean="0"/>
              <a:t>…</a:t>
            </a:r>
          </a:p>
          <a:p>
            <a:endParaRPr lang="en-US" dirty="0" smtClean="0"/>
          </a:p>
          <a:p>
            <a:r>
              <a:rPr lang="en-US" dirty="0" smtClean="0"/>
              <a:t>Pictured:</a:t>
            </a:r>
          </a:p>
          <a:p>
            <a:r>
              <a:rPr lang="en-US" dirty="0" smtClean="0"/>
              <a:t>http://www.amazon.com/exec/obidos/ISBN=069001743X/insekurityorgA/</a:t>
            </a:r>
          </a:p>
          <a:p>
            <a:r>
              <a:rPr lang="en-US" dirty="0" smtClean="0"/>
              <a:t>http://www.amazon.com/exec/obidos/ISBN=0684155761/insekurityorgA/</a:t>
            </a:r>
          </a:p>
          <a:p>
            <a:r>
              <a:rPr lang="en-US" dirty="0" smtClean="0"/>
              <a:t>http://www.amazon.com/exec/obidos/ISBN=007038357X/insekurityorgA/</a:t>
            </a:r>
          </a:p>
        </p:txBody>
      </p:sp>
      <p:sp>
        <p:nvSpPr>
          <p:cNvPr id="4" name="Slide Number Placeholder 3"/>
          <p:cNvSpPr>
            <a:spLocks noGrp="1"/>
          </p:cNvSpPr>
          <p:nvPr>
            <p:ph type="sldNum" sz="quarter" idx="10"/>
          </p:nvPr>
        </p:nvSpPr>
        <p:spPr/>
        <p:txBody>
          <a:bodyPr/>
          <a:lstStyle/>
          <a:p>
            <a:fld id="{BBFEBEC5-CB6D-4E6B-B616-036448855671}" type="slidenum">
              <a:rPr lang="en-US" smtClean="0"/>
              <a:pPr/>
              <a:t>12</a:t>
            </a:fld>
            <a:endParaRPr lang="en-US"/>
          </a:p>
        </p:txBody>
      </p:sp>
    </p:spTree>
    <p:extLst>
      <p:ext uri="{BB962C8B-B14F-4D97-AF65-F5344CB8AC3E}">
        <p14:creationId xmlns:p14="http://schemas.microsoft.com/office/powerpoint/2010/main" val="1648242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t>
            </a:r>
            <a:r>
              <a:rPr lang="en-US" b="1" dirty="0" smtClean="0"/>
              <a:t>reality</a:t>
            </a:r>
            <a:r>
              <a:rPr lang="en-US" dirty="0" smtClean="0"/>
              <a:t> it </a:t>
            </a:r>
            <a:r>
              <a:rPr lang="en-US" b="1" dirty="0" smtClean="0"/>
              <a:t>should</a:t>
            </a:r>
            <a:r>
              <a:rPr lang="en-US" dirty="0" smtClean="0"/>
              <a:t> hopefully </a:t>
            </a:r>
            <a:r>
              <a:rPr lang="en-US" b="1" dirty="0" smtClean="0"/>
              <a:t>motivate</a:t>
            </a:r>
            <a:r>
              <a:rPr lang="en-US" dirty="0" smtClean="0"/>
              <a:t> and </a:t>
            </a:r>
            <a:r>
              <a:rPr lang="en-US" b="1" dirty="0" smtClean="0"/>
              <a:t>encourage</a:t>
            </a:r>
            <a:r>
              <a:rPr lang="en-US" dirty="0" smtClean="0"/>
              <a:t> you </a:t>
            </a:r>
            <a:r>
              <a:rPr lang="en-US" b="1" dirty="0" smtClean="0"/>
              <a:t>to do better moving</a:t>
            </a:r>
            <a:r>
              <a:rPr lang="en-US" b="1" baseline="0" dirty="0" smtClean="0"/>
              <a:t> forward</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dirty="0" smtClean="0">
                <a:hlinkClick r:id="rId3"/>
              </a:rPr>
              <a:t>http://dashburst.com/10-cats-grumpier-than-grumpy-cat/</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13</a:t>
            </a:fld>
            <a:endParaRPr lang="en-US"/>
          </a:p>
        </p:txBody>
      </p:sp>
    </p:spTree>
    <p:extLst>
      <p:ext uri="{BB962C8B-B14F-4D97-AF65-F5344CB8AC3E}">
        <p14:creationId xmlns:p14="http://schemas.microsoft.com/office/powerpoint/2010/main" val="545099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If we can fix things, everyone is happy. </a:t>
            </a:r>
            <a:r>
              <a:rPr lang="en-US" dirty="0" smtClean="0"/>
              <a:t>Let’s face it, </a:t>
            </a:r>
            <a:r>
              <a:rPr lang="en-US" b="1" dirty="0" smtClean="0"/>
              <a:t>we all know how bad things are</a:t>
            </a:r>
            <a:r>
              <a:rPr lang="en-US" dirty="0" smtClean="0"/>
              <a:t>…</a:t>
            </a:r>
          </a:p>
          <a:p>
            <a:endParaRPr lang="en-US" dirty="0" smtClean="0"/>
          </a:p>
          <a:p>
            <a:r>
              <a:rPr lang="en-US" dirty="0" smtClean="0"/>
              <a:t>Image source: </a:t>
            </a:r>
            <a:r>
              <a:rPr lang="en-US" dirty="0" smtClean="0">
                <a:hlinkClick r:id="rId3"/>
              </a:rPr>
              <a:t>http://www.catster.com/molz/happy-cat-is-happy</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14</a:t>
            </a:fld>
            <a:endParaRPr lang="en-US"/>
          </a:p>
        </p:txBody>
      </p:sp>
    </p:spTree>
    <p:extLst>
      <p:ext uri="{BB962C8B-B14F-4D97-AF65-F5344CB8AC3E}">
        <p14:creationId xmlns:p14="http://schemas.microsoft.com/office/powerpoint/2010/main" val="4009707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a:t>
            </a:r>
            <a:r>
              <a:rPr lang="en-US" b="1" dirty="0" smtClean="0"/>
              <a:t>this talk </a:t>
            </a:r>
            <a:r>
              <a:rPr lang="en-US" dirty="0" smtClean="0"/>
              <a:t>will hopefully </a:t>
            </a:r>
            <a:r>
              <a:rPr lang="en-US" b="1" dirty="0" smtClean="0"/>
              <a:t>give you MORE historical perspective </a:t>
            </a:r>
            <a:r>
              <a:rPr lang="en-US" dirty="0" smtClean="0"/>
              <a:t>to fully understand</a:t>
            </a:r>
            <a:r>
              <a:rPr lang="en-US" baseline="0" dirty="0" smtClean="0"/>
              <a:t> and</a:t>
            </a:r>
            <a:r>
              <a:rPr lang="en-US" dirty="0" smtClean="0"/>
              <a:t> </a:t>
            </a:r>
            <a:r>
              <a:rPr lang="en-US" b="1" dirty="0" smtClean="0"/>
              <a:t>appreciate where we</a:t>
            </a:r>
            <a:r>
              <a:rPr lang="en-US" b="1" baseline="0" dirty="0" smtClean="0"/>
              <a:t> really are</a:t>
            </a:r>
            <a:r>
              <a:rPr lang="en-US" baseline="0" dirty="0" smtClean="0"/>
              <a:t>.</a:t>
            </a:r>
          </a:p>
          <a:p>
            <a:endParaRPr lang="en-US" baseline="0" dirty="0" smtClean="0"/>
          </a:p>
          <a:p>
            <a:r>
              <a:rPr lang="en-US" baseline="0" dirty="0" smtClean="0"/>
              <a:t>There is a </a:t>
            </a:r>
            <a:r>
              <a:rPr lang="en-US" b="1" baseline="0" dirty="0" smtClean="0"/>
              <a:t>common saying regarding history</a:t>
            </a:r>
            <a:r>
              <a:rPr lang="en-US" baseline="0" dirty="0" smtClean="0"/>
              <a:t>…</a:t>
            </a:r>
          </a:p>
          <a:p>
            <a:endParaRPr lang="en-US" baseline="0" dirty="0" smtClean="0"/>
          </a:p>
          <a:p>
            <a:r>
              <a:rPr lang="en-US" baseline="0" dirty="0" smtClean="0"/>
              <a:t>Image source: </a:t>
            </a:r>
            <a:r>
              <a:rPr lang="en-US" dirty="0" smtClean="0">
                <a:hlinkClick r:id="rId3"/>
              </a:rPr>
              <a:t>http://cheezburger.com/6132125696</a:t>
            </a:r>
            <a:endParaRPr lang="en-US" baseline="0"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15</a:t>
            </a:fld>
            <a:endParaRPr lang="en-US"/>
          </a:p>
        </p:txBody>
      </p:sp>
    </p:spTree>
    <p:extLst>
      <p:ext uri="{BB962C8B-B14F-4D97-AF65-F5344CB8AC3E}">
        <p14:creationId xmlns:p14="http://schemas.microsoft.com/office/powerpoint/2010/main" val="2754367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Those who cannot remember the past are condemned to repeat it.</a:t>
            </a:r>
            <a:r>
              <a:rPr lang="en-US" dirty="0" smtClean="0"/>
              <a:t> Of course, this spawned</a:t>
            </a:r>
            <a:r>
              <a:rPr lang="en-US" baseline="0" dirty="0" smtClean="0"/>
              <a:t> a hundred variations that we now also attribute to </a:t>
            </a:r>
            <a:r>
              <a:rPr lang="en-US" b="1" baseline="0" dirty="0" err="1" smtClean="0"/>
              <a:t>Shepard</a:t>
            </a:r>
            <a:r>
              <a:rPr lang="en-US" b="1" baseline="0" dirty="0" smtClean="0"/>
              <a:t>, Burke, Vonnegut, and the esteemed Jesse Ventura</a:t>
            </a:r>
            <a:r>
              <a:rPr lang="en-US" baseline="0" dirty="0" smtClean="0"/>
              <a:t>, but who’s counting!</a:t>
            </a:r>
            <a:endParaRPr lang="en-US" dirty="0" smtClean="0"/>
          </a:p>
          <a:p>
            <a:endParaRPr lang="en-US" dirty="0" smtClean="0"/>
          </a:p>
          <a:p>
            <a:r>
              <a:rPr lang="en-US" dirty="0" smtClean="0"/>
              <a:t>Ok </a:t>
            </a:r>
            <a:r>
              <a:rPr lang="en-US" b="1" dirty="0" smtClean="0"/>
              <a:t>enough intro</a:t>
            </a:r>
            <a:r>
              <a:rPr lang="en-US" dirty="0" smtClean="0"/>
              <a:t>, let’s get to the meat of this presentation. When </a:t>
            </a:r>
            <a:r>
              <a:rPr lang="en-US" b="1" dirty="0" smtClean="0"/>
              <a:t>talking about vulnerability history</a:t>
            </a:r>
            <a:r>
              <a:rPr lang="en-US" dirty="0" smtClean="0"/>
              <a:t>, you really have to </a:t>
            </a:r>
            <a:r>
              <a:rPr lang="en-US" b="1" dirty="0" smtClean="0"/>
              <a:t>pick a start date and that may be a bit arbitrary</a:t>
            </a:r>
            <a:r>
              <a:rPr lang="en-US" dirty="0" smtClean="0"/>
              <a:t>. </a:t>
            </a:r>
          </a:p>
          <a:p>
            <a:endParaRPr lang="en-US" dirty="0" smtClean="0"/>
          </a:p>
          <a:p>
            <a:r>
              <a:rPr lang="en-US" dirty="0" smtClean="0"/>
              <a:t>http://en.wikiquote.org/wiki/George_Santayana</a:t>
            </a:r>
          </a:p>
          <a:p>
            <a:r>
              <a:rPr lang="en-US" dirty="0" smtClean="0"/>
              <a:t>http://www.goodreads.com/quotes/tag/doomed-to-repeat-it</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16</a:t>
            </a:fld>
            <a:endParaRPr lang="en-US"/>
          </a:p>
        </p:txBody>
      </p:sp>
    </p:spTree>
    <p:extLst>
      <p:ext uri="{BB962C8B-B14F-4D97-AF65-F5344CB8AC3E}">
        <p14:creationId xmlns:p14="http://schemas.microsoft.com/office/powerpoint/2010/main" val="1395044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Ten</a:t>
            </a:r>
            <a:r>
              <a:rPr lang="en-US" b="1" baseline="0" dirty="0" smtClean="0"/>
              <a:t> years ago I would have picked the 1960’s</a:t>
            </a:r>
            <a:r>
              <a:rPr lang="en-US" baseline="0" dirty="0" smtClean="0"/>
              <a:t>. </a:t>
            </a:r>
            <a:r>
              <a:rPr lang="en-US" b="1" baseline="0" dirty="0" smtClean="0"/>
              <a:t>Five</a:t>
            </a:r>
            <a:r>
              <a:rPr lang="en-US" baseline="0" dirty="0" smtClean="0"/>
              <a:t> </a:t>
            </a:r>
            <a:r>
              <a:rPr lang="en-US" b="1" baseline="0" dirty="0" smtClean="0"/>
              <a:t>years</a:t>
            </a:r>
            <a:r>
              <a:rPr lang="en-US" baseline="0" dirty="0" smtClean="0"/>
              <a:t> ago the </a:t>
            </a:r>
            <a:r>
              <a:rPr lang="en-US" b="1" baseline="0" dirty="0" smtClean="0"/>
              <a:t>1950’s, three years</a:t>
            </a:r>
            <a:r>
              <a:rPr lang="en-US" baseline="0" dirty="0" smtClean="0"/>
              <a:t> or arguably the </a:t>
            </a:r>
            <a:r>
              <a:rPr lang="en-US" b="1" baseline="0" dirty="0" smtClean="0"/>
              <a:t>1930’s</a:t>
            </a:r>
            <a:r>
              <a:rPr lang="en-US" baseline="0" dirty="0" smtClean="0"/>
              <a:t>. </a:t>
            </a:r>
            <a:r>
              <a:rPr lang="en-US" b="1" baseline="0" dirty="0" smtClean="0"/>
              <a:t>Now…</a:t>
            </a:r>
          </a:p>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Images from</a:t>
            </a:r>
            <a:r>
              <a:rPr lang="en-US" baseline="0" dirty="0" smtClean="0"/>
              <a:t> http://www.retrowaste.com/</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17</a:t>
            </a:fld>
            <a:endParaRPr lang="en-US"/>
          </a:p>
        </p:txBody>
      </p:sp>
    </p:spTree>
    <p:extLst>
      <p:ext uri="{BB962C8B-B14F-4D97-AF65-F5344CB8AC3E}">
        <p14:creationId xmlns:p14="http://schemas.microsoft.com/office/powerpoint/2010/main" val="3539260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 think the early 1900’s is a good start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b="1" baseline="0" dirty="0" smtClean="0"/>
              <a:t>important</a:t>
            </a:r>
            <a:r>
              <a:rPr lang="en-US" baseline="0" dirty="0" smtClean="0"/>
              <a:t> part of choosing such a date is to remember that a vulnerability is about the </a:t>
            </a:r>
            <a:r>
              <a:rPr lang="en-US" b="1" baseline="0" dirty="0" smtClean="0"/>
              <a:t>ability to cross privilege boundaries</a:t>
            </a:r>
            <a:r>
              <a:rPr lang="en-US" baseline="0" dirty="0" smtClean="0"/>
              <a:t>, an </a:t>
            </a:r>
            <a:r>
              <a:rPr lang="en-US" b="1" baseline="0" dirty="0" smtClean="0"/>
              <a:t>big distinction</a:t>
            </a:r>
            <a:r>
              <a:rPr lang="en-US" baseline="0" dirty="0" smtClean="0"/>
              <a:t>. With that in mind…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18</a:t>
            </a:fld>
            <a:endParaRPr lang="en-US"/>
          </a:p>
        </p:txBody>
      </p:sp>
    </p:spTree>
    <p:extLst>
      <p:ext uri="{BB962C8B-B14F-4D97-AF65-F5344CB8AC3E}">
        <p14:creationId xmlns:p14="http://schemas.microsoft.com/office/powerpoint/2010/main" val="3054437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a:t>
            </a:r>
            <a:r>
              <a:rPr lang="en-US" b="1" dirty="0" smtClean="0"/>
              <a:t>start</a:t>
            </a:r>
            <a:r>
              <a:rPr lang="en-US" dirty="0" smtClean="0"/>
              <a:t> with the story of the </a:t>
            </a:r>
            <a:r>
              <a:rPr lang="en-US" b="1" dirty="0" smtClean="0"/>
              <a:t>Marconi Wireless Telegraph</a:t>
            </a:r>
            <a:r>
              <a:rPr lang="en-US" dirty="0" smtClean="0"/>
              <a:t>,</a:t>
            </a:r>
            <a:r>
              <a:rPr lang="en-US" baseline="0" dirty="0" smtClean="0"/>
              <a:t> courtesy of New Scientist and TechEye.net</a:t>
            </a:r>
            <a:endParaRPr lang="en-US" dirty="0" smtClean="0"/>
          </a:p>
          <a:p>
            <a:r>
              <a:rPr lang="en-US" b="1" dirty="0" smtClean="0"/>
              <a:t>Invented</a:t>
            </a:r>
            <a:r>
              <a:rPr lang="en-US" dirty="0" smtClean="0"/>
              <a:t> in</a:t>
            </a:r>
            <a:r>
              <a:rPr lang="en-US" baseline="0" dirty="0" smtClean="0"/>
              <a:t> the </a:t>
            </a:r>
            <a:r>
              <a:rPr lang="en-US" b="1" baseline="0" dirty="0" smtClean="0"/>
              <a:t>years leading up to 1903</a:t>
            </a:r>
            <a:r>
              <a:rPr lang="en-US" baseline="0" dirty="0" smtClean="0"/>
              <a:t>, this was a </a:t>
            </a:r>
            <a:r>
              <a:rPr lang="en-US" b="1" baseline="0" dirty="0" smtClean="0"/>
              <a:t>significant advance in communication technology.</a:t>
            </a:r>
          </a:p>
          <a:p>
            <a:endParaRPr lang="en-US" baseline="0" dirty="0" smtClean="0"/>
          </a:p>
          <a:p>
            <a:r>
              <a:rPr lang="en-US" baseline="0" dirty="0" smtClean="0"/>
              <a:t>Picture courtesy of http://www.mhs.ox.ac.uk/marconi/exhibition/7777.htm</a:t>
            </a:r>
          </a:p>
          <a:p>
            <a:endParaRPr lang="en-US" baseline="0" dirty="0" smtClean="0"/>
          </a:p>
          <a:p>
            <a:r>
              <a:rPr lang="en-US" baseline="0" dirty="0" smtClean="0"/>
              <a:t>Full stories:</a:t>
            </a:r>
          </a:p>
          <a:p>
            <a:r>
              <a:rPr lang="en-US" baseline="0" dirty="0" smtClean="0"/>
              <a:t>http://news.techeye.net/security/worlds-first-hacker-identified</a:t>
            </a:r>
          </a:p>
          <a:p>
            <a:r>
              <a:rPr lang="en-US" baseline="0" dirty="0" smtClean="0"/>
              <a:t>http://www.newscientist.com/article/mg21228440.700-dotdashdiss-the-gentleman-hackers-1903-lulz.html</a:t>
            </a:r>
          </a:p>
          <a:p>
            <a:r>
              <a:rPr lang="en-US" baseline="0" dirty="0" smtClean="0"/>
              <a:t>http://wizzley.com/first-hacker-marconi-wireless-1903/</a:t>
            </a:r>
          </a:p>
          <a:p>
            <a:r>
              <a:rPr lang="en-US" baseline="0" dirty="0" smtClean="0"/>
              <a:t>http://www.californiahistoricalradio.com/wp-content/uploads/2013/01/BartWirelessWar190205Lee.pdf</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19</a:t>
            </a:fld>
            <a:endParaRPr lang="en-US"/>
          </a:p>
        </p:txBody>
      </p:sp>
    </p:spTree>
    <p:extLst>
      <p:ext uri="{BB962C8B-B14F-4D97-AF65-F5344CB8AC3E}">
        <p14:creationId xmlns:p14="http://schemas.microsoft.com/office/powerpoint/2010/main" val="428810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a:t>
            </a:r>
            <a:r>
              <a:rPr lang="en-US" b="1" dirty="0" smtClean="0"/>
              <a:t>questions</a:t>
            </a:r>
            <a:r>
              <a:rPr lang="en-US" dirty="0" smtClean="0"/>
              <a:t>? </a:t>
            </a:r>
            <a:r>
              <a:rPr lang="en-US" b="1" dirty="0" smtClean="0"/>
              <a:t>Wait until the end</a:t>
            </a:r>
            <a:r>
              <a:rPr lang="en-US" dirty="0" smtClean="0"/>
              <a:t>.</a:t>
            </a:r>
          </a:p>
          <a:p>
            <a:r>
              <a:rPr lang="en-US" dirty="0" smtClean="0"/>
              <a:t>If I am </a:t>
            </a:r>
            <a:r>
              <a:rPr lang="en-US" b="1" dirty="0" smtClean="0"/>
              <a:t>wrong</a:t>
            </a:r>
            <a:r>
              <a:rPr lang="en-US" dirty="0" smtClean="0"/>
              <a:t> about something? </a:t>
            </a:r>
            <a:r>
              <a:rPr lang="en-US" b="1" dirty="0" smtClean="0"/>
              <a:t>Interrupt</a:t>
            </a:r>
            <a:r>
              <a:rPr lang="en-US" dirty="0" smtClean="0"/>
              <a:t> me.</a:t>
            </a:r>
          </a:p>
          <a:p>
            <a:r>
              <a:rPr lang="en-US" dirty="0" smtClean="0"/>
              <a:t>(If you are right, I will make amends. If you are wrong, you</a:t>
            </a:r>
            <a:r>
              <a:rPr lang="en-US" baseline="0" dirty="0" smtClean="0"/>
              <a:t> will be mocked.</a:t>
            </a:r>
            <a:r>
              <a:rPr lang="en-US" dirty="0" smtClean="0"/>
              <a:t>)</a:t>
            </a:r>
          </a:p>
          <a:p>
            <a:endParaRPr lang="en-US" dirty="0" smtClean="0"/>
          </a:p>
          <a:p>
            <a:r>
              <a:rPr lang="en-US" b="1" dirty="0" smtClean="0"/>
              <a:t>Those familiar with my past talks will notice a change in style this time</a:t>
            </a:r>
            <a:r>
              <a:rPr lang="en-US" dirty="0" smtClean="0"/>
              <a:t>…</a:t>
            </a:r>
          </a:p>
          <a:p>
            <a:endParaRPr lang="en-US" dirty="0" smtClean="0"/>
          </a:p>
          <a:p>
            <a:r>
              <a:rPr lang="en-US" dirty="0" smtClean="0"/>
              <a:t>Image source:</a:t>
            </a:r>
          </a:p>
          <a:p>
            <a:r>
              <a:rPr lang="en-US" dirty="0" smtClean="0"/>
              <a:t>http://i1.kym-cdn.com/photos/images/original/000/328/179/652.jpg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a:t>
            </a:fld>
            <a:endParaRPr lang="en-US"/>
          </a:p>
        </p:txBody>
      </p:sp>
    </p:spTree>
    <p:extLst>
      <p:ext uri="{BB962C8B-B14F-4D97-AF65-F5344CB8AC3E}">
        <p14:creationId xmlns:p14="http://schemas.microsoft.com/office/powerpoint/2010/main" val="248493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primary creator </a:t>
            </a:r>
            <a:r>
              <a:rPr lang="en-US" dirty="0" smtClean="0"/>
              <a:t>was the Italian </a:t>
            </a:r>
            <a:r>
              <a:rPr lang="en-US" b="1" dirty="0" err="1" smtClean="0"/>
              <a:t>Guglielmo</a:t>
            </a:r>
            <a:r>
              <a:rPr lang="en-US" b="1" dirty="0" smtClean="0"/>
              <a:t> Marconi</a:t>
            </a:r>
            <a:r>
              <a:rPr lang="en-US" dirty="0" smtClean="0"/>
              <a:t> who had</a:t>
            </a:r>
            <a:r>
              <a:rPr lang="en-US" baseline="0" dirty="0" smtClean="0"/>
              <a:t> </a:t>
            </a:r>
            <a:r>
              <a:rPr lang="en-US" b="1" baseline="0" dirty="0" smtClean="0"/>
              <a:t>assistants John Ambrose Fleming and Arthur Blok at his sides</a:t>
            </a:r>
            <a:r>
              <a:rPr lang="en-US" baseline="0" dirty="0" smtClean="0"/>
              <a:t>. </a:t>
            </a:r>
          </a:p>
          <a:p>
            <a:r>
              <a:rPr lang="en-US" baseline="0" dirty="0" smtClean="0"/>
              <a:t>Poor Arthur was not important enough to warrant a Wikipedia page, so no picture of him.</a:t>
            </a:r>
          </a:p>
          <a:p>
            <a:r>
              <a:rPr lang="en-US" b="1" baseline="0" dirty="0" smtClean="0"/>
              <a:t>Maroni</a:t>
            </a:r>
            <a:r>
              <a:rPr lang="en-US" baseline="0" dirty="0" smtClean="0"/>
              <a:t>, </a:t>
            </a:r>
            <a:r>
              <a:rPr lang="en-US" b="1" baseline="0" dirty="0" smtClean="0"/>
              <a:t>like</a:t>
            </a:r>
            <a:r>
              <a:rPr lang="en-US" baseline="0" dirty="0" smtClean="0"/>
              <a:t> most </a:t>
            </a:r>
            <a:r>
              <a:rPr lang="en-US" b="1" baseline="0" dirty="0" smtClean="0"/>
              <a:t>security vendors today</a:t>
            </a:r>
            <a:r>
              <a:rPr lang="en-US" baseline="0" dirty="0" smtClean="0"/>
              <a:t>, </a:t>
            </a:r>
            <a:r>
              <a:rPr lang="en-US" b="1" baseline="0" dirty="0" smtClean="0"/>
              <a:t>said his device was SECURE and that messages were PRIVATE</a:t>
            </a:r>
            <a:r>
              <a:rPr lang="en-US" baseline="0" dirty="0" smtClean="0"/>
              <a:t>.</a:t>
            </a:r>
          </a:p>
          <a:p>
            <a:r>
              <a:rPr lang="en-US" b="1" baseline="0" dirty="0" smtClean="0"/>
              <a:t>"I can tune my instruments so that no other instrument that is not similarly tuned can tap my messages," Marconi boasted.</a:t>
            </a:r>
          </a:p>
          <a:p>
            <a:endParaRPr lang="en-US" dirty="0" smtClean="0"/>
          </a:p>
          <a:p>
            <a:endParaRPr lang="en-US" dirty="0" smtClean="0"/>
          </a:p>
          <a:p>
            <a:r>
              <a:rPr lang="en-US" dirty="0" smtClean="0">
                <a:hlinkClick r:id="rId3"/>
              </a:rPr>
              <a:t>http://en.wikipedia.org/wiki/Guglielmo_Marconi</a:t>
            </a:r>
            <a:endParaRPr lang="en-US" dirty="0" smtClean="0"/>
          </a:p>
          <a:p>
            <a:r>
              <a:rPr lang="en-US" dirty="0" smtClean="0">
                <a:hlinkClick r:id="rId4"/>
              </a:rPr>
              <a:t>http://en.wikipedia.org/wiki/John_Ambrose_Fleming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20</a:t>
            </a:fld>
            <a:endParaRPr lang="en-US"/>
          </a:p>
        </p:txBody>
      </p:sp>
    </p:spTree>
    <p:extLst>
      <p:ext uri="{BB962C8B-B14F-4D97-AF65-F5344CB8AC3E}">
        <p14:creationId xmlns:p14="http://schemas.microsoft.com/office/powerpoint/2010/main" val="1570955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show off his new device, </a:t>
            </a:r>
            <a:r>
              <a:rPr lang="en-US" b="1" dirty="0" smtClean="0"/>
              <a:t>Marconi set up a public demonstration in a theatre</a:t>
            </a:r>
            <a:r>
              <a:rPr lang="en-US" dirty="0" smtClean="0"/>
              <a:t>.</a:t>
            </a:r>
            <a:r>
              <a:rPr lang="en-US" baseline="0" dirty="0" smtClean="0"/>
              <a:t> He was in </a:t>
            </a:r>
            <a:r>
              <a:rPr lang="en-US" b="1" baseline="0" dirty="0" smtClean="0"/>
              <a:t>Cornwall, 300 miles away </a:t>
            </a:r>
            <a:r>
              <a:rPr lang="en-US" baseline="0" dirty="0" smtClean="0"/>
              <a:t>from the demo, ready to send the message.</a:t>
            </a:r>
          </a:p>
          <a:p>
            <a:r>
              <a:rPr lang="en-US" b="1" baseline="0" dirty="0" smtClean="0"/>
              <a:t>Fleming </a:t>
            </a:r>
            <a:r>
              <a:rPr lang="en-US" baseline="0" dirty="0" smtClean="0"/>
              <a:t>was </a:t>
            </a:r>
            <a:r>
              <a:rPr lang="en-US" b="1" baseline="0" dirty="0" smtClean="0"/>
              <a:t>set up </a:t>
            </a:r>
            <a:r>
              <a:rPr lang="en-US" baseline="0" dirty="0" smtClean="0"/>
              <a:t>to </a:t>
            </a:r>
            <a:r>
              <a:rPr lang="en-US" b="1" baseline="0" dirty="0" smtClean="0"/>
              <a:t>receive the message and impress the crowd</a:t>
            </a:r>
            <a:r>
              <a:rPr lang="en-US" baseline="0" dirty="0" smtClean="0"/>
              <a:t>.</a:t>
            </a:r>
          </a:p>
          <a:p>
            <a:r>
              <a:rPr lang="en-US" b="1" baseline="0" dirty="0" smtClean="0"/>
              <a:t>Minutes before</a:t>
            </a:r>
            <a:r>
              <a:rPr lang="en-US" baseline="0" dirty="0" smtClean="0"/>
              <a:t> the wirelessly transmitted message was to arrive, the </a:t>
            </a:r>
            <a:r>
              <a:rPr lang="en-US" b="1" baseline="0" dirty="0" smtClean="0"/>
              <a:t>crowd heard a ticking noise from the theatre’s brass projection lantern</a:t>
            </a:r>
            <a:r>
              <a:rPr lang="en-US" baseline="0" dirty="0" smtClean="0"/>
              <a:t>.</a:t>
            </a:r>
          </a:p>
          <a:p>
            <a:r>
              <a:rPr lang="en-US" baseline="0" dirty="0" smtClean="0"/>
              <a:t>Poor assistant </a:t>
            </a:r>
            <a:r>
              <a:rPr lang="en-US" b="1" baseline="0" dirty="0" smtClean="0"/>
              <a:t>Blok recognized it to be </a:t>
            </a:r>
            <a:r>
              <a:rPr lang="en-US" b="1" baseline="0" dirty="0" err="1" smtClean="0"/>
              <a:t>morse</a:t>
            </a:r>
            <a:r>
              <a:rPr lang="en-US" b="1" baseline="0" dirty="0" smtClean="0"/>
              <a:t> code</a:t>
            </a:r>
            <a:r>
              <a:rPr lang="en-US" baseline="0" dirty="0" smtClean="0"/>
              <a:t>, not the brilliant physicist Fleming with a Wikipedia page. </a:t>
            </a:r>
          </a:p>
          <a:p>
            <a:r>
              <a:rPr lang="en-US" b="1" baseline="0" dirty="0" smtClean="0"/>
              <a:t>Blok figured </a:t>
            </a:r>
            <a:r>
              <a:rPr lang="en-US" baseline="0" dirty="0" smtClean="0"/>
              <a:t>someone was sending </a:t>
            </a:r>
            <a:r>
              <a:rPr lang="en-US" b="1" baseline="0" dirty="0" smtClean="0"/>
              <a:t>powerful wireless pulses</a:t>
            </a:r>
            <a:r>
              <a:rPr lang="en-US" baseline="0" dirty="0" smtClean="0"/>
              <a:t> that were </a:t>
            </a:r>
            <a:r>
              <a:rPr lang="en-US" b="1" baseline="0" dirty="0" smtClean="0"/>
              <a:t>strong enough to interfere with the projector’s discharge lamp</a:t>
            </a:r>
            <a:r>
              <a:rPr lang="en-US" baseline="0" dirty="0" smtClean="0"/>
              <a:t>.</a:t>
            </a:r>
          </a:p>
          <a:p>
            <a:r>
              <a:rPr lang="en-US" baseline="0" dirty="0" smtClean="0"/>
              <a:t>Mentally </a:t>
            </a:r>
            <a:r>
              <a:rPr lang="en-US" b="1" baseline="0" dirty="0" smtClean="0"/>
              <a:t>decoding</a:t>
            </a:r>
            <a:r>
              <a:rPr lang="en-US" baseline="0" dirty="0" smtClean="0"/>
              <a:t> the missive, Blok </a:t>
            </a:r>
            <a:r>
              <a:rPr lang="en-US" b="1" baseline="0" dirty="0" smtClean="0"/>
              <a:t>realized it was spelling one facetious word over and over</a:t>
            </a:r>
            <a:r>
              <a:rPr lang="en-US" baseline="0" dirty="0" smtClean="0"/>
              <a:t>…</a:t>
            </a:r>
          </a:p>
          <a:p>
            <a:endParaRPr lang="en-US" baseline="0" dirty="0" smtClean="0"/>
          </a:p>
          <a:p>
            <a:r>
              <a:rPr lang="en-US" baseline="0" dirty="0" smtClean="0"/>
              <a:t>Image source: </a:t>
            </a:r>
            <a:r>
              <a:rPr lang="en-US" dirty="0" smtClean="0">
                <a:hlinkClick r:id="rId3"/>
              </a:rPr>
              <a:t>http://en.wikipedia.org/wiki/Guglielmo_Marconi</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21</a:t>
            </a:fld>
            <a:endParaRPr lang="en-US"/>
          </a:p>
        </p:txBody>
      </p:sp>
    </p:spTree>
    <p:extLst>
      <p:ext uri="{BB962C8B-B14F-4D97-AF65-F5344CB8AC3E}">
        <p14:creationId xmlns:p14="http://schemas.microsoft.com/office/powerpoint/2010/main" val="2350687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"Rats“.  After that came a string of crude limericks and then personal insults.</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Marconi</a:t>
            </a:r>
            <a:r>
              <a:rPr lang="en-US" baseline="0" dirty="0" smtClean="0"/>
              <a:t> </a:t>
            </a:r>
            <a:r>
              <a:rPr lang="en-US" b="1" baseline="0" dirty="0" smtClean="0"/>
              <a:t>wasn’t happy </a:t>
            </a:r>
            <a:r>
              <a:rPr lang="en-US" baseline="0" dirty="0" smtClean="0"/>
              <a:t>about this, but like some security vendors today, he wouldn't address critics.</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 will not demonstrate to any man who throws doubt upon the system," he said at the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a:t>
            </a:r>
            <a:r>
              <a:rPr lang="en-US" dirty="0" smtClean="0">
                <a:hlinkClick r:id="rId3"/>
              </a:rPr>
              <a:t>http://scientopia.org/blogs/scicurious/2012/01/04/sad-lonely-lady-rats-may-really-eat-their-feelings/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22</a:t>
            </a:fld>
            <a:endParaRPr lang="en-US"/>
          </a:p>
        </p:txBody>
      </p:sp>
    </p:spTree>
    <p:extLst>
      <p:ext uri="{BB962C8B-B14F-4D97-AF65-F5344CB8AC3E}">
        <p14:creationId xmlns:p14="http://schemas.microsoft.com/office/powerpoint/2010/main" val="1134154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 main man </a:t>
            </a:r>
            <a:r>
              <a:rPr lang="en-US" b="1" dirty="0" smtClean="0"/>
              <a:t>Fleming</a:t>
            </a:r>
            <a:r>
              <a:rPr lang="en-US" dirty="0" smtClean="0"/>
              <a:t>, pictured here later in life, wasn’t so rigid.</a:t>
            </a:r>
          </a:p>
          <a:p>
            <a:r>
              <a:rPr lang="en-US" dirty="0" smtClean="0"/>
              <a:t>He </a:t>
            </a:r>
            <a:r>
              <a:rPr lang="en-US" b="1" dirty="0" smtClean="0"/>
              <a:t>sent a fuming letter </a:t>
            </a:r>
            <a:r>
              <a:rPr lang="en-US" dirty="0" smtClean="0"/>
              <a:t>to The </a:t>
            </a:r>
            <a:r>
              <a:rPr lang="en-US" b="1" dirty="0" smtClean="0"/>
              <a:t>Times of London dubbing the hack "scientific hooliganism”</a:t>
            </a:r>
            <a:r>
              <a:rPr lang="en-US" b="0" dirty="0" smtClean="0"/>
              <a:t> (wow what an awesome</a:t>
            </a:r>
            <a:r>
              <a:rPr lang="en-US" b="0" baseline="0" dirty="0" smtClean="0"/>
              <a:t> term)</a:t>
            </a:r>
            <a:r>
              <a:rPr lang="en-US" dirty="0" smtClean="0"/>
              <a:t>, and "</a:t>
            </a:r>
            <a:r>
              <a:rPr lang="en-US" b="1" dirty="0" smtClean="0"/>
              <a:t>an outrage against the traditions of the Royal Institution</a:t>
            </a:r>
            <a:r>
              <a:rPr lang="en-US" dirty="0" smtClean="0"/>
              <a:t>". </a:t>
            </a:r>
          </a:p>
          <a:p>
            <a:r>
              <a:rPr lang="en-US" dirty="0" smtClean="0"/>
              <a:t>Much </a:t>
            </a:r>
            <a:r>
              <a:rPr lang="en-US" b="1" dirty="0" smtClean="0"/>
              <a:t>like vendors today</a:t>
            </a:r>
            <a:r>
              <a:rPr lang="en-US" b="1" baseline="0" dirty="0" smtClean="0"/>
              <a:t> </a:t>
            </a:r>
            <a:r>
              <a:rPr lang="en-US" baseline="0" dirty="0" smtClean="0"/>
              <a:t>screaming </a:t>
            </a:r>
            <a:r>
              <a:rPr lang="en-US" b="1" baseline="0" dirty="0" smtClean="0"/>
              <a:t>“that isn’t a vulnerability, it’s a design feature!”</a:t>
            </a:r>
          </a:p>
          <a:p>
            <a:r>
              <a:rPr lang="en-US" baseline="0" dirty="0" smtClean="0"/>
              <a:t>Not realizing Marconi was being trolled, </a:t>
            </a:r>
            <a:r>
              <a:rPr lang="en-US" b="1" baseline="0" dirty="0" smtClean="0"/>
              <a:t>he asked the newspaper for help identifying the culprit.</a:t>
            </a:r>
          </a:p>
          <a:p>
            <a:r>
              <a:rPr lang="en-US" baseline="0" dirty="0" smtClean="0"/>
              <a:t>A mere </a:t>
            </a:r>
            <a:r>
              <a:rPr lang="en-US" b="1" baseline="0" dirty="0" smtClean="0"/>
              <a:t>four days later</a:t>
            </a:r>
            <a:r>
              <a:rPr lang="en-US" baseline="0" dirty="0" smtClean="0"/>
              <a:t>, a </a:t>
            </a:r>
            <a:r>
              <a:rPr lang="en-US" b="1" baseline="0" dirty="0" smtClean="0"/>
              <a:t>gleeful letter confessing to the hack was printed </a:t>
            </a:r>
            <a:r>
              <a:rPr lang="en-US" baseline="0" dirty="0" smtClean="0"/>
              <a:t>by The Times.</a:t>
            </a:r>
          </a:p>
          <a:p>
            <a:endParaRPr lang="en-US" baseline="0" dirty="0" smtClean="0"/>
          </a:p>
          <a:p>
            <a:r>
              <a:rPr lang="en-US" baseline="0" dirty="0" smtClean="0"/>
              <a:t>Image source: </a:t>
            </a:r>
            <a:r>
              <a:rPr lang="en-US" dirty="0" smtClean="0">
                <a:hlinkClick r:id="rId3"/>
              </a:rPr>
              <a:t>http://www.biography.com/people/john-ambrose-fleming-9296963</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23</a:t>
            </a:fld>
            <a:endParaRPr lang="en-US"/>
          </a:p>
        </p:txBody>
      </p:sp>
    </p:spTree>
    <p:extLst>
      <p:ext uri="{BB962C8B-B14F-4D97-AF65-F5344CB8AC3E}">
        <p14:creationId xmlns:p14="http://schemas.microsoft.com/office/powerpoint/2010/main" val="4121980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fine mustachioed gentleman</a:t>
            </a:r>
            <a:r>
              <a:rPr lang="en-US" baseline="0" dirty="0" smtClean="0"/>
              <a:t>, a </a:t>
            </a:r>
            <a:r>
              <a:rPr lang="en-US" b="1" baseline="0" dirty="0" smtClean="0"/>
              <a:t>stage magician and inventor</a:t>
            </a:r>
            <a:r>
              <a:rPr lang="en-US" baseline="0" dirty="0" smtClean="0"/>
              <a:t>, who decided to </a:t>
            </a:r>
            <a:r>
              <a:rPr lang="en-US" b="1" baseline="0" dirty="0" smtClean="0"/>
              <a:t>troll Marconi </a:t>
            </a:r>
            <a:r>
              <a:rPr lang="en-US" baseline="0" dirty="0" smtClean="0"/>
              <a:t>and </a:t>
            </a:r>
            <a:r>
              <a:rPr lang="en-US" b="1" baseline="0" dirty="0" smtClean="0"/>
              <a:t>show</a:t>
            </a:r>
            <a:r>
              <a:rPr lang="en-US" baseline="0" dirty="0" smtClean="0"/>
              <a:t> him that his </a:t>
            </a:r>
            <a:r>
              <a:rPr lang="en-US" b="1" baseline="0" dirty="0" smtClean="0"/>
              <a:t>notions of PRIVATE were a joke</a:t>
            </a:r>
            <a:r>
              <a:rPr lang="en-US" baseline="0" dirty="0" smtClean="0"/>
              <a:t>, admitted to it.</a:t>
            </a:r>
          </a:p>
          <a:p>
            <a:r>
              <a:rPr lang="en-US" baseline="0" dirty="0" smtClean="0"/>
              <a:t>You </a:t>
            </a:r>
            <a:r>
              <a:rPr lang="en-US" b="1" baseline="0" dirty="0" smtClean="0"/>
              <a:t>arguably have</a:t>
            </a:r>
            <a:r>
              <a:rPr lang="en-US" baseline="0" dirty="0" smtClean="0"/>
              <a:t> John </a:t>
            </a:r>
            <a:r>
              <a:rPr lang="en-US" baseline="0" dirty="0" err="1" smtClean="0"/>
              <a:t>Nevil</a:t>
            </a:r>
            <a:r>
              <a:rPr lang="en-US" baseline="0" dirty="0" smtClean="0"/>
              <a:t> </a:t>
            </a:r>
            <a:r>
              <a:rPr lang="en-US" b="1" baseline="0" dirty="0" err="1" smtClean="0"/>
              <a:t>Maskelyne</a:t>
            </a:r>
            <a:r>
              <a:rPr lang="en-US" baseline="0" dirty="0" smtClean="0"/>
              <a:t> as the world’s </a:t>
            </a:r>
            <a:r>
              <a:rPr lang="en-US" b="1" baseline="0" dirty="0" smtClean="0"/>
              <a:t>first ‘modern’ hacker</a:t>
            </a:r>
            <a:r>
              <a:rPr lang="en-US" baseline="0" dirty="0" smtClean="0"/>
              <a:t>, and </a:t>
            </a:r>
            <a:r>
              <a:rPr lang="en-US" b="1" baseline="0" dirty="0" smtClean="0"/>
              <a:t>like today’s</a:t>
            </a:r>
            <a:r>
              <a:rPr lang="en-US" baseline="0" dirty="0" smtClean="0"/>
              <a:t>, he was </a:t>
            </a:r>
            <a:r>
              <a:rPr lang="en-US" b="1" baseline="0" dirty="0" smtClean="0"/>
              <a:t>flexing his e-peen</a:t>
            </a:r>
            <a:r>
              <a:rPr lang="en-US" baseline="0" dirty="0" smtClean="0"/>
              <a:t>.</a:t>
            </a:r>
          </a:p>
          <a:p>
            <a:r>
              <a:rPr lang="en-US" baseline="0" dirty="0" smtClean="0"/>
              <a:t>So </a:t>
            </a:r>
            <a:r>
              <a:rPr lang="en-US" b="1" baseline="0" dirty="0" smtClean="0"/>
              <a:t>Marconi’s patented technology for broadcasting on a “precise wavelength” was shattered</a:t>
            </a:r>
            <a:r>
              <a:rPr lang="en-US" b="0" baseline="0" dirty="0" smtClean="0"/>
              <a:t> before it was on the market</a:t>
            </a:r>
            <a:endParaRPr lang="en-US" baseline="0" dirty="0" smtClean="0"/>
          </a:p>
          <a:p>
            <a:r>
              <a:rPr lang="en-US" baseline="0" dirty="0" smtClean="0"/>
              <a:t>Of course today, we know this to be </a:t>
            </a:r>
            <a:r>
              <a:rPr lang="en-US" b="1" baseline="0" dirty="0" smtClean="0"/>
              <a:t>simple technology. Tune the radio to a different channel</a:t>
            </a:r>
            <a:r>
              <a:rPr lang="en-US" baseline="0" dirty="0" smtClean="0"/>
              <a:t>…</a:t>
            </a:r>
          </a:p>
          <a:p>
            <a:r>
              <a:rPr lang="en-US" baseline="0" dirty="0" smtClean="0"/>
              <a:t>This resulted in the first two vulnerabilities in OSVDB. </a:t>
            </a:r>
            <a:r>
              <a:rPr lang="en-US" baseline="0" dirty="0" err="1" smtClean="0"/>
              <a:t>Unecrypted</a:t>
            </a:r>
            <a:r>
              <a:rPr lang="en-US" baseline="0" dirty="0" smtClean="0"/>
              <a:t> transmission of messages for remote </a:t>
            </a:r>
            <a:r>
              <a:rPr lang="en-US" baseline="0" dirty="0" err="1" smtClean="0"/>
              <a:t>MitM</a:t>
            </a:r>
            <a:r>
              <a:rPr lang="en-US" baseline="0" dirty="0" smtClean="0"/>
              <a:t> disclosure, and message spoofing.</a:t>
            </a:r>
          </a:p>
          <a:p>
            <a:endParaRPr lang="en-US" baseline="0" dirty="0" smtClean="0"/>
          </a:p>
          <a:p>
            <a:r>
              <a:rPr lang="en-US" baseline="0" dirty="0" smtClean="0"/>
              <a:t>Image source: </a:t>
            </a:r>
            <a:r>
              <a:rPr lang="en-US" dirty="0" smtClean="0">
                <a:hlinkClick r:id="rId3"/>
              </a:rPr>
              <a:t>http://en.wikipedia.org/wiki/John_Nevil_Maskelyne</a:t>
            </a:r>
            <a:r>
              <a:rPr lang="en-US" baseline="0" dirty="0" smtClean="0"/>
              <a:t> </a:t>
            </a:r>
          </a:p>
          <a:p>
            <a:r>
              <a:rPr lang="en-US" dirty="0" smtClean="0"/>
              <a:t>1902-11-07 	Marconi Wireless Telegraph Transmitted Message Remote Disclosure	http://osvdb.org/79399</a:t>
            </a:r>
          </a:p>
          <a:p>
            <a:r>
              <a:rPr lang="en-US" dirty="0" smtClean="0"/>
              <a:t>1902-11-07 	Marconi Wireless Telegraph Crafted Transmission Message Spoofing	 Weakness	http://osvdb.org/79400</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24</a:t>
            </a:fld>
            <a:endParaRPr lang="en-US"/>
          </a:p>
        </p:txBody>
      </p:sp>
    </p:spTree>
    <p:extLst>
      <p:ext uri="{BB962C8B-B14F-4D97-AF65-F5344CB8AC3E}">
        <p14:creationId xmlns:p14="http://schemas.microsoft.com/office/powerpoint/2010/main" val="356039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But the story goes deeper…</a:t>
            </a:r>
          </a:p>
          <a:p>
            <a:r>
              <a:rPr lang="en-US" b="1" baseline="0" dirty="0" err="1" smtClean="0"/>
              <a:t>Maskelyne</a:t>
            </a:r>
            <a:r>
              <a:rPr lang="en-US" baseline="0" dirty="0" smtClean="0"/>
              <a:t> was apparently </a:t>
            </a:r>
            <a:r>
              <a:rPr lang="en-US" b="1" baseline="0" dirty="0" smtClean="0"/>
              <a:t>hired by the Eastern Telegraph Company to undertake spying operations on Marconi over a year before this incident</a:t>
            </a:r>
            <a:r>
              <a:rPr lang="en-US" baseline="0" dirty="0" smtClean="0"/>
              <a:t>.</a:t>
            </a:r>
          </a:p>
          <a:p>
            <a:r>
              <a:rPr lang="en-US" baseline="0" dirty="0" err="1" smtClean="0"/>
              <a:t>Maskelyne</a:t>
            </a:r>
            <a:r>
              <a:rPr lang="en-US" baseline="0" dirty="0" smtClean="0"/>
              <a:t> </a:t>
            </a:r>
            <a:r>
              <a:rPr lang="en-US" b="1" baseline="0" dirty="0" smtClean="0"/>
              <a:t>had even written an article in the Nov 7, 1902 </a:t>
            </a:r>
            <a:r>
              <a:rPr lang="en-US" baseline="0" dirty="0" smtClean="0"/>
              <a:t>issue of ‘The Electrician’ about the technology, </a:t>
            </a:r>
            <a:r>
              <a:rPr lang="en-US" b="1" baseline="0" dirty="0" smtClean="0"/>
              <a:t>at least half a year before the demo</a:t>
            </a:r>
            <a:r>
              <a:rPr lang="en-US" baseline="0" dirty="0" smtClean="0"/>
              <a:t>.</a:t>
            </a:r>
          </a:p>
          <a:p>
            <a:r>
              <a:rPr lang="en-US" baseline="0" dirty="0" smtClean="0"/>
              <a:t>The comparisons to full disclosure, </a:t>
            </a:r>
            <a:r>
              <a:rPr lang="en-US" baseline="0" dirty="0" err="1" smtClean="0"/>
              <a:t>wiley</a:t>
            </a:r>
            <a:r>
              <a:rPr lang="en-US" baseline="0" dirty="0" smtClean="0"/>
              <a:t> hackers, and Internet trolls is strong in this story. Personally, I am waiting on the movie given all the intrigue and drama. </a:t>
            </a:r>
          </a:p>
          <a:p>
            <a:r>
              <a:rPr lang="en-US" b="1" baseline="0" dirty="0" smtClean="0"/>
              <a:t>LESSON: If you say it is secure or private, verify first.</a:t>
            </a:r>
          </a:p>
          <a:p>
            <a:endParaRPr lang="en-US" b="1" baseline="0" dirty="0" smtClean="0"/>
          </a:p>
          <a:p>
            <a:r>
              <a:rPr lang="en-US" baseline="0" dirty="0" smtClean="0"/>
              <a:t>Image from Journal: http://books.google.com/books?id=jhdbAAAAYAAJ&amp;lpg=PA501&amp;ots=w5BK43mVA0&amp;dq=The%20Electrician%201902%20magazine&amp;pg=PA95#v=onepage&amp;q=The%20Electrician%201902%20magazine&amp;f=false</a:t>
            </a:r>
          </a:p>
          <a:p>
            <a:r>
              <a:rPr lang="en-US" baseline="0" dirty="0" smtClean="0"/>
              <a:t>OSVDB:</a:t>
            </a:r>
          </a:p>
          <a:p>
            <a:r>
              <a:rPr lang="en-US" baseline="0" dirty="0" smtClean="0"/>
              <a:t>http://osvdb.org/79399</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http://osvdb.org/79400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a result of researching this talk, the disclosure date for those </a:t>
            </a:r>
            <a:r>
              <a:rPr lang="en-US" baseline="0" dirty="0" err="1" smtClean="0"/>
              <a:t>vulns</a:t>
            </a:r>
            <a:r>
              <a:rPr lang="en-US" baseline="0" dirty="0" smtClean="0"/>
              <a:t> was updated from </a:t>
            </a:r>
            <a:r>
              <a:rPr lang="en-US" sz="1200" b="0" i="0" kern="1200" dirty="0" smtClean="0">
                <a:solidFill>
                  <a:schemeClr val="tx1"/>
                </a:solidFill>
                <a:latin typeface="+mn-lt"/>
                <a:ea typeface="+mn-ea"/>
                <a:cs typeface="+mn-cs"/>
              </a:rPr>
              <a:t>1903-06-01 to 1902-11-07.)</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25</a:t>
            </a:fld>
            <a:endParaRPr lang="en-US"/>
          </a:p>
        </p:txBody>
      </p:sp>
    </p:spTree>
    <p:extLst>
      <p:ext uri="{BB962C8B-B14F-4D97-AF65-F5344CB8AC3E}">
        <p14:creationId xmlns:p14="http://schemas.microsoft.com/office/powerpoint/2010/main" val="977864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Next</a:t>
            </a:r>
            <a:r>
              <a:rPr lang="en-US" dirty="0" smtClean="0"/>
              <a:t> we </a:t>
            </a:r>
            <a:r>
              <a:rPr lang="en-US" b="1" dirty="0" smtClean="0"/>
              <a:t>jump to</a:t>
            </a:r>
            <a:r>
              <a:rPr lang="en-US" b="1" baseline="0" dirty="0" smtClean="0"/>
              <a:t> the 1920’s through 1940’s</a:t>
            </a:r>
            <a:r>
              <a:rPr lang="en-US" baseline="0" dirty="0" smtClean="0"/>
              <a:t>, largely </a:t>
            </a:r>
            <a:r>
              <a:rPr lang="en-US" b="1" baseline="0" dirty="0" smtClean="0"/>
              <a:t>centered around World War 2</a:t>
            </a:r>
            <a:r>
              <a:rPr lang="en-US" baseline="0" dirty="0" smtClean="0"/>
              <a:t>. </a:t>
            </a:r>
          </a:p>
          <a:p>
            <a:r>
              <a:rPr lang="en-US" b="1" baseline="0" dirty="0" smtClean="0"/>
              <a:t>Several countries</a:t>
            </a:r>
            <a:r>
              <a:rPr lang="en-US" baseline="0" dirty="0" smtClean="0"/>
              <a:t> developed or </a:t>
            </a:r>
            <a:r>
              <a:rPr lang="en-US" b="1" baseline="0" dirty="0" smtClean="0"/>
              <a:t>used electro-mechanical rotor cipher machines for message security</a:t>
            </a:r>
            <a:r>
              <a:rPr lang="en-US" baseline="0" dirty="0" smtClean="0"/>
              <a:t>.</a:t>
            </a:r>
          </a:p>
          <a:p>
            <a:r>
              <a:rPr lang="en-US" dirty="0" smtClean="0"/>
              <a:t>The </a:t>
            </a:r>
            <a:r>
              <a:rPr lang="en-US" b="1" dirty="0" smtClean="0"/>
              <a:t>most famous was the Enigma</a:t>
            </a:r>
            <a:r>
              <a:rPr lang="en-US" dirty="0" smtClean="0"/>
              <a:t>, invented by a German engineer named Arthur </a:t>
            </a:r>
            <a:r>
              <a:rPr lang="en-US" dirty="0" err="1" smtClean="0"/>
              <a:t>Scherbius</a:t>
            </a:r>
            <a:r>
              <a:rPr lang="en-US" dirty="0" smtClean="0"/>
              <a:t>.</a:t>
            </a:r>
          </a:p>
          <a:p>
            <a:r>
              <a:rPr lang="en-US" sz="1200" b="1" i="0" kern="1200" dirty="0" smtClean="0">
                <a:solidFill>
                  <a:schemeClr val="tx1"/>
                </a:solidFill>
                <a:latin typeface="+mn-lt"/>
                <a:ea typeface="+mn-ea"/>
                <a:cs typeface="+mn-cs"/>
              </a:rPr>
              <a:t>Early models</a:t>
            </a:r>
            <a:r>
              <a:rPr lang="en-US" sz="1200" b="0" i="0" kern="1200" dirty="0" smtClean="0">
                <a:solidFill>
                  <a:schemeClr val="tx1"/>
                </a:solidFill>
                <a:latin typeface="+mn-lt"/>
                <a:ea typeface="+mn-ea"/>
                <a:cs typeface="+mn-cs"/>
              </a:rPr>
              <a:t> were </a:t>
            </a:r>
            <a:r>
              <a:rPr lang="en-US" sz="1200" b="1" i="0" kern="1200" dirty="0" smtClean="0">
                <a:solidFill>
                  <a:schemeClr val="tx1"/>
                </a:solidFill>
                <a:latin typeface="+mn-lt"/>
                <a:ea typeface="+mn-ea"/>
                <a:cs typeface="+mn-cs"/>
              </a:rPr>
              <a:t>used commercially from </a:t>
            </a:r>
            <a:r>
              <a:rPr lang="en-US" sz="1200" b="0" i="0" kern="1200" dirty="0" smtClean="0">
                <a:solidFill>
                  <a:schemeClr val="tx1"/>
                </a:solidFill>
                <a:latin typeface="+mn-lt"/>
                <a:ea typeface="+mn-ea"/>
                <a:cs typeface="+mn-cs"/>
              </a:rPr>
              <a:t>the early </a:t>
            </a:r>
            <a:r>
              <a:rPr lang="en-US" sz="1200" b="1" i="0" kern="1200" dirty="0" smtClean="0">
                <a:solidFill>
                  <a:schemeClr val="tx1"/>
                </a:solidFill>
                <a:latin typeface="+mn-lt"/>
                <a:ea typeface="+mn-ea"/>
                <a:cs typeface="+mn-cs"/>
              </a:rPr>
              <a:t>1920s</a:t>
            </a:r>
            <a:r>
              <a:rPr lang="en-US" sz="1200" b="0" i="0" kern="1200" dirty="0" smtClean="0">
                <a:solidFill>
                  <a:schemeClr val="tx1"/>
                </a:solidFill>
                <a:latin typeface="+mn-lt"/>
                <a:ea typeface="+mn-ea"/>
                <a:cs typeface="+mn-cs"/>
              </a:rPr>
              <a:t> and</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later models </a:t>
            </a:r>
            <a:r>
              <a:rPr lang="en-US" sz="1200" b="0" i="0" kern="1200" baseline="0" dirty="0" smtClean="0">
                <a:solidFill>
                  <a:schemeClr val="tx1"/>
                </a:solidFill>
                <a:latin typeface="+mn-lt"/>
                <a:ea typeface="+mn-ea"/>
                <a:cs typeface="+mn-cs"/>
              </a:rPr>
              <a:t>used into the </a:t>
            </a:r>
            <a:r>
              <a:rPr lang="en-US" sz="1200" b="1" i="0" kern="1200" baseline="0" dirty="0" smtClean="0">
                <a:solidFill>
                  <a:schemeClr val="tx1"/>
                </a:solidFill>
                <a:latin typeface="+mn-lt"/>
                <a:ea typeface="+mn-ea"/>
                <a:cs typeface="+mn-cs"/>
              </a:rPr>
              <a:t>1940s</a:t>
            </a:r>
            <a:r>
              <a:rPr lang="en-US" sz="1200" b="0" i="0" kern="1200" baseline="0" dirty="0" smtClean="0">
                <a:solidFill>
                  <a:schemeClr val="tx1"/>
                </a:solidFill>
                <a:latin typeface="+mn-lt"/>
                <a:ea typeface="+mn-ea"/>
                <a:cs typeface="+mn-cs"/>
              </a:rPr>
              <a:t>.</a:t>
            </a:r>
          </a:p>
          <a:p>
            <a:endParaRPr lang="en-US" sz="1200" b="0" i="0" kern="1200" baseline="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26</a:t>
            </a:fld>
            <a:endParaRPr lang="en-US"/>
          </a:p>
        </p:txBody>
      </p:sp>
    </p:spTree>
    <p:extLst>
      <p:ext uri="{BB962C8B-B14F-4D97-AF65-F5344CB8AC3E}">
        <p14:creationId xmlns:p14="http://schemas.microsoft.com/office/powerpoint/2010/main" val="4052107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Enigma</a:t>
            </a:r>
          </a:p>
          <a:p>
            <a:r>
              <a:rPr lang="en-US" b="1" dirty="0" smtClean="0"/>
              <a:t>1932</a:t>
            </a:r>
            <a:r>
              <a:rPr lang="en-US" dirty="0" smtClean="0"/>
              <a:t> - </a:t>
            </a:r>
            <a:r>
              <a:rPr lang="en-US" b="1" dirty="0" smtClean="0"/>
              <a:t>first break </a:t>
            </a:r>
            <a:r>
              <a:rPr lang="en-US" dirty="0" smtClean="0"/>
              <a:t>of German Army Enigma </a:t>
            </a:r>
            <a:r>
              <a:rPr lang="en-US" b="1" dirty="0" smtClean="0"/>
              <a:t>by Marian </a:t>
            </a:r>
            <a:r>
              <a:rPr lang="en-US" b="1" dirty="0" err="1" smtClean="0"/>
              <a:t>Rejewski</a:t>
            </a:r>
            <a:r>
              <a:rPr lang="en-US" b="1" dirty="0" smtClean="0"/>
              <a:t>, </a:t>
            </a:r>
            <a:r>
              <a:rPr lang="pl-PL" b="1" dirty="0" smtClean="0"/>
              <a:t>Jerzy Rózycki and Henryk Zygalski</a:t>
            </a:r>
            <a:r>
              <a:rPr lang="en-US" b="1" dirty="0" smtClean="0"/>
              <a:t> in Poland</a:t>
            </a:r>
          </a:p>
          <a:p>
            <a:r>
              <a:rPr lang="en-US" b="1" dirty="0" err="1" smtClean="0"/>
              <a:t>Rejewski</a:t>
            </a:r>
            <a:r>
              <a:rPr lang="en-US" b="1" dirty="0" smtClean="0"/>
              <a:t> reverse engineered the device using theoretical </a:t>
            </a:r>
            <a:r>
              <a:rPr lang="en-US" b="1" dirty="0" err="1" smtClean="0"/>
              <a:t>mathmatics</a:t>
            </a:r>
            <a:r>
              <a:rPr lang="en-US" b="1" baseline="0" dirty="0" smtClean="0"/>
              <a:t> and material from French military intelligence</a:t>
            </a:r>
            <a:endParaRPr lang="en-US" b="1" dirty="0" smtClean="0"/>
          </a:p>
          <a:p>
            <a:r>
              <a:rPr lang="en-US" b="0" dirty="0" smtClean="0"/>
              <a:t>Over the coming years </a:t>
            </a:r>
            <a:r>
              <a:rPr lang="en-US" b="1" dirty="0" smtClean="0"/>
              <a:t>subsequent models would be broken by other</a:t>
            </a:r>
            <a:r>
              <a:rPr lang="en-US" b="1" baseline="0" dirty="0" smtClean="0"/>
              <a:t> countries</a:t>
            </a:r>
            <a:r>
              <a:rPr lang="en-US" b="0" baseline="0" dirty="0" smtClean="0"/>
              <a:t>.</a:t>
            </a:r>
          </a:p>
          <a:p>
            <a:r>
              <a:rPr lang="en-US" b="0" baseline="0" dirty="0" smtClean="0"/>
              <a:t>While you may be familiar with the movie U-571 and the capture of an Enigma machine, they were actually recovered from a variety of ships and subs.</a:t>
            </a:r>
            <a:endParaRPr lang="en-US" b="0" dirty="0" smtClean="0"/>
          </a:p>
          <a:p>
            <a:endParaRPr lang="en-US" dirty="0" smtClean="0"/>
          </a:p>
          <a:p>
            <a:r>
              <a:rPr lang="en-US" dirty="0" smtClean="0"/>
              <a:t>More info: 	http://en.wikipedia.org/wiki/Enigma_machine</a:t>
            </a:r>
          </a:p>
          <a:p>
            <a:r>
              <a:rPr lang="en-US" dirty="0" smtClean="0"/>
              <a:t>	http://en.wikipedia.org/wiki/Cryptanalysis_of_the_Enigma</a:t>
            </a:r>
          </a:p>
          <a:p>
            <a:r>
              <a:rPr lang="en-US" dirty="0" smtClean="0"/>
              <a:t>Image source: </a:t>
            </a:r>
            <a:r>
              <a:rPr lang="en-US" dirty="0" smtClean="0">
                <a:hlinkClick r:id="rId3"/>
              </a:rPr>
              <a:t>http://www.flickr.com/photos/francois/1162284306/</a:t>
            </a:r>
            <a:r>
              <a:rPr lang="en-US" dirty="0" smtClean="0"/>
              <a:t> by </a:t>
            </a:r>
            <a:r>
              <a:rPr lang="en-US" sz="1200" b="0" i="0" u="none" strike="noStrike" kern="1200" dirty="0" smtClean="0">
                <a:solidFill>
                  <a:schemeClr val="tx1"/>
                </a:solidFill>
                <a:latin typeface="+mn-lt"/>
                <a:ea typeface="+mn-ea"/>
                <a:cs typeface="+mn-cs"/>
                <a:hlinkClick r:id="rId4"/>
              </a:rPr>
              <a:t>François </a:t>
            </a:r>
            <a:r>
              <a:rPr lang="en-US" sz="1200" b="0" i="0" u="none" strike="noStrike" kern="1200" dirty="0" err="1" smtClean="0">
                <a:solidFill>
                  <a:schemeClr val="tx1"/>
                </a:solidFill>
                <a:latin typeface="+mn-lt"/>
                <a:ea typeface="+mn-ea"/>
                <a:cs typeface="+mn-cs"/>
                <a:hlinkClick r:id="rId4"/>
              </a:rPr>
              <a:t>Proulx</a:t>
            </a:r>
            <a:endParaRPr lang="en-US" sz="1200" b="0" i="0" u="none" strike="noStrike" kern="1200" dirty="0" smtClean="0">
              <a:solidFill>
                <a:schemeClr val="tx1"/>
              </a:solidFill>
              <a:latin typeface="+mn-lt"/>
              <a:ea typeface="+mn-ea"/>
              <a:cs typeface="+mn-cs"/>
            </a:endParaRPr>
          </a:p>
          <a:p>
            <a:endParaRPr lang="en-US" sz="1200" b="0" i="0" u="none" strike="noStrike" kern="1200" dirty="0" smtClean="0">
              <a:solidFill>
                <a:schemeClr val="tx1"/>
              </a:solidFill>
              <a:latin typeface="+mn-lt"/>
              <a:ea typeface="+mn-ea"/>
              <a:cs typeface="+mn-cs"/>
            </a:endParaRPr>
          </a:p>
          <a:p>
            <a:r>
              <a:rPr lang="en-US" dirty="0" smtClean="0"/>
              <a:t>1939-07-25 	Enigma Machine Limited Persistent Indicator Chosen Message Key Encryption Weakness	http://osvdb.org/92994</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27</a:t>
            </a:fld>
            <a:endParaRPr lang="en-US"/>
          </a:p>
        </p:txBody>
      </p:sp>
    </p:spTree>
    <p:extLst>
      <p:ext uri="{BB962C8B-B14F-4D97-AF65-F5344CB8AC3E}">
        <p14:creationId xmlns:p14="http://schemas.microsoft.com/office/powerpoint/2010/main" val="3914657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Japan</a:t>
            </a:r>
            <a:r>
              <a:rPr lang="en-US" dirty="0" smtClean="0"/>
              <a:t>:</a:t>
            </a:r>
            <a:r>
              <a:rPr lang="en-US" b="0" dirty="0" smtClean="0"/>
              <a:t> </a:t>
            </a:r>
            <a:r>
              <a:rPr lang="en-US" sz="1200" b="1" i="0" kern="1200" dirty="0" smtClean="0">
                <a:solidFill>
                  <a:schemeClr val="tx1"/>
                </a:solidFill>
                <a:latin typeface="+mn-lt"/>
                <a:ea typeface="+mn-ea"/>
                <a:cs typeface="+mn-cs"/>
              </a:rPr>
              <a:t>97-shiki O-bun In-</a:t>
            </a:r>
            <a:r>
              <a:rPr lang="en-US" sz="1200" b="1" i="0" kern="1200" dirty="0" err="1" smtClean="0">
                <a:solidFill>
                  <a:schemeClr val="tx1"/>
                </a:solidFill>
                <a:latin typeface="+mn-lt"/>
                <a:ea typeface="+mn-ea"/>
                <a:cs typeface="+mn-cs"/>
              </a:rPr>
              <a:t>ji</a:t>
            </a:r>
            <a:r>
              <a:rPr lang="en-US" sz="1200" b="1" i="0" kern="1200" dirty="0" smtClean="0">
                <a:solidFill>
                  <a:schemeClr val="tx1"/>
                </a:solidFill>
                <a:latin typeface="+mn-lt"/>
                <a:ea typeface="+mn-ea"/>
                <a:cs typeface="+mn-cs"/>
              </a:rPr>
              <a:t>-</a:t>
            </a:r>
            <a:r>
              <a:rPr lang="en-US" sz="1200" b="1" i="0" kern="1200" dirty="0" err="1" smtClean="0">
                <a:solidFill>
                  <a:schemeClr val="tx1"/>
                </a:solidFill>
                <a:latin typeface="+mn-lt"/>
                <a:ea typeface="+mn-ea"/>
                <a:cs typeface="+mn-cs"/>
              </a:rPr>
              <a:t>ki</a:t>
            </a:r>
            <a:r>
              <a:rPr lang="en-US" sz="1200" b="0" i="0" kern="1200" dirty="0" smtClean="0">
                <a:solidFill>
                  <a:schemeClr val="tx1"/>
                </a:solidFill>
                <a:latin typeface="+mn-lt"/>
                <a:ea typeface="+mn-ea"/>
                <a:cs typeface="+mn-cs"/>
              </a:rPr>
              <a:t>, which means </a:t>
            </a:r>
            <a:r>
              <a:rPr lang="en-US" sz="1200" b="1" i="0" kern="1200" dirty="0" smtClean="0">
                <a:solidFill>
                  <a:schemeClr val="tx1"/>
                </a:solidFill>
                <a:latin typeface="+mn-lt"/>
                <a:ea typeface="+mn-ea"/>
                <a:cs typeface="+mn-cs"/>
              </a:rPr>
              <a:t>Alphabetical Typewriter 97</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or just “</a:t>
            </a:r>
            <a:r>
              <a:rPr lang="en-US" b="1" dirty="0" smtClean="0"/>
              <a:t>Purple” </a:t>
            </a:r>
            <a:r>
              <a:rPr lang="en-US" dirty="0" smtClean="0"/>
              <a:t>and </a:t>
            </a:r>
            <a:r>
              <a:rPr lang="en-US" b="1" dirty="0" smtClean="0"/>
              <a:t>intercepts diplomatic</a:t>
            </a:r>
            <a:r>
              <a:rPr lang="en-US" b="1" baseline="0" dirty="0" smtClean="0"/>
              <a:t> </a:t>
            </a:r>
            <a:r>
              <a:rPr lang="en-US" b="1" dirty="0" smtClean="0"/>
              <a:t>transmissions dubbed “Magic”</a:t>
            </a:r>
            <a:r>
              <a:rPr lang="en-US" dirty="0" smtClean="0"/>
              <a:t>. </a:t>
            </a:r>
          </a:p>
          <a:p>
            <a:r>
              <a:rPr lang="en-US" b="1" dirty="0" smtClean="0"/>
              <a:t>Introduced</a:t>
            </a:r>
            <a:r>
              <a:rPr lang="en-US" b="1" baseline="0" dirty="0" smtClean="0"/>
              <a:t> in 1937</a:t>
            </a:r>
            <a:r>
              <a:rPr lang="en-US" baseline="0" dirty="0" smtClean="0"/>
              <a:t>, it </a:t>
            </a:r>
            <a:r>
              <a:rPr lang="en-US" b="1" baseline="0" dirty="0" smtClean="0"/>
              <a:t>came after the 91-shiki </a:t>
            </a:r>
            <a:r>
              <a:rPr lang="en-US" b="1" baseline="0" dirty="0" err="1" smtClean="0"/>
              <a:t>injiki</a:t>
            </a:r>
            <a:r>
              <a:rPr lang="en-US" baseline="0" dirty="0" smtClean="0"/>
              <a:t>, aka “</a:t>
            </a:r>
            <a:r>
              <a:rPr lang="en-US" b="1" baseline="0" dirty="0" smtClean="0"/>
              <a:t>Red</a:t>
            </a:r>
            <a:r>
              <a:rPr lang="en-US" baseline="0" dirty="0" smtClean="0"/>
              <a:t>” that had significant weaknesses</a:t>
            </a:r>
            <a:endParaRPr lang="en-US" dirty="0" smtClean="0"/>
          </a:p>
          <a:p>
            <a:r>
              <a:rPr lang="en-US" b="1" dirty="0" smtClean="0"/>
              <a:t>1940</a:t>
            </a:r>
            <a:r>
              <a:rPr lang="en-US" dirty="0" smtClean="0"/>
              <a:t> - </a:t>
            </a:r>
            <a:r>
              <a:rPr lang="en-US" b="1" dirty="0" smtClean="0"/>
              <a:t>Break of</a:t>
            </a:r>
            <a:r>
              <a:rPr lang="en-US" dirty="0" smtClean="0"/>
              <a:t> Japan's </a:t>
            </a:r>
            <a:r>
              <a:rPr lang="en-US" b="1" dirty="0" smtClean="0"/>
              <a:t>Purple</a:t>
            </a:r>
            <a:r>
              <a:rPr lang="en-US" dirty="0" smtClean="0"/>
              <a:t> machine cipher </a:t>
            </a:r>
            <a:r>
              <a:rPr lang="en-US" b="1" dirty="0" smtClean="0"/>
              <a:t>by U.S.</a:t>
            </a:r>
            <a:r>
              <a:rPr lang="en-US" b="1" baseline="0" dirty="0" smtClean="0"/>
              <a:t> </a:t>
            </a:r>
            <a:r>
              <a:rPr lang="en-US" b="1" dirty="0" smtClean="0"/>
              <a:t>SIS team</a:t>
            </a:r>
          </a:p>
          <a:p>
            <a:endParaRPr lang="en-US" dirty="0" smtClean="0"/>
          </a:p>
          <a:p>
            <a:r>
              <a:rPr lang="en-US" dirty="0" smtClean="0"/>
              <a:t>http://en.wikipedia.org/wiki/Purple_(cipher_machine)</a:t>
            </a:r>
          </a:p>
          <a:p>
            <a:endParaRPr lang="en-US" dirty="0" smtClean="0"/>
          </a:p>
          <a:p>
            <a:r>
              <a:rPr lang="en-US" dirty="0" smtClean="0"/>
              <a:t>Image source: </a:t>
            </a:r>
            <a:r>
              <a:rPr lang="en-US" dirty="0" smtClean="0">
                <a:hlinkClick r:id="rId3"/>
              </a:rPr>
              <a:t>http://www.jproc.ca/crypto/purple.html</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28</a:t>
            </a:fld>
            <a:endParaRPr lang="en-US"/>
          </a:p>
        </p:txBody>
      </p:sp>
    </p:spTree>
    <p:extLst>
      <p:ext uri="{BB962C8B-B14F-4D97-AF65-F5344CB8AC3E}">
        <p14:creationId xmlns:p14="http://schemas.microsoft.com/office/powerpoint/2010/main" val="459779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Siemens T-52</a:t>
            </a:r>
            <a:r>
              <a:rPr lang="en-US" dirty="0" smtClean="0"/>
              <a:t> </a:t>
            </a:r>
            <a:r>
              <a:rPr lang="en-US" b="1" dirty="0" err="1" smtClean="0"/>
              <a:t>Geheimschreiber</a:t>
            </a:r>
            <a:r>
              <a:rPr lang="en-US" dirty="0" smtClean="0"/>
              <a:t> code</a:t>
            </a:r>
            <a:r>
              <a:rPr lang="en-US" baseline="0" dirty="0" smtClean="0"/>
              <a:t> named </a:t>
            </a:r>
            <a:r>
              <a:rPr lang="en-US" b="1" baseline="0" dirty="0" smtClean="0"/>
              <a:t>“STURGEON”</a:t>
            </a:r>
            <a:r>
              <a:rPr lang="en-US" baseline="0" dirty="0" smtClean="0"/>
              <a:t>. May </a:t>
            </a:r>
            <a:r>
              <a:rPr lang="en-US" b="1" baseline="0" dirty="0" smtClean="0"/>
              <a:t>1940</a:t>
            </a:r>
            <a:r>
              <a:rPr lang="en-US" baseline="0" dirty="0" smtClean="0"/>
              <a:t>, </a:t>
            </a:r>
            <a:r>
              <a:rPr lang="en-US" b="1" baseline="0" dirty="0" smtClean="0"/>
              <a:t>cracked by the Swedes </a:t>
            </a:r>
            <a:r>
              <a:rPr lang="en-US" baseline="0" dirty="0" smtClean="0"/>
              <a:t>who could tap the hard lines of </a:t>
            </a:r>
            <a:r>
              <a:rPr lang="en-US" baseline="0" dirty="0" err="1" smtClean="0"/>
              <a:t>comms</a:t>
            </a:r>
            <a:r>
              <a:rPr lang="en-US" baseline="0" dirty="0" smtClean="0"/>
              <a:t>, giving them big advantage.</a:t>
            </a:r>
            <a:endParaRPr lang="en-US" dirty="0" smtClean="0"/>
          </a:p>
          <a:p>
            <a:endParaRPr lang="en-US" dirty="0" smtClean="0"/>
          </a:p>
          <a:p>
            <a:r>
              <a:rPr lang="en-US" dirty="0" smtClean="0"/>
              <a:t>http://en.wikipedia.org/wiki/STURGEON_%28cryptography%29</a:t>
            </a:r>
          </a:p>
          <a:p>
            <a:r>
              <a:rPr lang="en-US" dirty="0" smtClean="0">
                <a:hlinkClick r:id="rId3"/>
              </a:rPr>
              <a:t>http://www.cryptomuseum.com/crypto/siemens/t52/img/t52d_large.jpg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29</a:t>
            </a:fld>
            <a:endParaRPr lang="en-US"/>
          </a:p>
        </p:txBody>
      </p:sp>
    </p:spTree>
    <p:extLst>
      <p:ext uri="{BB962C8B-B14F-4D97-AF65-F5344CB8AC3E}">
        <p14:creationId xmlns:p14="http://schemas.microsoft.com/office/powerpoint/2010/main" val="3702557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Rather than charts and bullets, this presentation is</a:t>
            </a:r>
            <a:r>
              <a:rPr lang="en-US" b="1" baseline="0" dirty="0" smtClean="0"/>
              <a:t> narrative.</a:t>
            </a:r>
            <a:endParaRPr lang="en-US" b="1"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now a </a:t>
            </a:r>
            <a:r>
              <a:rPr lang="en-US" b="1" dirty="0" smtClean="0"/>
              <a:t>quick disclaimer</a:t>
            </a:r>
            <a:r>
              <a:rPr lang="en-US" dirty="0" smtClean="0"/>
              <a:t>…</a:t>
            </a:r>
          </a:p>
          <a:p>
            <a:endParaRPr lang="en-US" dirty="0" smtClean="0"/>
          </a:p>
          <a:p>
            <a:r>
              <a:rPr lang="en-US" dirty="0" smtClean="0">
                <a:hlinkClick r:id="rId3"/>
              </a:rPr>
              <a:t>http://gizmodo.com/5977989/internet-explorer-vs-murder-rate-will-be-your-favorite-chart-today</a:t>
            </a:r>
            <a:endParaRPr lang="en-US" dirty="0" smtClean="0"/>
          </a:p>
          <a:p>
            <a:r>
              <a:rPr lang="en-US" dirty="0" smtClean="0">
                <a:hlinkClick r:id="rId4"/>
              </a:rPr>
              <a:t>https://twitter.com/altonncf/status/293392615225823232</a:t>
            </a:r>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a:t>
            </a:fld>
            <a:endParaRPr lang="en-US"/>
          </a:p>
        </p:txBody>
      </p:sp>
    </p:spTree>
    <p:extLst>
      <p:ext uri="{BB962C8B-B14F-4D97-AF65-F5344CB8AC3E}">
        <p14:creationId xmlns:p14="http://schemas.microsoft.com/office/powerpoint/2010/main" val="1483716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Lorenz</a:t>
            </a:r>
            <a:r>
              <a:rPr lang="en-US" baseline="0" dirty="0" smtClean="0"/>
              <a:t> SZ40, SZ42A and SZ42B. Lorenz was initially </a:t>
            </a:r>
            <a:r>
              <a:rPr lang="en-US" b="1" baseline="0" dirty="0" smtClean="0"/>
              <a:t>cracked in 1942. Aka “TUNNY”</a:t>
            </a:r>
          </a:p>
          <a:p>
            <a:r>
              <a:rPr lang="en-US" b="0" baseline="0" dirty="0" smtClean="0"/>
              <a:t>Know it our not, we can </a:t>
            </a:r>
            <a:r>
              <a:rPr lang="en-US" b="1" baseline="0" dirty="0" smtClean="0"/>
              <a:t>thank this little beauty</a:t>
            </a:r>
            <a:r>
              <a:rPr lang="en-US" b="0" baseline="0" dirty="0" smtClean="0"/>
              <a:t> for </a:t>
            </a:r>
            <a:r>
              <a:rPr lang="en-US" b="1" baseline="0" dirty="0" smtClean="0"/>
              <a:t>leading to what came after</a:t>
            </a:r>
            <a:r>
              <a:rPr lang="en-US" b="0" baseline="0" dirty="0" smtClean="0"/>
              <a:t>:</a:t>
            </a:r>
          </a:p>
          <a:p>
            <a:r>
              <a:rPr lang="en-US" b="1" baseline="0" dirty="0" smtClean="0"/>
              <a:t>December 1943 </a:t>
            </a:r>
            <a:r>
              <a:rPr lang="en-US" baseline="0" dirty="0" smtClean="0"/>
              <a:t>- The </a:t>
            </a:r>
            <a:r>
              <a:rPr lang="en-US" b="1" baseline="0" dirty="0" smtClean="0"/>
              <a:t>Colossus computer was built</a:t>
            </a:r>
            <a:r>
              <a:rPr lang="en-US" baseline="0" dirty="0" smtClean="0"/>
              <a:t>, by Thomas Flowers at The Post Office Research Laboratories </a:t>
            </a:r>
            <a:r>
              <a:rPr lang="en-US" b="1" baseline="0" dirty="0" smtClean="0"/>
              <a:t>in London</a:t>
            </a:r>
            <a:r>
              <a:rPr lang="en-US" baseline="0" dirty="0" smtClean="0"/>
              <a:t>, </a:t>
            </a:r>
            <a:r>
              <a:rPr lang="en-US" b="1" baseline="0" dirty="0" smtClean="0"/>
              <a:t>to crack the German Lorenz cipher </a:t>
            </a:r>
            <a:r>
              <a:rPr lang="en-US" baseline="0" dirty="0" smtClean="0"/>
              <a:t>(SZ42).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Lorenz machine was improved twice </a:t>
            </a:r>
            <a:r>
              <a:rPr lang="en-US" dirty="0" smtClean="0"/>
              <a:t>(SZ-42a and SZ-42b) and </a:t>
            </a:r>
            <a:r>
              <a:rPr lang="en-US" b="1" dirty="0" smtClean="0"/>
              <a:t>was broken </a:t>
            </a:r>
            <a:r>
              <a:rPr lang="en-US" dirty="0" smtClean="0"/>
              <a:t>during WWII by the </a:t>
            </a:r>
            <a:r>
              <a:rPr lang="en-US" dirty="0" err="1" smtClean="0"/>
              <a:t>codebreakers</a:t>
            </a:r>
            <a:r>
              <a:rPr lang="en-US" dirty="0" smtClean="0"/>
              <a:t> </a:t>
            </a:r>
            <a:r>
              <a:rPr lang="en-US" b="1" dirty="0" smtClean="0"/>
              <a:t>at Bletchley Park (UK) with the aid of Colossus…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http://en.wikipedia.org/wiki/Lorenz_cipher</a:t>
            </a:r>
          </a:p>
          <a:p>
            <a:r>
              <a:rPr lang="en-US" dirty="0" smtClean="0"/>
              <a:t>http://upload.wikimedia.org/wikipedia/commons/4/4d/Lorenz-SZ42-2.jpg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30</a:t>
            </a:fld>
            <a:endParaRPr lang="en-US"/>
          </a:p>
        </p:txBody>
      </p:sp>
    </p:spTree>
    <p:extLst>
      <p:ext uri="{BB962C8B-B14F-4D97-AF65-F5344CB8AC3E}">
        <p14:creationId xmlns:p14="http://schemas.microsoft.com/office/powerpoint/2010/main" val="2644202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fun takeaway of breaking the Lorenz:</a:t>
            </a:r>
            <a:r>
              <a:rPr lang="en-US" baseline="0" dirty="0" smtClean="0"/>
              <a:t> it was </a:t>
            </a:r>
            <a:r>
              <a:rPr lang="en-US" dirty="0" smtClean="0"/>
              <a:t>done with the </a:t>
            </a:r>
            <a:r>
              <a:rPr lang="en-US" b="1" dirty="0" smtClean="0"/>
              <a:t>first electronic </a:t>
            </a:r>
            <a:r>
              <a:rPr lang="en-US" b="1" u="sng" dirty="0" smtClean="0"/>
              <a:t>SINGLE</a:t>
            </a:r>
            <a:r>
              <a:rPr lang="en-US" b="1" dirty="0" smtClean="0"/>
              <a:t>-purpose DIGITAL computer</a:t>
            </a:r>
            <a:r>
              <a:rPr lang="en-US" dirty="0" smtClean="0"/>
              <a:t>, named</a:t>
            </a:r>
            <a:r>
              <a:rPr lang="en-US" baseline="0" dirty="0" smtClean="0"/>
              <a:t> </a:t>
            </a:r>
            <a:r>
              <a:rPr lang="en-US" dirty="0" smtClean="0"/>
              <a:t>Colossus in </a:t>
            </a:r>
            <a:r>
              <a:rPr lang="en-US" b="1" dirty="0" smtClean="0"/>
              <a:t>1943</a:t>
            </a:r>
            <a:r>
              <a:rPr lang="en-US" dirty="0" smtClean="0"/>
              <a:t>. </a:t>
            </a:r>
          </a:p>
          <a:p>
            <a:r>
              <a:rPr lang="en-US" dirty="0" smtClean="0"/>
              <a:t>This </a:t>
            </a:r>
            <a:r>
              <a:rPr lang="en-US" b="1" dirty="0" smtClean="0"/>
              <a:t>predates the </a:t>
            </a:r>
            <a:r>
              <a:rPr lang="en-US" b="1" dirty="0" err="1" smtClean="0"/>
              <a:t>Eniac</a:t>
            </a:r>
            <a:r>
              <a:rPr lang="en-US" b="1" dirty="0" smtClean="0"/>
              <a:t> by three years</a:t>
            </a:r>
            <a:r>
              <a:rPr lang="en-US" dirty="0" smtClean="0"/>
              <a:t>, as it was the first </a:t>
            </a:r>
            <a:r>
              <a:rPr lang="en-US" sz="1200" b="0" i="0" kern="1200" dirty="0" smtClean="0">
                <a:solidFill>
                  <a:schemeClr val="tx1"/>
                </a:solidFill>
                <a:latin typeface="+mn-lt"/>
                <a:ea typeface="+mn-ea"/>
                <a:cs typeface="+mn-cs"/>
              </a:rPr>
              <a:t>electronic </a:t>
            </a:r>
            <a:r>
              <a:rPr lang="en-US" sz="1200" b="1" i="0" kern="1200" dirty="0" smtClean="0">
                <a:solidFill>
                  <a:schemeClr val="tx1"/>
                </a:solidFill>
                <a:latin typeface="+mn-lt"/>
                <a:ea typeface="+mn-ea"/>
                <a:cs typeface="+mn-cs"/>
              </a:rPr>
              <a:t>GENERAL-purpose</a:t>
            </a:r>
            <a:r>
              <a:rPr lang="en-US" sz="1200" b="0" i="0" kern="1200" baseline="0" dirty="0" smtClean="0">
                <a:solidFill>
                  <a:schemeClr val="tx1"/>
                </a:solidFill>
                <a:latin typeface="+mn-lt"/>
                <a:ea typeface="+mn-ea"/>
                <a:cs typeface="+mn-cs"/>
              </a:rPr>
              <a:t> computer in </a:t>
            </a:r>
            <a:r>
              <a:rPr lang="en-US" sz="1200" b="1" i="0" kern="1200" baseline="0" dirty="0" smtClean="0">
                <a:solidFill>
                  <a:schemeClr val="tx1"/>
                </a:solidFill>
                <a:latin typeface="+mn-lt"/>
                <a:ea typeface="+mn-ea"/>
                <a:cs typeface="+mn-cs"/>
              </a:rPr>
              <a:t>1946</a:t>
            </a:r>
            <a:r>
              <a:rPr lang="en-US" sz="1200" b="0" i="0" kern="1200" baseline="0" dirty="0" smtClean="0">
                <a:solidFill>
                  <a:schemeClr val="tx1"/>
                </a:solidFill>
                <a:latin typeface="+mn-lt"/>
                <a:ea typeface="+mn-ea"/>
                <a:cs typeface="+mn-cs"/>
              </a:rPr>
              <a:t>. </a:t>
            </a:r>
          </a:p>
          <a:p>
            <a:r>
              <a:rPr lang="en-US" dirty="0" smtClean="0"/>
              <a:t>The other fun takeaway? Women were working on computers as long as men. #feminism what?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b="1" dirty="0" smtClean="0"/>
              <a:t>9ft High, 16ft</a:t>
            </a:r>
            <a:r>
              <a:rPr lang="en-US" b="1" baseline="0" dirty="0" smtClean="0"/>
              <a:t> Long, 10ft Wide. 5500 watts power. Equiv to modern PC</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Jumping forward a decade…</a:t>
            </a:r>
            <a:endParaRPr lang="en-US" b="1" dirty="0" smtClean="0"/>
          </a:p>
          <a:p>
            <a:endParaRPr lang="en-US" dirty="0" smtClean="0"/>
          </a:p>
          <a:p>
            <a:r>
              <a:rPr lang="en-US" dirty="0" smtClean="0"/>
              <a:t>Fun Colossus image: http://img.dailymail.co.uk/i/pix/2007/11_02/033COLOSSUS_800x491.jpg  </a:t>
            </a:r>
          </a:p>
          <a:p>
            <a:r>
              <a:rPr lang="en-US" dirty="0" smtClean="0">
                <a:hlinkClick r:id="rId3"/>
              </a:rPr>
              <a:t>http://en.wikipedia.org/wiki/Colossus_computer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http://en.wikipedia.org/wiki/Eniac</a:t>
            </a:r>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31</a:t>
            </a:fld>
            <a:endParaRPr lang="en-US"/>
          </a:p>
        </p:txBody>
      </p:sp>
    </p:spTree>
    <p:extLst>
      <p:ext uri="{BB962C8B-B14F-4D97-AF65-F5344CB8AC3E}">
        <p14:creationId xmlns:p14="http://schemas.microsoft.com/office/powerpoint/2010/main" val="1829363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1950s</a:t>
            </a:r>
            <a:r>
              <a:rPr lang="en-US" dirty="0" smtClean="0"/>
              <a:t> – </a:t>
            </a:r>
            <a:r>
              <a:rPr lang="en-US" b="1" dirty="0" smtClean="0"/>
              <a:t>Gave us the Rise of the Phone </a:t>
            </a:r>
            <a:r>
              <a:rPr lang="en-US" b="1" dirty="0" err="1" smtClean="0"/>
              <a:t>Phreaks</a:t>
            </a:r>
            <a:endParaRPr lang="en-US" b="1" dirty="0" smtClean="0"/>
          </a:p>
          <a:p>
            <a:r>
              <a:rPr lang="en-US" dirty="0" smtClean="0"/>
              <a:t>Many forget these were </a:t>
            </a:r>
            <a:r>
              <a:rPr lang="en-US" b="1" dirty="0" smtClean="0"/>
              <a:t>electro-mechanical machines</a:t>
            </a:r>
            <a:r>
              <a:rPr lang="en-US" dirty="0" smtClean="0"/>
              <a:t> that </a:t>
            </a:r>
            <a:r>
              <a:rPr lang="en-US" b="1" dirty="0" smtClean="0"/>
              <a:t>evolved into</a:t>
            </a:r>
            <a:r>
              <a:rPr lang="en-US" dirty="0" smtClean="0"/>
              <a:t> huge </a:t>
            </a:r>
            <a:r>
              <a:rPr lang="en-US" b="1" dirty="0" smtClean="0"/>
              <a:t>digital computers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 1955, the Western Electric Labs Panel Machine Switching</a:t>
            </a:r>
            <a:r>
              <a:rPr lang="en-US" b="1" baseline="0" dirty="0" smtClean="0"/>
              <a:t> System had an issue.</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It predates</a:t>
            </a:r>
            <a:r>
              <a:rPr lang="en-US" dirty="0" smtClean="0"/>
              <a:t> the classic </a:t>
            </a:r>
            <a:r>
              <a:rPr lang="en-US" b="1" dirty="0" smtClean="0"/>
              <a:t>blue box by four years</a:t>
            </a:r>
            <a:r>
              <a:rPr lang="en-US" dirty="0" smtClean="0"/>
              <a:t>.</a:t>
            </a:r>
            <a:r>
              <a:rPr lang="en-US" baseline="0" dirty="0" smtClean="0"/>
              <a:t> User-supplied input (1000Hz modulated signal) to seize an internal trunk between cities. Then ask the remote operator to connect to a local number. Bypasses billing allowing for free long distance calls.</a:t>
            </a:r>
            <a:endParaRPr lang="en-US" dirty="0" smtClean="0"/>
          </a:p>
          <a:p>
            <a:endParaRPr lang="en-US" dirty="0" smtClean="0"/>
          </a:p>
          <a:p>
            <a:r>
              <a:rPr lang="en-US" dirty="0" smtClean="0"/>
              <a:t>Image source: </a:t>
            </a:r>
            <a:r>
              <a:rPr lang="en-US" dirty="0" smtClean="0">
                <a:hlinkClick r:id="rId3"/>
              </a:rPr>
              <a:t>http://en.wikipedia.org/wiki/Panel_switch</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1955-01-01  Western Electric Labs Panel Machine Switching System (M</a:t>
            </a:r>
            <a:r>
              <a:rPr lang="en-US" dirty="0" smtClean="0"/>
              <a:t>SS) Ring Forward Signal Spoofing Weakness	http://osvdb.org/97295</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32</a:t>
            </a:fld>
            <a:endParaRPr lang="en-US"/>
          </a:p>
        </p:txBody>
      </p:sp>
    </p:spTree>
    <p:extLst>
      <p:ext uri="{BB962C8B-B14F-4D97-AF65-F5344CB8AC3E}">
        <p14:creationId xmlns:p14="http://schemas.microsoft.com/office/powerpoint/2010/main" val="2316508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1956, the Western Electric Crossbar and General Telephone</a:t>
            </a:r>
            <a:r>
              <a:rPr lang="en-US" baseline="0" dirty="0" smtClean="0"/>
              <a:t> </a:t>
            </a:r>
            <a:r>
              <a:rPr lang="en-US" dirty="0" err="1" smtClean="0"/>
              <a:t>Strowger</a:t>
            </a:r>
            <a:r>
              <a:rPr lang="en-US" dirty="0" smtClean="0"/>
              <a:t> Step-by-Step suffered from an issue.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exploit</a:t>
            </a:r>
            <a:r>
              <a:rPr lang="en-US" dirty="0" smtClean="0"/>
              <a:t> at the time was </a:t>
            </a:r>
            <a:r>
              <a:rPr lang="en-US" b="1" dirty="0" smtClean="0"/>
              <a:t>known as the “black box”</a:t>
            </a:r>
            <a:r>
              <a:rPr lang="en-US" dirty="0" smtClean="0"/>
              <a:t>. Via</a:t>
            </a:r>
            <a:r>
              <a:rPr lang="en-US" baseline="0" dirty="0" smtClean="0"/>
              <a:t> a </a:t>
            </a:r>
            <a:r>
              <a:rPr lang="en-US" b="1" baseline="0" dirty="0" smtClean="0"/>
              <a:t>race condition of the phone going on/off hook</a:t>
            </a:r>
            <a:r>
              <a:rPr lang="en-US" baseline="0" dirty="0" smtClean="0"/>
              <a:t> fast, could </a:t>
            </a:r>
            <a:r>
              <a:rPr lang="en-US" b="1" baseline="0" dirty="0" smtClean="0"/>
              <a:t>make a call without</a:t>
            </a:r>
            <a:r>
              <a:rPr lang="en-US" baseline="0" dirty="0" smtClean="0"/>
              <a:t> the </a:t>
            </a:r>
            <a:r>
              <a:rPr lang="en-US" b="1" baseline="0" dirty="0" smtClean="0"/>
              <a:t>billing</a:t>
            </a:r>
            <a:r>
              <a:rPr lang="en-US" baseline="0" dirty="0" smtClean="0"/>
              <a:t> system kicking in.</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dirty="0" smtClean="0">
                <a:hlinkClick r:id="rId3"/>
              </a:rPr>
              <a:t>http://en.wikipedia.org/wiki/Strowger_switch</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1956-07-01  Western Electric Labs Crossbar Switch Off Hook Race Condition Billing System Bypass 		</a:t>
            </a:r>
            <a:r>
              <a:rPr lang="en-US" dirty="0" smtClean="0"/>
              <a:t>http://osvdb.org/97334</a:t>
            </a:r>
          </a:p>
          <a:p>
            <a:r>
              <a:rPr lang="en-US" b="0" dirty="0" smtClean="0"/>
              <a:t>1956-07-01  General Telephone </a:t>
            </a:r>
            <a:r>
              <a:rPr lang="en-US" b="0" dirty="0" err="1" smtClean="0"/>
              <a:t>Strowger</a:t>
            </a:r>
            <a:r>
              <a:rPr lang="en-US" b="0" dirty="0" smtClean="0"/>
              <a:t> Step by Step Switch Off Hook Race Condition Billing System Bypass 	</a:t>
            </a:r>
            <a:r>
              <a:rPr lang="en-US" dirty="0" smtClean="0"/>
              <a:t>http://osvdb.org/97335</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33</a:t>
            </a:fld>
            <a:endParaRPr lang="en-US"/>
          </a:p>
        </p:txBody>
      </p:sp>
    </p:spTree>
    <p:extLst>
      <p:ext uri="{BB962C8B-B14F-4D97-AF65-F5344CB8AC3E}">
        <p14:creationId xmlns:p14="http://schemas.microsoft.com/office/powerpoint/2010/main" val="886566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Quick Perspective</a:t>
            </a:r>
            <a:r>
              <a:rPr lang="en-US" dirty="0" smtClean="0"/>
              <a:t>: </a:t>
            </a:r>
            <a:r>
              <a:rPr lang="en-US" b="1" dirty="0" smtClean="0"/>
              <a:t>The 57 years of vulnerabilities covered so far happened before Hawaii</a:t>
            </a:r>
            <a:r>
              <a:rPr lang="en-US" b="1" baseline="0" dirty="0" smtClean="0"/>
              <a:t> joined the Union on August 21, 1959.</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Back to phones…</a:t>
            </a:r>
          </a:p>
          <a:p>
            <a:endParaRPr lang="en-US" dirty="0" smtClean="0"/>
          </a:p>
          <a:p>
            <a:r>
              <a:rPr lang="en-US" dirty="0" smtClean="0"/>
              <a:t>Image source: http://commons.wikimedia.org/wiki/File:Arothron_hispidus_is_kissing_my_camera_at_Big_Island_of_Hawaii.jpg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34</a:t>
            </a:fld>
            <a:endParaRPr lang="en-US"/>
          </a:p>
        </p:txBody>
      </p:sp>
    </p:spTree>
    <p:extLst>
      <p:ext uri="{BB962C8B-B14F-4D97-AF65-F5344CB8AC3E}">
        <p14:creationId xmlns:p14="http://schemas.microsoft.com/office/powerpoint/2010/main" val="2290628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 1960, the Western Electric Labs #4A Crossbar switch</a:t>
            </a:r>
            <a:r>
              <a:rPr lang="en-US" b="1" baseline="0" dirty="0" smtClean="0"/>
              <a:t> was found to have a vulnerability.</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infamous Blue Box</a:t>
            </a:r>
            <a:r>
              <a:rPr lang="en-US" dirty="0" smtClean="0"/>
              <a:t>. carefully </a:t>
            </a:r>
            <a:r>
              <a:rPr lang="en-US" b="1" dirty="0" smtClean="0"/>
              <a:t>timed 2600Hz tone </a:t>
            </a:r>
            <a:r>
              <a:rPr lang="en-US" dirty="0" smtClean="0"/>
              <a:t>(or seventh octave E) down the line could</a:t>
            </a:r>
            <a:r>
              <a:rPr lang="en-US" baseline="0" dirty="0" smtClean="0"/>
              <a:t> </a:t>
            </a:r>
            <a:r>
              <a:rPr lang="en-US" b="1" baseline="0" dirty="0" smtClean="0"/>
              <a:t>trick the remote switch </a:t>
            </a:r>
            <a:r>
              <a:rPr lang="en-US" baseline="0" dirty="0" smtClean="0"/>
              <a:t>into thinking the </a:t>
            </a:r>
            <a:r>
              <a:rPr lang="en-US" b="1" baseline="0" dirty="0" smtClean="0"/>
              <a:t>trunk is idle</a:t>
            </a:r>
            <a:r>
              <a:rPr lang="en-US" baseline="0" dirty="0" smtClean="0"/>
              <a:t>. </a:t>
            </a:r>
            <a:r>
              <a:rPr lang="en-US" b="1" baseline="0" dirty="0" smtClean="0"/>
              <a:t>Free call!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dirty="0" smtClean="0">
                <a:hlinkClick r:id="rId3"/>
              </a:rPr>
              <a:t>http://techno-fandom.org/~hobbit/pix/rt11a/</a:t>
            </a:r>
            <a:r>
              <a:rPr lang="en-US" dirty="0" smtClean="0"/>
              <a:t> from</a:t>
            </a:r>
            <a:r>
              <a:rPr lang="en-US" b="0" dirty="0" smtClean="0"/>
              <a:t> </a:t>
            </a:r>
            <a:r>
              <a:rPr lang="en-US" sz="1200" b="0" i="0" kern="1200" dirty="0" smtClean="0">
                <a:solidFill>
                  <a:schemeClr val="tx1"/>
                </a:solidFill>
                <a:latin typeface="+mn-lt"/>
                <a:ea typeface="+mn-ea"/>
                <a:cs typeface="+mn-cs"/>
              </a:rPr>
              <a:t>The Telephone Museum in Ellsworth, Maine</a:t>
            </a:r>
            <a:r>
              <a:rPr lang="en-US" sz="1200" b="0" i="0" kern="1200" baseline="0" dirty="0" smtClean="0">
                <a:solidFill>
                  <a:schemeClr val="tx1"/>
                </a:solidFill>
                <a:latin typeface="+mn-lt"/>
                <a:ea typeface="+mn-ea"/>
                <a:cs typeface="+mn-cs"/>
              </a:rPr>
              <a:t> a 501(c)(3)</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1960-12-01 Western Electric Labs #4A Crossbar Tone Spoofing Control Channel Hijacking Weakness 		http://osvdb.org/97296</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35</a:t>
            </a:fld>
            <a:endParaRPr lang="en-US"/>
          </a:p>
        </p:txBody>
      </p:sp>
    </p:spTree>
    <p:extLst>
      <p:ext uri="{BB962C8B-B14F-4D97-AF65-F5344CB8AC3E}">
        <p14:creationId xmlns:p14="http://schemas.microsoft.com/office/powerpoint/2010/main" val="1957791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where the </a:t>
            </a:r>
            <a:r>
              <a:rPr lang="en-US" b="1" dirty="0" smtClean="0"/>
              <a:t>phone company learned the hard way </a:t>
            </a:r>
            <a:r>
              <a:rPr lang="en-US" dirty="0" smtClean="0"/>
              <a:t>that </a:t>
            </a:r>
            <a:r>
              <a:rPr lang="en-US" b="1" dirty="0" smtClean="0"/>
              <a:t>user input was a bitch</a:t>
            </a:r>
            <a:r>
              <a:rPr lang="en-US" dirty="0" smtClean="0"/>
              <a:t>.</a:t>
            </a:r>
          </a:p>
          <a:p>
            <a:r>
              <a:rPr lang="en-US" b="1" dirty="0" smtClean="0"/>
              <a:t>Both toys and electronics</a:t>
            </a:r>
            <a:r>
              <a:rPr lang="en-US" dirty="0" smtClean="0"/>
              <a:t> could be used to </a:t>
            </a:r>
            <a:r>
              <a:rPr lang="en-US" b="1" dirty="0" smtClean="0"/>
              <a:t>circumvent the system to make free calls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This would allow </a:t>
            </a:r>
            <a:r>
              <a:rPr lang="en-US" b="1" baseline="0" dirty="0" err="1" smtClean="0"/>
              <a:t>phreaks</a:t>
            </a:r>
            <a:r>
              <a:rPr lang="en-US" b="1" baseline="0" dirty="0" smtClean="0"/>
              <a:t> to abuse the phone system for over a decade, even into the 70’s.</a:t>
            </a:r>
            <a:endParaRPr lang="en-US" b="1" dirty="0" smtClean="0"/>
          </a:p>
          <a:p>
            <a:endParaRPr lang="en-US" baseline="0" dirty="0" smtClean="0"/>
          </a:p>
          <a:p>
            <a:r>
              <a:rPr lang="en-US" baseline="0" dirty="0" smtClean="0"/>
              <a:t>Blue Box (upper left / lower right) from </a:t>
            </a:r>
            <a:r>
              <a:rPr lang="en-US" dirty="0" smtClean="0">
                <a:hlinkClick r:id="rId3"/>
              </a:rPr>
              <a:t>http://www.offcon.org/phone-phreaking-demonstration.html</a:t>
            </a:r>
            <a:r>
              <a:rPr lang="en-US" dirty="0" smtClean="0"/>
              <a:t> and </a:t>
            </a:r>
            <a:r>
              <a:rPr lang="en-US" dirty="0" smtClean="0">
                <a:hlinkClick r:id="rId4"/>
              </a:rPr>
              <a:t>http://calitreview.com/37426/blind-boys-berkeley-blue-phone-hacks-and-wozniak/</a:t>
            </a:r>
            <a:endParaRPr lang="en-US" dirty="0" smtClean="0"/>
          </a:p>
          <a:p>
            <a:r>
              <a:rPr lang="en-US" dirty="0" smtClean="0"/>
              <a:t>Davy Crockett Cat and Canary Bird Call Flute (</a:t>
            </a:r>
            <a:r>
              <a:rPr lang="en-US" baseline="0" dirty="0" smtClean="0"/>
              <a:t> ) from </a:t>
            </a:r>
            <a:r>
              <a:rPr lang="en-US" dirty="0" smtClean="0">
                <a:hlinkClick r:id="rId5"/>
              </a:rPr>
              <a:t>http://www.slate.com/blogs/the_vault/2013/02/01/phone_phreaks_the_toy_whistles_early_hackers_used_to_break_into_the_phone.html</a:t>
            </a:r>
            <a:endParaRPr lang="en-US" dirty="0" smtClean="0"/>
          </a:p>
          <a:p>
            <a:r>
              <a:rPr lang="en-US" dirty="0" err="1" smtClean="0"/>
              <a:t>Capn</a:t>
            </a:r>
            <a:r>
              <a:rPr lang="en-US" dirty="0" smtClean="0"/>
              <a:t> Crunch </a:t>
            </a:r>
            <a:r>
              <a:rPr lang="en-US" dirty="0" err="1" smtClean="0"/>
              <a:t>Bo’sun</a:t>
            </a:r>
            <a:r>
              <a:rPr lang="en-US" dirty="0" smtClean="0"/>
              <a:t> Whistle (</a:t>
            </a:r>
            <a:r>
              <a:rPr lang="en-US" baseline="0" dirty="0" smtClean="0"/>
              <a:t> ) from </a:t>
            </a:r>
            <a:r>
              <a:rPr lang="en-US" dirty="0" smtClean="0">
                <a:hlinkClick r:id="rId5"/>
              </a:rPr>
              <a:t>http://www.slate.com/blogs/the_vault/2013/02/01/phone_phreaks_the_toy_whistles_early_hackers_used_to_break_into_the_phone.html</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36</a:t>
            </a:fld>
            <a:endParaRPr lang="en-US"/>
          </a:p>
        </p:txBody>
      </p:sp>
    </p:spTree>
    <p:extLst>
      <p:ext uri="{BB962C8B-B14F-4D97-AF65-F5344CB8AC3E}">
        <p14:creationId xmlns:p14="http://schemas.microsoft.com/office/powerpoint/2010/main" val="2356642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And the 70’s</a:t>
            </a:r>
            <a:r>
              <a:rPr lang="en-US" dirty="0" smtClean="0"/>
              <a:t>… everyone </a:t>
            </a:r>
            <a:r>
              <a:rPr lang="en-US" b="1" dirty="0" smtClean="0"/>
              <a:t>recognizes</a:t>
            </a:r>
            <a:r>
              <a:rPr lang="en-US" dirty="0" smtClean="0"/>
              <a:t> these </a:t>
            </a:r>
            <a:r>
              <a:rPr lang="en-US" b="1" dirty="0" smtClean="0"/>
              <a:t>two criminals </a:t>
            </a:r>
            <a:r>
              <a:rPr lang="en-US" dirty="0" smtClean="0"/>
              <a:t>that built</a:t>
            </a:r>
            <a:r>
              <a:rPr lang="en-US" baseline="0" dirty="0" smtClean="0"/>
              <a:t> an empire on the back of </a:t>
            </a:r>
            <a:r>
              <a:rPr lang="en-US" b="1" baseline="0" dirty="0" smtClean="0"/>
              <a:t>telephone fraud</a:t>
            </a:r>
            <a:r>
              <a:rPr lang="en-US" baseline="0" dirty="0" smtClean="0"/>
              <a:t>, right? </a:t>
            </a:r>
            <a:r>
              <a:rPr lang="en-US" b="1" baseline="0" dirty="0" smtClean="0"/>
              <a:t>Steve Jobs and Steve Wozniak</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they came much later, it gives us a recognizable visual for the abuse of the phone system and reminds us that some computer empires were built on crime.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37</a:t>
            </a:fld>
            <a:endParaRPr lang="en-US"/>
          </a:p>
        </p:txBody>
      </p:sp>
    </p:spTree>
    <p:extLst>
      <p:ext uri="{BB962C8B-B14F-4D97-AF65-F5344CB8AC3E}">
        <p14:creationId xmlns:p14="http://schemas.microsoft.com/office/powerpoint/2010/main" val="1251337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 now the “</a:t>
            </a:r>
            <a:r>
              <a:rPr lang="en-US" b="1" dirty="0" smtClean="0"/>
              <a:t>computer</a:t>
            </a:r>
            <a:r>
              <a:rPr lang="en-US" dirty="0" smtClean="0"/>
              <a:t>” </a:t>
            </a:r>
            <a:r>
              <a:rPr lang="en-US" b="1" dirty="0" smtClean="0"/>
              <a:t>history</a:t>
            </a:r>
            <a:r>
              <a:rPr lang="en-US" dirty="0" smtClean="0"/>
              <a:t> we’re more familiar with.</a:t>
            </a:r>
          </a:p>
          <a:p>
            <a:r>
              <a:rPr lang="en-US" dirty="0" smtClean="0"/>
              <a:t>We know the</a:t>
            </a:r>
            <a:r>
              <a:rPr lang="en-US" baseline="0" dirty="0" smtClean="0"/>
              <a:t> Colossus and </a:t>
            </a:r>
            <a:r>
              <a:rPr lang="en-US" baseline="0" dirty="0" err="1" smtClean="0"/>
              <a:t>Eniac</a:t>
            </a:r>
            <a:r>
              <a:rPr lang="en-US" baseline="0" dirty="0" smtClean="0"/>
              <a:t> predated what was to come, but the </a:t>
            </a:r>
            <a:r>
              <a:rPr lang="en-US" b="1" baseline="0" dirty="0" smtClean="0"/>
              <a:t>1960s</a:t>
            </a:r>
            <a:r>
              <a:rPr lang="en-US" baseline="0" dirty="0" smtClean="0"/>
              <a:t> brought us </a:t>
            </a:r>
            <a:r>
              <a:rPr lang="en-US" b="1" baseline="0" dirty="0" smtClean="0"/>
              <a:t>real multi-user digital machines</a:t>
            </a:r>
            <a:r>
              <a:rPr lang="en-US" baseline="0" dirty="0" smtClean="0"/>
              <a:t>.</a:t>
            </a:r>
          </a:p>
          <a:p>
            <a:r>
              <a:rPr lang="en-US" baseline="0" dirty="0" smtClean="0"/>
              <a:t>Also brought a </a:t>
            </a:r>
            <a:r>
              <a:rPr lang="en-US" b="1" baseline="0" dirty="0" smtClean="0"/>
              <a:t>handful of computer vulnerabilities</a:t>
            </a:r>
            <a:r>
              <a:rPr lang="en-US" baseline="0" dirty="0" smtClean="0"/>
              <a:t> that are very familiar to us, even today.</a:t>
            </a:r>
          </a:p>
          <a:p>
            <a:endParaRPr lang="en-US" dirty="0" smtClean="0"/>
          </a:p>
          <a:p>
            <a:r>
              <a:rPr lang="en-US" dirty="0" smtClean="0"/>
              <a:t>Image source: http://securitywatch.pcmag.com/vulnerabilities/284632-the-world-s-oldest-software-vulnerability  (story based</a:t>
            </a:r>
            <a:r>
              <a:rPr lang="en-US" baseline="0" dirty="0" smtClean="0"/>
              <a:t> on my contest to find the oldest </a:t>
            </a:r>
            <a:r>
              <a:rPr lang="en-US" baseline="0" dirty="0" err="1" smtClean="0"/>
              <a:t>vuln</a:t>
            </a:r>
            <a:r>
              <a:rPr lang="en-US" baseline="0" dirty="0" smtClean="0"/>
              <a:t>, which is no longer the oldest!)</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38</a:t>
            </a:fld>
            <a:endParaRPr lang="en-US"/>
          </a:p>
        </p:txBody>
      </p:sp>
    </p:spTree>
    <p:extLst>
      <p:ext uri="{BB962C8B-B14F-4D97-AF65-F5344CB8AC3E}">
        <p14:creationId xmlns:p14="http://schemas.microsoft.com/office/powerpoint/2010/main" val="3115365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indent="-228600">
              <a:buNone/>
            </a:pPr>
            <a:r>
              <a:rPr lang="en-US" dirty="0" smtClean="0"/>
              <a:t>This is the </a:t>
            </a:r>
            <a:r>
              <a:rPr lang="en-US" b="1" dirty="0" smtClean="0"/>
              <a:t>IBM 7094</a:t>
            </a:r>
            <a:r>
              <a:rPr lang="en-US" dirty="0" smtClean="0"/>
              <a:t>, the </a:t>
            </a:r>
            <a:r>
              <a:rPr lang="en-US" b="1" dirty="0" smtClean="0"/>
              <a:t>first multi-user computer system I am aware of</a:t>
            </a:r>
            <a:r>
              <a:rPr lang="en-US" dirty="0" smtClean="0"/>
              <a:t> that has</a:t>
            </a:r>
            <a:r>
              <a:rPr lang="en-US" baseline="0" dirty="0" smtClean="0"/>
              <a:t> </a:t>
            </a:r>
            <a:r>
              <a:rPr lang="en-US" b="1" baseline="0" dirty="0" smtClean="0"/>
              <a:t>software vulnerabilities</a:t>
            </a:r>
            <a:r>
              <a:rPr lang="en-US" baseline="0" dirty="0" smtClean="0"/>
              <a:t> resulting in gaining privileges.</a:t>
            </a:r>
          </a:p>
          <a:p>
            <a:pPr marL="228600" indent="-228600">
              <a:buNone/>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1" dirty="0" smtClean="0"/>
              <a:t>1962</a:t>
            </a:r>
            <a:r>
              <a:rPr lang="en-US" dirty="0" smtClean="0"/>
              <a:t>-04-02 	IBM 7094 CTSS M1416 UACCNT.SECRET </a:t>
            </a:r>
            <a:r>
              <a:rPr lang="en-US" b="1" dirty="0" smtClean="0"/>
              <a:t>Offline Printing User Passwords Local Disclosure</a:t>
            </a:r>
            <a:r>
              <a:rPr lang="en-US" dirty="0" smtClean="0"/>
              <a:t>	http://osvdb.org/80183</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1" dirty="0" smtClean="0"/>
              <a:t>1962</a:t>
            </a:r>
            <a:r>
              <a:rPr lang="en-US" dirty="0" smtClean="0"/>
              <a:t>-04-02 	IBM 7094 CTSS Indirect Instruction Cumulative </a:t>
            </a:r>
            <a:r>
              <a:rPr lang="en-US" b="1" dirty="0" smtClean="0"/>
              <a:t>Time Usage Restriction Bypass</a:t>
            </a:r>
            <a:r>
              <a:rPr lang="en-US" dirty="0" smtClean="0"/>
              <a:t> 	http://osvdb.org/80182</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1" dirty="0" smtClean="0"/>
              <a:t>1965</a:t>
            </a:r>
            <a:r>
              <a:rPr lang="en-US" dirty="0" smtClean="0"/>
              <a:t>-01-01 	IBM 7094 CTSS Indirect Word Indirect Flag Handling XEC </a:t>
            </a:r>
            <a:r>
              <a:rPr lang="en-US" dirty="0" err="1" smtClean="0"/>
              <a:t>Opcode</a:t>
            </a:r>
            <a:r>
              <a:rPr lang="en-US" dirty="0" smtClean="0"/>
              <a:t> </a:t>
            </a:r>
            <a:r>
              <a:rPr lang="en-US" b="1" dirty="0" smtClean="0"/>
              <a:t>Local </a:t>
            </a:r>
            <a:r>
              <a:rPr lang="en-US" b="1" dirty="0" err="1" smtClean="0"/>
              <a:t>DoS</a:t>
            </a:r>
            <a:r>
              <a:rPr lang="en-US" dirty="0" smtClean="0"/>
              <a:t> 		http://osvdb.org/80184</a:t>
            </a:r>
          </a:p>
          <a:p>
            <a:pPr marL="228600" indent="-228600">
              <a:buNone/>
            </a:pPr>
            <a:r>
              <a:rPr lang="en-US" b="1" dirty="0" smtClean="0"/>
              <a:t>1966</a:t>
            </a:r>
            <a:r>
              <a:rPr lang="en-US" dirty="0" smtClean="0"/>
              <a:t>-01-01 	IBM 7094 CTSS </a:t>
            </a:r>
            <a:r>
              <a:rPr lang="en-US" b="1" dirty="0" smtClean="0"/>
              <a:t>System Text Editor Multiple Instance Password File Local Disclosure</a:t>
            </a:r>
            <a:r>
              <a:rPr lang="en-US" dirty="0" smtClean="0"/>
              <a:t>	http://osvdb.org/23257</a:t>
            </a:r>
          </a:p>
          <a:p>
            <a:pPr marL="228600" indent="-228600">
              <a:buNone/>
            </a:pPr>
            <a:endParaRPr lang="en-US" dirty="0" smtClean="0"/>
          </a:p>
          <a:p>
            <a:pPr marL="228600" indent="-228600">
              <a:buNone/>
            </a:pPr>
            <a:r>
              <a:rPr lang="en-US" dirty="0" smtClean="0"/>
              <a:t>The offline printing issue happened when a user made an offline printing request for a “secret” file. It contained the unencrypted passwords for every user on the system. So printing it out and being the first one to the printing cabinet, a user could gain access to the passwords of every user on the system.</a:t>
            </a:r>
          </a:p>
          <a:p>
            <a:pPr marL="228600" indent="-228600">
              <a:buNone/>
            </a:pPr>
            <a:endParaRPr lang="en-US" dirty="0" smtClean="0"/>
          </a:p>
          <a:p>
            <a:pPr marL="228600" indent="-228600">
              <a:buNone/>
            </a:pPr>
            <a:r>
              <a:rPr lang="en-US" dirty="0" smtClean="0"/>
              <a:t>http://en.wikipedia.org/wiki/Compatible_Time-Sharing_System</a:t>
            </a:r>
          </a:p>
          <a:p>
            <a:pPr marL="228600" indent="-228600">
              <a:buNone/>
            </a:pPr>
            <a:r>
              <a:rPr lang="en-US" dirty="0" smtClean="0"/>
              <a:t>http://www.multicians.org/thvv/7094.html</a:t>
            </a:r>
          </a:p>
          <a:p>
            <a:pPr marL="228600" indent="-228600">
              <a:buNone/>
            </a:pPr>
            <a:r>
              <a:rPr lang="en-US" dirty="0" smtClean="0"/>
              <a:t>Image source: http://www.piercefuller.com/library/pan7094.html?id=pan7094</a:t>
            </a:r>
          </a:p>
          <a:p>
            <a:pPr marL="228600" indent="-228600">
              <a:buNone/>
            </a:pPr>
            <a:endParaRPr lang="en-US" dirty="0" smtClean="0"/>
          </a:p>
          <a:p>
            <a:pPr marL="228600" indent="-228600">
              <a:buNone/>
            </a:pPr>
            <a:r>
              <a:rPr lang="en-US" dirty="0" smtClean="0"/>
              <a:t>I wanted to use this image:</a:t>
            </a:r>
          </a:p>
          <a:p>
            <a:pPr marL="228600" indent="-228600">
              <a:buNone/>
            </a:pPr>
            <a:r>
              <a:rPr lang="en-US" dirty="0" smtClean="0"/>
              <a:t>http://www.gettyimages.com/detail/photo/woman-at-computer-control-panel-1960-high-res-stock-photography/10153785#</a:t>
            </a:r>
          </a:p>
          <a:p>
            <a:pPr marL="228600" indent="-228600">
              <a:buNone/>
            </a:pPr>
            <a:r>
              <a:rPr lang="en-US" dirty="0" smtClean="0"/>
              <a:t>Since it</a:t>
            </a:r>
            <a:r>
              <a:rPr lang="en-US" baseline="0" dirty="0" smtClean="0"/>
              <a:t> was high res and showed a woman working on computers again! But </a:t>
            </a:r>
            <a:r>
              <a:rPr lang="en-US" baseline="0" dirty="0" err="1" smtClean="0"/>
              <a:t>GettyImages</a:t>
            </a:r>
            <a:r>
              <a:rPr lang="en-US" baseline="0" dirty="0" smtClean="0"/>
              <a:t> said no, I would have to pay $685 to use it. Here is my </a:t>
            </a:r>
            <a:r>
              <a:rPr lang="en-US" baseline="0" dirty="0" err="1" smtClean="0"/>
              <a:t>convo</a:t>
            </a:r>
            <a:r>
              <a:rPr lang="en-US" baseline="0" dirty="0" smtClean="0"/>
              <a:t> with </a:t>
            </a:r>
            <a:r>
              <a:rPr lang="en-US" baseline="0" dirty="0" err="1" smtClean="0"/>
              <a:t>GettyImages</a:t>
            </a:r>
            <a:r>
              <a:rPr lang="en-US" baseline="0" dirty="0" smtClean="0"/>
              <a:t>:</a:t>
            </a:r>
          </a:p>
          <a:p>
            <a:pPr marL="228600" indent="-228600">
              <a:buNone/>
            </a:pPr>
            <a:r>
              <a:rPr lang="en-US" dirty="0" smtClean="0">
                <a:hlinkClick r:id="rId3"/>
              </a:rPr>
              <a:t>http://jerichoattrition.wordpress.com/2013/10/17/any-wonder-why-people-use-images-without-attribution/</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39</a:t>
            </a:fld>
            <a:endParaRPr lang="en-US"/>
          </a:p>
        </p:txBody>
      </p:sp>
    </p:spTree>
    <p:extLst>
      <p:ext uri="{BB962C8B-B14F-4D97-AF65-F5344CB8AC3E}">
        <p14:creationId xmlns:p14="http://schemas.microsoft.com/office/powerpoint/2010/main" val="1248127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legally binding</a:t>
            </a:r>
            <a:r>
              <a:rPr lang="en-US" baseline="0" dirty="0" smtClean="0"/>
              <a:t> because you looked at it! </a:t>
            </a:r>
            <a:endParaRPr lang="en-US" dirty="0" smtClean="0"/>
          </a:p>
        </p:txBody>
      </p:sp>
      <p:sp>
        <p:nvSpPr>
          <p:cNvPr id="4" name="Slide Number Placeholder 3"/>
          <p:cNvSpPr>
            <a:spLocks noGrp="1"/>
          </p:cNvSpPr>
          <p:nvPr>
            <p:ph type="sldNum" sz="quarter" idx="10"/>
          </p:nvPr>
        </p:nvSpPr>
        <p:spPr/>
        <p:txBody>
          <a:bodyPr/>
          <a:lstStyle/>
          <a:p>
            <a:fld id="{9F3FA861-D70A-4DA5-A1CA-A9EB6D5B74FA}" type="slidenum">
              <a:rPr lang="en-US" smtClean="0"/>
              <a:pPr/>
              <a:t>4</a:t>
            </a:fld>
            <a:endParaRPr lang="en-US"/>
          </a:p>
        </p:txBody>
      </p:sp>
    </p:spTree>
    <p:extLst>
      <p:ext uri="{BB962C8B-B14F-4D97-AF65-F5344CB8AC3E}">
        <p14:creationId xmlns:p14="http://schemas.microsoft.com/office/powerpoint/2010/main" val="3718691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 1960s</a:t>
            </a:r>
            <a:r>
              <a:rPr lang="en-US" baseline="0" dirty="0" smtClean="0"/>
              <a:t> were a blip on the radar, the </a:t>
            </a:r>
            <a:r>
              <a:rPr lang="en-US" b="1" baseline="0" dirty="0" smtClean="0"/>
              <a:t>1970s brought us a lot of fun in the vulnerability world</a:t>
            </a:r>
            <a:r>
              <a:rPr lang="en-US" baseline="0" dirty="0" smtClean="0"/>
              <a:t>!</a:t>
            </a:r>
          </a:p>
          <a:p>
            <a:r>
              <a:rPr lang="en-US" dirty="0" smtClean="0"/>
              <a:t>Yes that says </a:t>
            </a:r>
            <a:r>
              <a:rPr lang="en-US" b="1" dirty="0" err="1" smtClean="0"/>
              <a:t>Robotron</a:t>
            </a:r>
            <a:r>
              <a:rPr lang="en-US" dirty="0" smtClean="0"/>
              <a:t>! No </a:t>
            </a:r>
            <a:r>
              <a:rPr lang="en-US" b="1" dirty="0" smtClean="0"/>
              <a:t>not the arcade game</a:t>
            </a:r>
            <a:r>
              <a:rPr lang="en-US" dirty="0" smtClean="0"/>
              <a:t>, a</a:t>
            </a:r>
            <a:r>
              <a:rPr lang="en-US" baseline="0" dirty="0" smtClean="0"/>
              <a:t> computer made by a German company called GDR.</a:t>
            </a:r>
          </a:p>
          <a:p>
            <a:endParaRPr lang="en-US" baseline="0" dirty="0" smtClean="0"/>
          </a:p>
          <a:p>
            <a:r>
              <a:rPr lang="en-US" baseline="0" dirty="0" smtClean="0"/>
              <a:t>Oh look, women operating computers historically…</a:t>
            </a:r>
          </a:p>
          <a:p>
            <a:r>
              <a:rPr lang="en-US" baseline="0" dirty="0" smtClean="0"/>
              <a:t>Image source: </a:t>
            </a:r>
            <a:r>
              <a:rPr lang="en-US" dirty="0" smtClean="0">
                <a:hlinkClick r:id="rId3"/>
              </a:rPr>
              <a:t>http://germanhistorydocs.ghi-dc.org/sub_image.cfm?image_id=148</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40</a:t>
            </a:fld>
            <a:endParaRPr lang="en-US"/>
          </a:p>
        </p:txBody>
      </p:sp>
    </p:spTree>
    <p:extLst>
      <p:ext uri="{BB962C8B-B14F-4D97-AF65-F5344CB8AC3E}">
        <p14:creationId xmlns:p14="http://schemas.microsoft.com/office/powerpoint/2010/main" val="33443154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remembers this wonderful game? </a:t>
            </a:r>
            <a:r>
              <a:rPr lang="en-US" b="1" dirty="0" smtClean="0"/>
              <a:t>Oregon trail</a:t>
            </a:r>
            <a:r>
              <a:rPr lang="en-US" dirty="0" smtClean="0"/>
              <a:t>!</a:t>
            </a:r>
          </a:p>
          <a:p>
            <a:r>
              <a:rPr lang="en-US" dirty="0" smtClean="0"/>
              <a:t>While </a:t>
            </a:r>
            <a:r>
              <a:rPr lang="en-US" b="1" dirty="0" smtClean="0"/>
              <a:t>not a multi-user game for most of it</a:t>
            </a:r>
            <a:r>
              <a:rPr lang="en-US" dirty="0" smtClean="0"/>
              <a:t>, you could </a:t>
            </a:r>
            <a:r>
              <a:rPr lang="en-US" b="1" dirty="0" smtClean="0"/>
              <a:t>play it over TTY terminals or the phone line</a:t>
            </a:r>
            <a:r>
              <a:rPr lang="en-US" dirty="0" smtClean="0"/>
              <a:t>.</a:t>
            </a:r>
          </a:p>
          <a:p>
            <a:r>
              <a:rPr lang="en-US" dirty="0" smtClean="0"/>
              <a:t>It reminds us that even for harmless apps, </a:t>
            </a:r>
            <a:r>
              <a:rPr lang="en-US" b="1" dirty="0" smtClean="0"/>
              <a:t>trusting user input is bad</a:t>
            </a:r>
            <a:r>
              <a:rPr lang="en-US" dirty="0" smtClean="0"/>
              <a:t>. Kids figured out that inserting a negative value for coins would cause an integer underflow of sorts.</a:t>
            </a:r>
          </a:p>
          <a:p>
            <a:endParaRPr lang="en-US" dirty="0" smtClean="0"/>
          </a:p>
          <a:p>
            <a:r>
              <a:rPr lang="en-US" b="1" dirty="0" smtClean="0"/>
              <a:t>1972</a:t>
            </a:r>
            <a:r>
              <a:rPr lang="en-US" dirty="0" smtClean="0"/>
              <a:t>-01-01 	The Oregon Trail </a:t>
            </a:r>
            <a:r>
              <a:rPr lang="en-US" b="1" dirty="0" smtClean="0"/>
              <a:t>Negative Input Money Manipulation</a:t>
            </a:r>
            <a:r>
              <a:rPr lang="en-US" dirty="0" smtClean="0"/>
              <a:t>		http://osvdb.org/97324</a:t>
            </a:r>
          </a:p>
          <a:p>
            <a:endParaRPr lang="en-US" dirty="0" smtClean="0"/>
          </a:p>
          <a:p>
            <a:r>
              <a:rPr lang="en-US" dirty="0" smtClean="0"/>
              <a:t>More info: http://web.archive.org/web/*/http://mentalfloss.com/article/51930/legend-oregon-trail</a:t>
            </a:r>
          </a:p>
          <a:p>
            <a:r>
              <a:rPr lang="en-US" dirty="0" smtClean="0"/>
              <a:t>Image source: </a:t>
            </a:r>
            <a:r>
              <a:rPr lang="en-US" dirty="0" smtClean="0">
                <a:hlinkClick r:id="rId3"/>
              </a:rPr>
              <a:t>http://latimesblogs.latimes.com/technology/2009/02/oregon-trail-ip.html</a:t>
            </a:r>
            <a:endParaRPr lang="en-US" dirty="0" smtClean="0"/>
          </a:p>
          <a:p>
            <a:endParaRPr lang="en-US" dirty="0" smtClean="0"/>
          </a:p>
          <a:p>
            <a:r>
              <a:rPr lang="en-US" dirty="0" smtClean="0"/>
              <a:t>“Soon </a:t>
            </a:r>
            <a:r>
              <a:rPr lang="en-US" dirty="0" err="1" smtClean="0"/>
              <a:t>Dillenberger</a:t>
            </a:r>
            <a:r>
              <a:rPr lang="en-US" dirty="0" smtClean="0"/>
              <a:t> and Heinemann were sharing The Oregon Trail with their own students, who lined up outside the janitor’s closet after class to take turns. It wasn’t long before the kids found ways to exploit the program’s bugs. Spending a negative amount of money on supplies, for example, increased your cash flow. “Kids are clever,” </a:t>
            </a:r>
            <a:r>
              <a:rPr lang="en-US" dirty="0" err="1" smtClean="0"/>
              <a:t>Dillenberger</a:t>
            </a:r>
            <a:r>
              <a:rPr lang="en-US" dirty="0" smtClean="0"/>
              <a:t> says, adding that he and Heinemann continually revised the source code to refine the program.”</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41</a:t>
            </a:fld>
            <a:endParaRPr lang="en-US"/>
          </a:p>
        </p:txBody>
      </p:sp>
    </p:spTree>
    <p:extLst>
      <p:ext uri="{BB962C8B-B14F-4D97-AF65-F5344CB8AC3E}">
        <p14:creationId xmlns:p14="http://schemas.microsoft.com/office/powerpoint/2010/main" val="4291069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a:t>
            </a:r>
            <a:r>
              <a:rPr lang="en-US" b="1" dirty="0" smtClean="0"/>
              <a:t>PDP-10</a:t>
            </a:r>
            <a:r>
              <a:rPr lang="en-US" dirty="0" smtClean="0"/>
              <a:t>, manufactured</a:t>
            </a:r>
            <a:r>
              <a:rPr lang="en-US" baseline="0" dirty="0" smtClean="0"/>
              <a:t> in 1966 and carried into the 80’s. It </a:t>
            </a:r>
            <a:r>
              <a:rPr lang="en-US" b="1" baseline="0" dirty="0" smtClean="0"/>
              <a:t>ran one of two operating systems</a:t>
            </a:r>
            <a:r>
              <a:rPr lang="en-US" baseline="0" dirty="0" smtClean="0"/>
              <a:t>, either </a:t>
            </a:r>
            <a:r>
              <a:rPr lang="en-US" b="1" baseline="0" dirty="0" smtClean="0"/>
              <a:t>TOPS-10 </a:t>
            </a:r>
            <a:r>
              <a:rPr lang="en-US" baseline="0" dirty="0" smtClean="0"/>
              <a:t>or </a:t>
            </a:r>
            <a:r>
              <a:rPr lang="en-US" b="1" baseline="0" dirty="0" smtClean="0"/>
              <a:t>TENEX</a:t>
            </a:r>
            <a:r>
              <a:rPr lang="en-US" baseline="0" dirty="0" smtClean="0"/>
              <a:t>.</a:t>
            </a:r>
            <a:endParaRPr lang="en-US" dirty="0" smtClean="0"/>
          </a:p>
          <a:p>
            <a:r>
              <a:rPr lang="en-US" dirty="0" smtClean="0"/>
              <a:t>In</a:t>
            </a:r>
            <a:r>
              <a:rPr lang="en-US" baseline="0" dirty="0" smtClean="0"/>
              <a:t> </a:t>
            </a:r>
            <a:r>
              <a:rPr lang="en-US" b="1" baseline="0" dirty="0" smtClean="0"/>
              <a:t>1972</a:t>
            </a:r>
            <a:r>
              <a:rPr lang="en-US" baseline="0" dirty="0" smtClean="0"/>
              <a:t>, </a:t>
            </a:r>
            <a:r>
              <a:rPr lang="en-US" b="1" baseline="0" dirty="0" smtClean="0"/>
              <a:t>TENEX</a:t>
            </a:r>
            <a:r>
              <a:rPr lang="en-US" baseline="0" dirty="0" smtClean="0"/>
              <a:t> was found to have a </a:t>
            </a:r>
            <a:r>
              <a:rPr lang="en-US" b="1" baseline="0" dirty="0" smtClean="0"/>
              <a:t>timing attack vulnerability </a:t>
            </a:r>
            <a:r>
              <a:rPr lang="en-US" baseline="0" dirty="0" smtClean="0"/>
              <a:t>that </a:t>
            </a:r>
            <a:r>
              <a:rPr lang="en-US" b="1" baseline="0" dirty="0" smtClean="0"/>
              <a:t>allowed a user to figure out another’s password</a:t>
            </a:r>
            <a:r>
              <a:rPr lang="en-US" baseline="0" dirty="0" smtClean="0"/>
              <a:t>.</a:t>
            </a:r>
          </a:p>
          <a:p>
            <a:r>
              <a:rPr lang="en-US" baseline="0" dirty="0" smtClean="0"/>
              <a:t>It is important to note that this was a timing attack against virtual memory paging that resulted in a password disclosure, while many timing attacks disclosed the last 20 years have been dismissed as impractical.</a:t>
            </a:r>
            <a:endParaRPr lang="en-US" dirty="0" smtClean="0"/>
          </a:p>
          <a:p>
            <a:endParaRPr lang="en-US" dirty="0" smtClean="0"/>
          </a:p>
          <a:p>
            <a:r>
              <a:rPr lang="en-US" dirty="0" smtClean="0"/>
              <a:t>PDP-10 Info: </a:t>
            </a:r>
            <a:r>
              <a:rPr lang="en-US" dirty="0" smtClean="0">
                <a:hlinkClick r:id="rId3"/>
              </a:rPr>
              <a:t>http://en.wikipedia.org/wiki/PDP-10</a:t>
            </a:r>
            <a:endParaRPr lang="en-US" dirty="0" smtClean="0"/>
          </a:p>
          <a:p>
            <a:r>
              <a:rPr lang="en-US" dirty="0" err="1" smtClean="0"/>
              <a:t>Tcsh</a:t>
            </a:r>
            <a:r>
              <a:rPr lang="en-US" dirty="0" smtClean="0"/>
              <a:t> Info: </a:t>
            </a:r>
            <a:r>
              <a:rPr lang="en-US" dirty="0" smtClean="0">
                <a:hlinkClick r:id="rId4"/>
              </a:rPr>
              <a:t>http://www.herongyang.com/Computer-History/Tcsh-What-Is-Tcsh.html</a:t>
            </a:r>
            <a:endParaRPr lang="en-US" dirty="0" smtClean="0"/>
          </a:p>
          <a:p>
            <a:r>
              <a:rPr lang="en-US" dirty="0" smtClean="0"/>
              <a:t>Image source: http://cds.cern.ch/record/916840</a:t>
            </a:r>
          </a:p>
          <a:p>
            <a:r>
              <a:rPr lang="en-US" b="1" dirty="0" smtClean="0"/>
              <a:t>1972</a:t>
            </a:r>
            <a:r>
              <a:rPr lang="en-US" dirty="0" smtClean="0"/>
              <a:t>-01-01 	TENEX Page Fault Race Condition Password Prediction Weakness 		http://osvdb.org/23199</a:t>
            </a:r>
          </a:p>
          <a:p>
            <a:endParaRPr lang="en-US" dirty="0" smtClean="0"/>
          </a:p>
          <a:p>
            <a:r>
              <a:rPr lang="en-US" dirty="0" smtClean="0"/>
              <a:t>“By carefully examining the virtual memory paging timing for differential timing for page faults, it is possible to determine if a specific character matched a portion of the password. By performing this timing attack for each character of a password, an attacker could effectively brute force a relatively strong password in a matter of minutes, instead of having to exhaust a majority of the possible password space.”</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42</a:t>
            </a:fld>
            <a:endParaRPr lang="en-US"/>
          </a:p>
        </p:txBody>
      </p:sp>
    </p:spTree>
    <p:extLst>
      <p:ext uri="{BB962C8B-B14F-4D97-AF65-F5344CB8AC3E}">
        <p14:creationId xmlns:p14="http://schemas.microsoft.com/office/powerpoint/2010/main" val="1403959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a:t>
            </a:r>
            <a:r>
              <a:rPr lang="en-US" b="1" dirty="0" smtClean="0"/>
              <a:t>Honeywell DPS6</a:t>
            </a:r>
            <a:r>
              <a:rPr lang="en-US" dirty="0" smtClean="0"/>
              <a:t> running</a:t>
            </a:r>
            <a:r>
              <a:rPr lang="en-US" baseline="0" dirty="0" smtClean="0"/>
              <a:t> </a:t>
            </a:r>
            <a:r>
              <a:rPr lang="en-US" b="1" baseline="0" dirty="0" smtClean="0"/>
              <a:t>GCOS-III</a:t>
            </a:r>
            <a:r>
              <a:rPr lang="en-US" baseline="0" dirty="0" smtClean="0"/>
              <a:t>, or “</a:t>
            </a:r>
            <a:r>
              <a:rPr lang="en-US" b="1" baseline="0" dirty="0" smtClean="0"/>
              <a:t>General Comprehensive Operating System</a:t>
            </a:r>
            <a:r>
              <a:rPr lang="en-US" baseline="0" dirty="0" smtClean="0"/>
              <a:t>” from GE.</a:t>
            </a:r>
          </a:p>
          <a:p>
            <a:r>
              <a:rPr lang="en-US" baseline="0" dirty="0" smtClean="0"/>
              <a:t>In </a:t>
            </a:r>
            <a:r>
              <a:rPr lang="en-US" b="1" baseline="0" dirty="0" smtClean="0"/>
              <a:t>October, 1972 two vulnerabilities were discovered</a:t>
            </a:r>
            <a:r>
              <a:rPr lang="en-US" baseline="0" dirty="0" smtClean="0"/>
              <a:t> in it, and </a:t>
            </a:r>
            <a:r>
              <a:rPr lang="en-US" b="1" baseline="0" dirty="0" smtClean="0"/>
              <a:t>another in 1979</a:t>
            </a:r>
            <a:r>
              <a:rPr lang="en-US" baseline="0" dirty="0" smtClean="0"/>
              <a:t>.</a:t>
            </a:r>
          </a:p>
          <a:p>
            <a:r>
              <a:rPr lang="en-US" baseline="0" dirty="0" smtClean="0"/>
              <a:t>First was a method to </a:t>
            </a:r>
            <a:r>
              <a:rPr lang="en-US" b="1" baseline="0" dirty="0" smtClean="0"/>
              <a:t>abuse</a:t>
            </a:r>
            <a:r>
              <a:rPr lang="en-US" baseline="0" dirty="0" smtClean="0"/>
              <a:t> the </a:t>
            </a:r>
            <a:r>
              <a:rPr lang="en-US" b="1" baseline="0" dirty="0" smtClean="0"/>
              <a:t>TS FOTRAN compiler</a:t>
            </a:r>
            <a:r>
              <a:rPr lang="en-US" baseline="0" dirty="0" smtClean="0"/>
              <a:t> to </a:t>
            </a:r>
            <a:r>
              <a:rPr lang="en-US" b="1" baseline="0" dirty="0" smtClean="0"/>
              <a:t>execute commands outside the security envelope</a:t>
            </a:r>
            <a:r>
              <a:rPr lang="en-US" baseline="0" dirty="0" smtClean="0"/>
              <a:t>.</a:t>
            </a:r>
          </a:p>
          <a:p>
            <a:r>
              <a:rPr lang="en-US" baseline="0" dirty="0" smtClean="0"/>
              <a:t>Second was the </a:t>
            </a:r>
            <a:r>
              <a:rPr lang="en-US" b="1" baseline="0" dirty="0" smtClean="0"/>
              <a:t>File System (FILSYS) module</a:t>
            </a:r>
            <a:r>
              <a:rPr lang="en-US" baseline="0" dirty="0" smtClean="0"/>
              <a:t> not </a:t>
            </a:r>
            <a:r>
              <a:rPr lang="en-US" b="1" baseline="0" dirty="0" smtClean="0"/>
              <a:t>handling buffers</a:t>
            </a:r>
            <a:r>
              <a:rPr lang="en-US" baseline="0" dirty="0" smtClean="0"/>
              <a:t> allowing for </a:t>
            </a:r>
            <a:r>
              <a:rPr lang="en-US" b="1" baseline="0" dirty="0" smtClean="0"/>
              <a:t>disclosure of arbitrary user credentials</a:t>
            </a:r>
            <a:r>
              <a:rPr lang="en-US" baseline="0" dirty="0" smtClean="0"/>
              <a:t>.</a:t>
            </a:r>
          </a:p>
          <a:p>
            <a:r>
              <a:rPr lang="en-US" baseline="0" dirty="0" smtClean="0"/>
              <a:t>Third was </a:t>
            </a:r>
            <a:r>
              <a:rPr lang="en-US" b="1" baseline="0" dirty="0" smtClean="0"/>
              <a:t>unprotected user-accessible memory</a:t>
            </a:r>
            <a:r>
              <a:rPr lang="en-US" baseline="0" dirty="0" smtClean="0"/>
              <a:t> containing </a:t>
            </a:r>
            <a:r>
              <a:rPr lang="en-US" b="1" baseline="0" dirty="0" smtClean="0"/>
              <a:t>other user passwords</a:t>
            </a:r>
            <a:r>
              <a:rPr lang="en-US" baseline="0" dirty="0" smtClean="0"/>
              <a:t>.</a:t>
            </a:r>
          </a:p>
          <a:p>
            <a:endParaRPr lang="en-US" baseline="0" dirty="0" smtClean="0"/>
          </a:p>
          <a:p>
            <a:r>
              <a:rPr lang="en-US" baseline="0" dirty="0" smtClean="0"/>
              <a:t>GCOS Info: </a:t>
            </a:r>
            <a:r>
              <a:rPr lang="en-US" dirty="0" smtClean="0">
                <a:hlinkClick r:id="rId3"/>
              </a:rPr>
              <a:t>http://en.wikipedia.org/wiki/General_Comprehensive_Operating_System</a:t>
            </a:r>
            <a:endParaRPr lang="en-US" baseline="0" dirty="0" smtClean="0"/>
          </a:p>
          <a:p>
            <a:r>
              <a:rPr lang="en-US" baseline="0" dirty="0" smtClean="0"/>
              <a:t>Image source: </a:t>
            </a:r>
            <a:r>
              <a:rPr lang="en-US" dirty="0" smtClean="0">
                <a:hlinkClick r:id="rId4"/>
              </a:rPr>
              <a:t>http://www.teigland.de/19.html</a:t>
            </a:r>
            <a:endParaRPr lang="en-US" dirty="0" smtClean="0"/>
          </a:p>
          <a:p>
            <a:r>
              <a:rPr lang="en-US" dirty="0" smtClean="0"/>
              <a:t>1972-10-01 	GCOS-III on HIS 635 TS FORTRAN Assigned GO TO Envelope Bypass 	http://osvdb.org/22137</a:t>
            </a:r>
          </a:p>
          <a:p>
            <a:r>
              <a:rPr lang="en-US" dirty="0" smtClean="0"/>
              <a:t>1972-10-01 	GCOS-III FILSYS Buffer Allocation Information Disclosure 		http://osvdb.org/22138</a:t>
            </a:r>
          </a:p>
          <a:p>
            <a:r>
              <a:rPr lang="en-US" dirty="0" smtClean="0"/>
              <a:t>1979-01-01 	GCOS-III Memory Print Arbitrary Passwords Local Disclosure 		http://osvdb.org/82445</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43</a:t>
            </a:fld>
            <a:endParaRPr lang="en-US"/>
          </a:p>
        </p:txBody>
      </p:sp>
    </p:spTree>
    <p:extLst>
      <p:ext uri="{BB962C8B-B14F-4D97-AF65-F5344CB8AC3E}">
        <p14:creationId xmlns:p14="http://schemas.microsoft.com/office/powerpoint/2010/main" val="1531654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TUTOR programming language</a:t>
            </a:r>
            <a:r>
              <a:rPr lang="en-US" dirty="0" smtClean="0"/>
              <a:t> was developed for the </a:t>
            </a:r>
            <a:r>
              <a:rPr lang="en-US" b="1" dirty="0" smtClean="0"/>
              <a:t>PLATO IV</a:t>
            </a:r>
            <a:r>
              <a:rPr lang="en-US" dirty="0" smtClean="0"/>
              <a:t> computer</a:t>
            </a:r>
            <a:r>
              <a:rPr lang="en-US" baseline="0" dirty="0" smtClean="0"/>
              <a:t> system seen here.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 </a:t>
            </a:r>
            <a:r>
              <a:rPr lang="en-US" b="1" baseline="0" dirty="0" smtClean="0"/>
              <a:t>crafted ‘ext’ command</a:t>
            </a:r>
            <a:r>
              <a:rPr lang="en-US" baseline="0" dirty="0" smtClean="0"/>
              <a:t> sent to a </a:t>
            </a:r>
            <a:r>
              <a:rPr lang="en-US" b="1" baseline="0" dirty="0" smtClean="0"/>
              <a:t>remote terminal</a:t>
            </a:r>
            <a:r>
              <a:rPr lang="en-US" baseline="0" dirty="0" smtClean="0"/>
              <a:t>, could </a:t>
            </a:r>
            <a:r>
              <a:rPr lang="en-US" b="1" baseline="0" dirty="0" smtClean="0"/>
              <a:t>lock it up</a:t>
            </a:r>
            <a:r>
              <a:rPr lang="en-US" baseline="0" dirty="0" smtClean="0"/>
              <a:t> requiring a power reset to fix. And remote Denial of Service is born!</a:t>
            </a:r>
            <a:endParaRPr lang="en-US" dirty="0" smtClean="0"/>
          </a:p>
          <a:p>
            <a:endParaRPr lang="en-US" dirty="0" smtClean="0"/>
          </a:p>
          <a:p>
            <a:r>
              <a:rPr lang="en-US" dirty="0" smtClean="0"/>
              <a:t>Info on TUTOR: </a:t>
            </a:r>
            <a:r>
              <a:rPr lang="en-US" dirty="0" smtClean="0">
                <a:hlinkClick r:id="rId3"/>
              </a:rPr>
              <a:t>http://en.wikipedia.org/wiki/TUTOR_(programming_language)</a:t>
            </a:r>
            <a:endParaRPr lang="en-US" dirty="0" smtClean="0"/>
          </a:p>
          <a:p>
            <a:r>
              <a:rPr lang="en-US" dirty="0" smtClean="0"/>
              <a:t>Info on PLATO IV: </a:t>
            </a:r>
            <a:r>
              <a:rPr lang="en-US" dirty="0" smtClean="0">
                <a:hlinkClick r:id="rId4"/>
              </a:rPr>
              <a:t>http://en.wikipedia.org/wiki/PLATO_(computer_system)</a:t>
            </a:r>
            <a:endParaRPr lang="en-US" dirty="0" smtClean="0"/>
          </a:p>
          <a:p>
            <a:r>
              <a:rPr lang="en-US" dirty="0" smtClean="0"/>
              <a:t>Image source: </a:t>
            </a:r>
            <a:r>
              <a:rPr lang="en-US" dirty="0" smtClean="0">
                <a:hlinkClick r:id="rId5"/>
              </a:rPr>
              <a:t>http://web.archive.org/web/20110618184853/http://edudemic.com/2011/04/classroom-technology</a:t>
            </a:r>
            <a:endParaRPr lang="en-US" dirty="0" smtClean="0"/>
          </a:p>
          <a:p>
            <a:r>
              <a:rPr lang="en-US" dirty="0" smtClean="0"/>
              <a:t>Note: Image</a:t>
            </a:r>
            <a:r>
              <a:rPr lang="en-US" baseline="0" dirty="0" smtClean="0"/>
              <a:t> watermark (UIUC Archive) indicates original point of origin </a:t>
            </a:r>
            <a:r>
              <a:rPr lang="en-US" dirty="0" smtClean="0">
                <a:hlinkClick r:id="rId6"/>
              </a:rPr>
              <a:t>http://www.library.illinois.edu/hpnl/genealogy/uiuc.html</a:t>
            </a:r>
            <a:r>
              <a:rPr lang="en-US" dirty="0" smtClean="0"/>
              <a:t> </a:t>
            </a:r>
          </a:p>
          <a:p>
            <a:endParaRPr lang="en-US" dirty="0" smtClean="0"/>
          </a:p>
          <a:p>
            <a:r>
              <a:rPr lang="en-US" b="1" dirty="0" smtClean="0"/>
              <a:t>1974</a:t>
            </a:r>
            <a:r>
              <a:rPr lang="en-US" dirty="0" smtClean="0"/>
              <a:t>-01-01 	TUTOR on PLATO IV ext Command Remote </a:t>
            </a:r>
            <a:r>
              <a:rPr lang="en-US" dirty="0" err="1" smtClean="0"/>
              <a:t>DoS</a:t>
            </a:r>
            <a:r>
              <a:rPr lang="en-US" dirty="0" smtClean="0"/>
              <a:t>		http://osvdb.org/66172</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44</a:t>
            </a:fld>
            <a:endParaRPr lang="en-US"/>
          </a:p>
        </p:txBody>
      </p:sp>
    </p:spTree>
    <p:extLst>
      <p:ext uri="{BB962C8B-B14F-4D97-AF65-F5344CB8AC3E}">
        <p14:creationId xmlns:p14="http://schemas.microsoft.com/office/powerpoint/2010/main" val="635235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MIT</a:t>
            </a:r>
            <a:r>
              <a:rPr lang="en-US" baseline="0" dirty="0" smtClean="0"/>
              <a:t>’s </a:t>
            </a:r>
            <a:r>
              <a:rPr lang="en-US" b="1" baseline="0" dirty="0" smtClean="0"/>
              <a:t>Honeywell </a:t>
            </a:r>
            <a:r>
              <a:rPr lang="en-US" b="1" dirty="0" smtClean="0"/>
              <a:t>6180</a:t>
            </a:r>
            <a:r>
              <a:rPr lang="en-US" dirty="0" smtClean="0"/>
              <a:t>, one of many computers that ran </a:t>
            </a:r>
            <a:r>
              <a:rPr lang="en-US" b="1" dirty="0" err="1" smtClean="0"/>
              <a:t>Multics</a:t>
            </a:r>
            <a:r>
              <a:rPr lang="en-US" dirty="0" smtClean="0"/>
              <a:t>,</a:t>
            </a:r>
            <a:r>
              <a:rPr lang="en-US" baseline="0" dirty="0" smtClean="0"/>
              <a:t> </a:t>
            </a:r>
            <a:r>
              <a:rPr lang="en-US" sz="1200" b="0" i="0" kern="1200" dirty="0" smtClean="0">
                <a:solidFill>
                  <a:schemeClr val="tx1"/>
                </a:solidFill>
                <a:latin typeface="+mn-lt"/>
                <a:ea typeface="+mn-ea"/>
                <a:cs typeface="+mn-cs"/>
              </a:rPr>
              <a:t>"Multiplexed Information and Computing Service"</a:t>
            </a:r>
            <a:r>
              <a:rPr lang="en-US" dirty="0" smtClean="0"/>
              <a:t>.</a:t>
            </a:r>
          </a:p>
          <a:p>
            <a:r>
              <a:rPr lang="en-US" dirty="0" smtClean="0"/>
              <a:t>In the </a:t>
            </a:r>
            <a:r>
              <a:rPr lang="en-US" b="1" dirty="0" smtClean="0"/>
              <a:t>70’s</a:t>
            </a:r>
            <a:r>
              <a:rPr lang="en-US" dirty="0" smtClean="0"/>
              <a:t>, there were</a:t>
            </a:r>
            <a:r>
              <a:rPr lang="en-US" baseline="0" dirty="0" smtClean="0"/>
              <a:t> </a:t>
            </a:r>
            <a:r>
              <a:rPr lang="en-US" b="1" baseline="0" dirty="0" smtClean="0"/>
              <a:t>at least </a:t>
            </a:r>
            <a:r>
              <a:rPr lang="en-US" b="1" dirty="0" smtClean="0"/>
              <a:t>16 vulnerabilities</a:t>
            </a:r>
            <a:r>
              <a:rPr lang="en-US" dirty="0" smtClean="0"/>
              <a:t> in </a:t>
            </a:r>
            <a:r>
              <a:rPr lang="en-US" dirty="0" err="1" smtClean="0"/>
              <a:t>Multics</a:t>
            </a:r>
            <a:r>
              <a:rPr lang="en-US" dirty="0" smtClean="0"/>
              <a:t>. I’d like to point out that since I first gave this talk in November, 2013, I have dug up 6 additional </a:t>
            </a:r>
            <a:r>
              <a:rPr lang="en-US" dirty="0" err="1" smtClean="0"/>
              <a:t>vulns</a:t>
            </a:r>
            <a:r>
              <a:rPr lang="en-US" dirty="0" smtClean="0"/>
              <a:t> on </a:t>
            </a:r>
            <a:r>
              <a:rPr lang="en-US" dirty="0" err="1" smtClean="0"/>
              <a:t>Multics</a:t>
            </a:r>
            <a:r>
              <a:rPr lang="en-US" dirty="0" smtClean="0"/>
              <a:t> in the 70s. There are </a:t>
            </a:r>
            <a:r>
              <a:rPr lang="en-US" baseline="0" dirty="0" smtClean="0"/>
              <a:t>more out there…</a:t>
            </a:r>
            <a:endParaRPr lang="en-US" dirty="0" smtClean="0"/>
          </a:p>
          <a:p>
            <a:r>
              <a:rPr lang="en-US" dirty="0" smtClean="0"/>
              <a:t>Statistically, </a:t>
            </a:r>
            <a:r>
              <a:rPr lang="en-US" dirty="0" err="1" smtClean="0"/>
              <a:t>Multics</a:t>
            </a:r>
            <a:r>
              <a:rPr lang="en-US" dirty="0" smtClean="0"/>
              <a:t> was kind of the Oracle of the 1970’s.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info: http://www.multicians.org/security.html</a:t>
            </a:r>
          </a:p>
          <a:p>
            <a:r>
              <a:rPr lang="en-US" dirty="0" smtClean="0"/>
              <a:t>Image source: </a:t>
            </a:r>
            <a:r>
              <a:rPr lang="en-US" dirty="0" smtClean="0">
                <a:hlinkClick r:id="rId3"/>
              </a:rPr>
              <a:t>http://www.multicians.org/features.html</a:t>
            </a:r>
            <a:endParaRPr lang="en-US" dirty="0" smtClean="0"/>
          </a:p>
          <a:p>
            <a:r>
              <a:rPr lang="en-US" dirty="0" smtClean="0"/>
              <a:t>1974-06-01 	</a:t>
            </a:r>
            <a:r>
              <a:rPr lang="en-US" dirty="0" err="1" smtClean="0"/>
              <a:t>Multics</a:t>
            </a:r>
            <a:r>
              <a:rPr lang="en-US" dirty="0" smtClean="0"/>
              <a:t> on HIS 645 </a:t>
            </a:r>
            <a:r>
              <a:rPr lang="en-US" dirty="0" err="1" smtClean="0"/>
              <a:t>mxerror</a:t>
            </a:r>
            <a:r>
              <a:rPr lang="en-US" dirty="0" smtClean="0"/>
              <a:t> Crafted signaller|0 Local </a:t>
            </a:r>
            <a:r>
              <a:rPr lang="en-US" dirty="0" err="1" smtClean="0"/>
              <a:t>DoS</a:t>
            </a:r>
            <a:r>
              <a:rPr lang="en-US" dirty="0" smtClean="0"/>
              <a:t> 		http://osvdb.org/22133</a:t>
            </a:r>
          </a:p>
          <a:p>
            <a:r>
              <a:rPr lang="en-US" dirty="0" smtClean="0"/>
              <a:t>1974-06-01 	</a:t>
            </a:r>
            <a:r>
              <a:rPr lang="en-US" dirty="0" err="1" smtClean="0"/>
              <a:t>Multics</a:t>
            </a:r>
            <a:r>
              <a:rPr lang="en-US" dirty="0" smtClean="0"/>
              <a:t> on HIS 645 Unlocked Stack Base Master Mode Privilege Escalation 	http://osvdb.org/22134</a:t>
            </a:r>
          </a:p>
          <a:p>
            <a:r>
              <a:rPr lang="en-US" dirty="0" smtClean="0"/>
              <a:t>1974-06-01 	</a:t>
            </a:r>
            <a:r>
              <a:rPr lang="en-US" dirty="0" err="1" smtClean="0"/>
              <a:t>Multics</a:t>
            </a:r>
            <a:r>
              <a:rPr lang="en-US" dirty="0" smtClean="0"/>
              <a:t> on HIS 645 Execute Instruction SDW Access Check Bypass 		http://osvdb.org/22135</a:t>
            </a:r>
          </a:p>
          <a:p>
            <a:r>
              <a:rPr lang="en-US" dirty="0" smtClean="0"/>
              <a:t>1974-06-01 	</a:t>
            </a:r>
            <a:r>
              <a:rPr lang="en-US" dirty="0" err="1" smtClean="0"/>
              <a:t>Multics</a:t>
            </a:r>
            <a:r>
              <a:rPr lang="en-US" dirty="0" smtClean="0"/>
              <a:t> on HIS 645 Crafted IDC Modifier Privileged Ring Access 		http://osvdb.org/22136</a:t>
            </a:r>
          </a:p>
          <a:p>
            <a:r>
              <a:rPr lang="en-US" dirty="0" smtClean="0"/>
              <a:t>1974-06-01 	</a:t>
            </a:r>
            <a:r>
              <a:rPr lang="en-US" dirty="0" err="1" smtClean="0"/>
              <a:t>Multics</a:t>
            </a:r>
            <a:r>
              <a:rPr lang="en-US" dirty="0" smtClean="0"/>
              <a:t> on 6180 Call Limiter Gate Segment Failure Privilege Escalation 	http://osvdb.org/22128</a:t>
            </a:r>
          </a:p>
          <a:p>
            <a:r>
              <a:rPr lang="en-US" dirty="0" smtClean="0"/>
              <a:t>1974-06-01 	</a:t>
            </a:r>
            <a:r>
              <a:rPr lang="en-US" dirty="0" err="1" smtClean="0"/>
              <a:t>Multics</a:t>
            </a:r>
            <a:r>
              <a:rPr lang="en-US" dirty="0" smtClean="0"/>
              <a:t> on 6180 Tally Word Permission Error Login </a:t>
            </a:r>
            <a:r>
              <a:rPr lang="en-US" dirty="0" err="1" smtClean="0"/>
              <a:t>DoS</a:t>
            </a:r>
            <a:r>
              <a:rPr lang="en-US" dirty="0" smtClean="0"/>
              <a:t> 		http://osvdb.org/22129</a:t>
            </a:r>
          </a:p>
          <a:p>
            <a:r>
              <a:rPr lang="en-US" dirty="0" smtClean="0"/>
              <a:t>1974-06-01 	</a:t>
            </a:r>
            <a:r>
              <a:rPr lang="en-US" dirty="0" err="1" smtClean="0"/>
              <a:t>Multics</a:t>
            </a:r>
            <a:r>
              <a:rPr lang="en-US" dirty="0" smtClean="0"/>
              <a:t> on 6180 SLT-KS Dual SDW </a:t>
            </a:r>
            <a:r>
              <a:rPr lang="en-US" dirty="0" err="1" smtClean="0"/>
              <a:t>hphcs</a:t>
            </a:r>
            <a:r>
              <a:rPr lang="en-US" dirty="0" smtClean="0"/>
              <a:t>_ Privilege Escalation 		http://osvdb.org/22130</a:t>
            </a:r>
          </a:p>
          <a:p>
            <a:r>
              <a:rPr lang="en-US" dirty="0" smtClean="0"/>
              <a:t>1974-06-01 	</a:t>
            </a:r>
            <a:r>
              <a:rPr lang="en-US" dirty="0" err="1" smtClean="0"/>
              <a:t>Multics</a:t>
            </a:r>
            <a:r>
              <a:rPr lang="en-US" dirty="0" smtClean="0"/>
              <a:t> on 6180 Multiple Unspecified Issues 			http://osvdb.org/22131</a:t>
            </a:r>
          </a:p>
          <a:p>
            <a:r>
              <a:rPr lang="en-US" dirty="0" smtClean="0"/>
              <a:t>1977-01-01 	</a:t>
            </a:r>
            <a:r>
              <a:rPr lang="en-US" dirty="0" err="1" smtClean="0"/>
              <a:t>Multics</a:t>
            </a:r>
            <a:r>
              <a:rPr lang="en-US" dirty="0" smtClean="0"/>
              <a:t> on GE-645 XRAY Facility Arbitrary File Access 			http://osvdb.org/23345</a:t>
            </a:r>
          </a:p>
          <a:p>
            <a:r>
              <a:rPr lang="en-US" dirty="0" smtClean="0"/>
              <a:t>1979-01-01 	</a:t>
            </a:r>
            <a:r>
              <a:rPr lang="en-US" dirty="0" err="1" smtClean="0"/>
              <a:t>Multics</a:t>
            </a:r>
            <a:r>
              <a:rPr lang="en-US" dirty="0" smtClean="0"/>
              <a:t> Password File Encryption Compromise 			http://osvdb.org/82446</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45</a:t>
            </a:fld>
            <a:endParaRPr lang="en-US"/>
          </a:p>
        </p:txBody>
      </p:sp>
    </p:spTree>
    <p:extLst>
      <p:ext uri="{BB962C8B-B14F-4D97-AF65-F5344CB8AC3E}">
        <p14:creationId xmlns:p14="http://schemas.microsoft.com/office/powerpoint/2010/main" val="2819876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Early 1979</a:t>
            </a:r>
            <a:r>
              <a:rPr lang="en-US" dirty="0" smtClean="0"/>
              <a:t>, </a:t>
            </a:r>
            <a:r>
              <a:rPr lang="en-US" b="1" dirty="0" smtClean="0"/>
              <a:t>Roger</a:t>
            </a:r>
            <a:r>
              <a:rPr lang="en-US" b="1" baseline="0" dirty="0" smtClean="0"/>
              <a:t> R. Schell</a:t>
            </a:r>
            <a:r>
              <a:rPr lang="en-US" baseline="0" dirty="0" smtClean="0"/>
              <a:t> led a </a:t>
            </a:r>
            <a:r>
              <a:rPr lang="en-US" b="1" baseline="0" dirty="0" smtClean="0"/>
              <a:t>tiger team</a:t>
            </a:r>
            <a:r>
              <a:rPr lang="en-US" baseline="0" dirty="0" smtClean="0"/>
              <a:t> while at the </a:t>
            </a:r>
            <a:r>
              <a:rPr lang="en-US" b="1" baseline="0" dirty="0" smtClean="0"/>
              <a:t>Naval Postgraduate School</a:t>
            </a:r>
            <a:r>
              <a:rPr lang="en-US" baseline="0" dirty="0" smtClean="0"/>
              <a:t> (NPS) for the military </a:t>
            </a:r>
            <a:r>
              <a:rPr lang="en-US" b="1" baseline="0" dirty="0" smtClean="0"/>
              <a:t>against the </a:t>
            </a:r>
            <a:r>
              <a:rPr lang="en-US" b="1" baseline="0" dirty="0" err="1" smtClean="0"/>
              <a:t>Multics</a:t>
            </a:r>
            <a:r>
              <a:rPr lang="en-US" b="1" baseline="0" dirty="0" smtClean="0"/>
              <a:t> operating system</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During the test, they </a:t>
            </a:r>
            <a:r>
              <a:rPr lang="en-US" b="1" baseline="0" dirty="0" smtClean="0"/>
              <a:t>penetrated </a:t>
            </a:r>
            <a:r>
              <a:rPr lang="en-US" b="1" baseline="0" dirty="0" err="1" smtClean="0"/>
              <a:t>Multics</a:t>
            </a:r>
            <a:r>
              <a:rPr lang="en-US" baseline="0" dirty="0" smtClean="0"/>
              <a:t> and </a:t>
            </a:r>
            <a:r>
              <a:rPr lang="en-US" b="1" baseline="0" dirty="0" smtClean="0"/>
              <a:t>modified the manufacturer's master copy </a:t>
            </a:r>
            <a:r>
              <a:rPr lang="en-US" baseline="0" dirty="0" smtClean="0"/>
              <a:t>of the </a:t>
            </a:r>
            <a:r>
              <a:rPr lang="en-US" baseline="0" dirty="0" err="1" smtClean="0"/>
              <a:t>Multics</a:t>
            </a:r>
            <a:r>
              <a:rPr lang="en-US" baseline="0" dirty="0" smtClean="0"/>
              <a:t> operating system itself by </a:t>
            </a:r>
            <a:r>
              <a:rPr lang="en-US" b="1" baseline="0" dirty="0" smtClean="0"/>
              <a:t>adding a backdoor</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backdoor was tiny and required a password</a:t>
            </a:r>
            <a:r>
              <a:rPr lang="en-US" dirty="0" smtClean="0"/>
              <a:t> for use.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a:t>
            </a:r>
            <a:r>
              <a:rPr lang="en-US" b="1" dirty="0" smtClean="0"/>
              <a:t>after the team told Honeywell </a:t>
            </a:r>
            <a:r>
              <a:rPr lang="en-US" dirty="0" smtClean="0"/>
              <a:t>that it existed and how it worked,</a:t>
            </a:r>
            <a:r>
              <a:rPr lang="en-US" baseline="0" dirty="0" smtClean="0"/>
              <a:t> they could not find it.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Instead of looking further and fixing, the vendor just </a:t>
            </a:r>
            <a:r>
              <a:rPr lang="en-US" b="1" baseline="0" dirty="0" smtClean="0"/>
              <a:t>kept distributing </a:t>
            </a:r>
            <a:r>
              <a:rPr lang="en-US" b="1" baseline="0" dirty="0" err="1" smtClean="0"/>
              <a:t>Multics</a:t>
            </a:r>
            <a:r>
              <a:rPr lang="en-US" b="1" baseline="0" dirty="0" smtClean="0"/>
              <a:t>, even with the backdoor in place</a:t>
            </a:r>
            <a:r>
              <a:rPr lang="en-US" baseline="0" dirty="0" smtClean="0"/>
              <a:t>. This is probably the first government </a:t>
            </a:r>
            <a:r>
              <a:rPr lang="en-US" baseline="0" dirty="0" err="1" smtClean="0"/>
              <a:t>backdoored</a:t>
            </a:r>
            <a:r>
              <a:rPr lang="en-US" baseline="0" dirty="0" smtClean="0"/>
              <a:t> operating system to be shipped, accidentally.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Interestingly enough,</a:t>
            </a:r>
            <a:r>
              <a:rPr lang="en-US" baseline="0" dirty="0" smtClean="0"/>
              <a:t> more reading reveals that the </a:t>
            </a:r>
            <a:r>
              <a:rPr lang="en-US" baseline="0" dirty="0" err="1" smtClean="0"/>
              <a:t>Karger</a:t>
            </a:r>
            <a:r>
              <a:rPr lang="en-US" baseline="0" dirty="0" smtClean="0"/>
              <a:t> / Schell paper from 1974 shows they did the same thing 5 years earlier, but that backdoor was not distributed.</a:t>
            </a:r>
            <a:endParaRPr lang="en-US" dirty="0" smtClean="0"/>
          </a:p>
          <a:p>
            <a:r>
              <a:rPr lang="en-US" dirty="0" smtClean="0"/>
              <a:t>"Honeywell recompiled </a:t>
            </a:r>
            <a:r>
              <a:rPr lang="en-US" dirty="0" err="1" smtClean="0"/>
              <a:t>check$device_name</a:t>
            </a:r>
            <a:r>
              <a:rPr lang="en-US" dirty="0" smtClean="0"/>
              <a:t>, so that the trap door would not be distributed to other sites."</a:t>
            </a:r>
          </a:p>
          <a:p>
            <a:endParaRPr lang="en-US" dirty="0" smtClean="0"/>
          </a:p>
          <a:p>
            <a:r>
              <a:rPr lang="en-US" dirty="0" smtClean="0"/>
              <a:t>More info: </a:t>
            </a:r>
            <a:r>
              <a:rPr lang="en-US" dirty="0" smtClean="0">
                <a:hlinkClick r:id="rId3"/>
              </a:rPr>
              <a:t>http://blog.osvdb.org/2012/06/01/fascinating-vulnerability-and-glimpse-into-33-year-old-pen-testing/</a:t>
            </a:r>
            <a:endParaRPr lang="en-US" dirty="0" smtClean="0"/>
          </a:p>
          <a:p>
            <a:r>
              <a:rPr lang="en-US" dirty="0" smtClean="0"/>
              <a:t>More info: http://www.airpower.maxwell.af.mil/airchronicles/aureview/1979/jan-feb/schell.html</a:t>
            </a:r>
          </a:p>
          <a:p>
            <a:r>
              <a:rPr lang="en-US" dirty="0" smtClean="0"/>
              <a:t>Roger R. Schell</a:t>
            </a:r>
            <a:r>
              <a:rPr lang="en-US" baseline="0" dirty="0" smtClean="0"/>
              <a:t> bio: </a:t>
            </a:r>
            <a:r>
              <a:rPr lang="en-US" dirty="0" smtClean="0">
                <a:hlinkClick r:id="rId4"/>
              </a:rPr>
              <a:t>http://amcis2005.aisnet.org/schell.htm</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82447 	 1979-01-01 	</a:t>
            </a:r>
            <a:r>
              <a:rPr lang="en-US" dirty="0" err="1" smtClean="0"/>
              <a:t>Multics</a:t>
            </a:r>
            <a:r>
              <a:rPr lang="en-US" dirty="0" smtClean="0"/>
              <a:t> Unspecified Third-party Backdoor </a:t>
            </a:r>
          </a:p>
          <a:p>
            <a:endParaRPr lang="en-US" dirty="0" smtClean="0"/>
          </a:p>
          <a:p>
            <a:r>
              <a:rPr lang="en-US" dirty="0" smtClean="0"/>
              <a:t>Note that the 1979 Schell</a:t>
            </a:r>
            <a:r>
              <a:rPr lang="en-US" baseline="0" dirty="0" smtClean="0"/>
              <a:t> article says the backdoor was distributed:</a:t>
            </a:r>
            <a:endParaRPr lang="en-US" dirty="0" smtClean="0"/>
          </a:p>
          <a:p>
            <a:r>
              <a:rPr lang="en-US" sz="1200" b="0" i="1" kern="1200" dirty="0" smtClean="0">
                <a:solidFill>
                  <a:schemeClr val="tx1"/>
                </a:solidFill>
                <a:latin typeface="+mn-lt"/>
                <a:ea typeface="+mn-ea"/>
                <a:cs typeface="+mn-cs"/>
              </a:rPr>
              <a:t>Trap door installed</a:t>
            </a:r>
            <a:r>
              <a:rPr lang="en-US" sz="1200" b="0" i="0" kern="1200" dirty="0" smtClean="0">
                <a:solidFill>
                  <a:schemeClr val="tx1"/>
                </a:solidFill>
                <a:latin typeface="+mn-lt"/>
                <a:ea typeface="+mn-ea"/>
                <a:cs typeface="+mn-cs"/>
              </a:rPr>
              <a:t>. The tiger team penetrated </a:t>
            </a:r>
            <a:r>
              <a:rPr lang="en-US" sz="1200" b="0" i="0" kern="1200" dirty="0" err="1" smtClean="0">
                <a:solidFill>
                  <a:schemeClr val="tx1"/>
                </a:solidFill>
                <a:latin typeface="+mn-lt"/>
                <a:ea typeface="+mn-ea"/>
                <a:cs typeface="+mn-cs"/>
              </a:rPr>
              <a:t>Multics</a:t>
            </a:r>
            <a:r>
              <a:rPr lang="en-US" sz="1200" b="0" i="0" kern="1200" dirty="0" smtClean="0">
                <a:solidFill>
                  <a:schemeClr val="tx1"/>
                </a:solidFill>
                <a:latin typeface="+mn-lt"/>
                <a:ea typeface="+mn-ea"/>
                <a:cs typeface="+mn-cs"/>
              </a:rPr>
              <a:t> and modified the manufacturer's master copy of the </a:t>
            </a:r>
            <a:r>
              <a:rPr lang="en-US" sz="1200" b="0" i="0" kern="1200" dirty="0" err="1" smtClean="0">
                <a:solidFill>
                  <a:schemeClr val="tx1"/>
                </a:solidFill>
                <a:latin typeface="+mn-lt"/>
                <a:ea typeface="+mn-ea"/>
                <a:cs typeface="+mn-cs"/>
              </a:rPr>
              <a:t>Multics</a:t>
            </a:r>
            <a:r>
              <a:rPr lang="en-US" sz="1200" b="0" i="0" kern="1200" dirty="0" smtClean="0">
                <a:solidFill>
                  <a:schemeClr val="tx1"/>
                </a:solidFill>
                <a:latin typeface="+mn-lt"/>
                <a:ea typeface="+mn-ea"/>
                <a:cs typeface="+mn-cs"/>
              </a:rPr>
              <a:t> operating system itself by installing a trap door: computer instructions to deliberately bypass the normal security checks and thus ensure penetration even after the initial flaw was fixed. This trap door was small (fewer than 10 instructions out of 100,000) and required a password for use. The manufacturer could. not find it, even when he knew it existed and how it worked. Furthermore, since the trap door was inserted in the master copy of the operating system programs, the manufacturer automatically distributed this trap door to all </a:t>
            </a:r>
            <a:r>
              <a:rPr lang="en-US" sz="1200" b="0" i="0" kern="1200" dirty="0" err="1" smtClean="0">
                <a:solidFill>
                  <a:schemeClr val="tx1"/>
                </a:solidFill>
                <a:latin typeface="+mn-lt"/>
                <a:ea typeface="+mn-ea"/>
                <a:cs typeface="+mn-cs"/>
              </a:rPr>
              <a:t>Multics</a:t>
            </a:r>
            <a:r>
              <a:rPr lang="en-US" sz="1200" b="0" i="0" kern="1200" dirty="0" smtClean="0">
                <a:solidFill>
                  <a:schemeClr val="tx1"/>
                </a:solidFill>
                <a:latin typeface="+mn-lt"/>
                <a:ea typeface="+mn-ea"/>
                <a:cs typeface="+mn-cs"/>
              </a:rPr>
              <a:t> installations.</a:t>
            </a:r>
          </a:p>
        </p:txBody>
      </p:sp>
      <p:sp>
        <p:nvSpPr>
          <p:cNvPr id="4" name="Slide Number Placeholder 3"/>
          <p:cNvSpPr>
            <a:spLocks noGrp="1"/>
          </p:cNvSpPr>
          <p:nvPr>
            <p:ph type="sldNum" sz="quarter" idx="10"/>
          </p:nvPr>
        </p:nvSpPr>
        <p:spPr/>
        <p:txBody>
          <a:bodyPr/>
          <a:lstStyle/>
          <a:p>
            <a:fld id="{BBFEBEC5-CB6D-4E6B-B616-036448855671}" type="slidenum">
              <a:rPr lang="en-US" smtClean="0"/>
              <a:pPr/>
              <a:t>46</a:t>
            </a:fld>
            <a:endParaRPr lang="en-US"/>
          </a:p>
        </p:txBody>
      </p:sp>
    </p:spTree>
    <p:extLst>
      <p:ext uri="{BB962C8B-B14F-4D97-AF65-F5344CB8AC3E}">
        <p14:creationId xmlns:p14="http://schemas.microsoft.com/office/powerpoint/2010/main" val="904222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Model 91 </a:t>
            </a:r>
            <a:r>
              <a:rPr lang="en-US" b="1" dirty="0" smtClean="0"/>
              <a:t>IBM 360</a:t>
            </a:r>
            <a:r>
              <a:rPr lang="en-US" dirty="0" smtClean="0"/>
              <a:t> computer used at NASA. The </a:t>
            </a:r>
            <a:r>
              <a:rPr lang="en-US" b="1" dirty="0" smtClean="0"/>
              <a:t>360 series ran OS/360</a:t>
            </a:r>
            <a:r>
              <a:rPr lang="en-US" dirty="0" smtClean="0"/>
              <a:t> (one</a:t>
            </a:r>
            <a:r>
              <a:rPr lang="en-US" baseline="0" dirty="0" smtClean="0"/>
              <a:t> of three variants).</a:t>
            </a:r>
          </a:p>
          <a:p>
            <a:r>
              <a:rPr lang="en-US" baseline="0" dirty="0" smtClean="0"/>
              <a:t>In </a:t>
            </a:r>
            <a:r>
              <a:rPr lang="en-US" b="1" baseline="0" dirty="0" smtClean="0"/>
              <a:t>1974</a:t>
            </a:r>
            <a:r>
              <a:rPr lang="en-US" baseline="0" dirty="0" smtClean="0"/>
              <a:t> it was found to have an </a:t>
            </a:r>
            <a:r>
              <a:rPr lang="en-US" b="1" baseline="0" dirty="0" smtClean="0"/>
              <a:t>access restriction bypass </a:t>
            </a:r>
            <a:r>
              <a:rPr lang="en-US" b="1" baseline="0" dirty="0" err="1" smtClean="0"/>
              <a:t>vuln</a:t>
            </a:r>
            <a:r>
              <a:rPr lang="en-US" b="1" baseline="0" dirty="0" smtClean="0"/>
              <a:t> in the IMASPZAP utility</a:t>
            </a:r>
            <a:r>
              <a:rPr lang="en-US" baseline="0" dirty="0" smtClean="0"/>
              <a:t>.</a:t>
            </a:r>
          </a:p>
          <a:p>
            <a:r>
              <a:rPr lang="en-US" baseline="0" dirty="0" smtClean="0"/>
              <a:t>This software is </a:t>
            </a:r>
            <a:r>
              <a:rPr lang="en-US" b="1" baseline="0" dirty="0" smtClean="0"/>
              <a:t>still used today</a:t>
            </a:r>
            <a:r>
              <a:rPr lang="en-US" baseline="0" dirty="0" smtClean="0"/>
              <a:t>, and the System/360 software is </a:t>
            </a:r>
            <a:r>
              <a:rPr lang="en-US" b="1" baseline="0" dirty="0" smtClean="0"/>
              <a:t>still supported by IBM</a:t>
            </a:r>
            <a:r>
              <a:rPr lang="en-US" baseline="0" dirty="0" smtClean="0"/>
              <a:t> via the </a:t>
            </a:r>
            <a:r>
              <a:rPr lang="en-US" baseline="0" dirty="0" err="1" smtClean="0"/>
              <a:t>zSeries</a:t>
            </a:r>
            <a:r>
              <a:rPr lang="en-US" baseline="0" dirty="0" smtClean="0"/>
              <a:t> computers.</a:t>
            </a:r>
          </a:p>
          <a:p>
            <a:r>
              <a:rPr lang="en-US" baseline="0" dirty="0" smtClean="0"/>
              <a:t>More fascinating? 1964 -&gt; 2005 – </a:t>
            </a:r>
            <a:r>
              <a:rPr lang="en-US" b="1" baseline="0" dirty="0" smtClean="0"/>
              <a:t>50 Years of use</a:t>
            </a:r>
            <a:r>
              <a:rPr lang="en-US" baseline="0" dirty="0" smtClean="0"/>
              <a:t>, </a:t>
            </a:r>
            <a:r>
              <a:rPr lang="en-US" b="1" baseline="0" dirty="0" smtClean="0"/>
              <a:t>just</a:t>
            </a:r>
            <a:r>
              <a:rPr lang="en-US" baseline="0" dirty="0" smtClean="0"/>
              <a:t> this </a:t>
            </a:r>
            <a:r>
              <a:rPr lang="en-US" b="1" baseline="0" dirty="0" smtClean="0"/>
              <a:t>one vulnerability</a:t>
            </a:r>
            <a:r>
              <a:rPr lang="en-US" baseline="0" dirty="0" smtClean="0"/>
              <a:t> found in the original operating system. </a:t>
            </a:r>
          </a:p>
          <a:p>
            <a:r>
              <a:rPr lang="en-US" baseline="0" dirty="0" smtClean="0"/>
              <a:t>33 vulnerabilities in software FOR z/OS from 2005 on.</a:t>
            </a:r>
            <a:endParaRPr lang="en-US" dirty="0" smtClean="0"/>
          </a:p>
          <a:p>
            <a:endParaRPr lang="en-US" dirty="0" smtClean="0"/>
          </a:p>
          <a:p>
            <a:r>
              <a:rPr lang="en-US" dirty="0" smtClean="0"/>
              <a:t>More info: </a:t>
            </a:r>
            <a:r>
              <a:rPr lang="en-US" dirty="0" smtClean="0">
                <a:hlinkClick r:id="rId3"/>
              </a:rPr>
              <a:t>http://en.wikipedia.org/wiki/IBM_System/360#Operating_system_software</a:t>
            </a:r>
            <a:endParaRPr lang="en-US" dirty="0" smtClean="0"/>
          </a:p>
          <a:p>
            <a:r>
              <a:rPr lang="en-US" dirty="0" smtClean="0"/>
              <a:t>Image source: http://upload.wikimedia.org/wikipedia/commons/thumb/9/9e/360-91-panel.jpg/220px-360-91-panel.jpg   (Model 91, taken at NASA)</a:t>
            </a:r>
          </a:p>
          <a:p>
            <a:endParaRPr lang="en-US" dirty="0" smtClean="0"/>
          </a:p>
          <a:p>
            <a:r>
              <a:rPr lang="en-US" dirty="0" smtClean="0"/>
              <a:t>1974-06-01 	IBM OS/360 Supplied IMASPZAP Service Aid Access Restriction Bypass	http://osvdb.org/22132</a:t>
            </a:r>
          </a:p>
          <a:p>
            <a:endParaRPr lang="en-US" dirty="0" smtClean="0"/>
          </a:p>
          <a:p>
            <a:r>
              <a:rPr lang="en-US" dirty="0" smtClean="0"/>
              <a:t>Note that</a:t>
            </a:r>
            <a:r>
              <a:rPr lang="en-US" baseline="0" dirty="0" smtClean="0"/>
              <a:t> previous versions of this talk were not very clear on the 49 (now 50) years of no </a:t>
            </a:r>
            <a:r>
              <a:rPr lang="en-US" baseline="0" dirty="0" err="1" smtClean="0"/>
              <a:t>vulns</a:t>
            </a:r>
            <a:r>
              <a:rPr lang="en-US" baseline="0" dirty="0" smtClean="0"/>
              <a:t>, </a:t>
            </a:r>
            <a:r>
              <a:rPr lang="en-US" baseline="0" dirty="0" err="1" smtClean="0"/>
              <a:t>vs</a:t>
            </a:r>
            <a:r>
              <a:rPr lang="en-US" baseline="0" dirty="0" smtClean="0"/>
              <a:t> software made for z/OS which had issues. Sorry =(</a:t>
            </a:r>
          </a:p>
        </p:txBody>
      </p:sp>
      <p:sp>
        <p:nvSpPr>
          <p:cNvPr id="4" name="Slide Number Placeholder 3"/>
          <p:cNvSpPr>
            <a:spLocks noGrp="1"/>
          </p:cNvSpPr>
          <p:nvPr>
            <p:ph type="sldNum" sz="quarter" idx="10"/>
          </p:nvPr>
        </p:nvSpPr>
        <p:spPr/>
        <p:txBody>
          <a:bodyPr/>
          <a:lstStyle/>
          <a:p>
            <a:fld id="{BBFEBEC5-CB6D-4E6B-B616-036448855671}" type="slidenum">
              <a:rPr lang="en-US" smtClean="0"/>
              <a:pPr/>
              <a:t>47</a:t>
            </a:fld>
            <a:endParaRPr lang="en-US"/>
          </a:p>
        </p:txBody>
      </p:sp>
    </p:spTree>
    <p:extLst>
      <p:ext uri="{BB962C8B-B14F-4D97-AF65-F5344CB8AC3E}">
        <p14:creationId xmlns:p14="http://schemas.microsoft.com/office/powerpoint/2010/main" val="3990709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This is a </a:t>
            </a:r>
            <a:r>
              <a:rPr lang="en-US" b="1" dirty="0" smtClean="0"/>
              <a:t>PDP-11</a:t>
            </a:r>
            <a:r>
              <a:rPr lang="en-US" dirty="0" smtClean="0"/>
              <a:t> at </a:t>
            </a:r>
            <a:r>
              <a:rPr lang="en-US" sz="1200" b="1" i="0" kern="1200" dirty="0" err="1" smtClean="0">
                <a:solidFill>
                  <a:schemeClr val="tx1"/>
                </a:solidFill>
                <a:latin typeface="+mn-lt"/>
                <a:ea typeface="+mn-ea"/>
                <a:cs typeface="+mn-cs"/>
              </a:rPr>
              <a:t>Tottenham</a:t>
            </a:r>
            <a:r>
              <a:rPr lang="en-US" sz="1200" b="1" i="0" kern="1200" dirty="0" smtClean="0">
                <a:solidFill>
                  <a:schemeClr val="tx1"/>
                </a:solidFill>
                <a:latin typeface="+mn-lt"/>
                <a:ea typeface="+mn-ea"/>
                <a:cs typeface="+mn-cs"/>
              </a:rPr>
              <a:t> College</a:t>
            </a:r>
            <a:r>
              <a:rPr lang="en-US" sz="1200" b="0" i="0" kern="1200" dirty="0" smtClean="0">
                <a:solidFill>
                  <a:schemeClr val="tx1"/>
                </a:solidFill>
                <a:latin typeface="+mn-lt"/>
                <a:ea typeface="+mn-ea"/>
                <a:cs typeface="+mn-cs"/>
              </a:rPr>
              <a:t> in </a:t>
            </a:r>
            <a:r>
              <a:rPr lang="en-US" sz="1200" b="1" i="0" kern="1200" dirty="0" smtClean="0">
                <a:solidFill>
                  <a:schemeClr val="tx1"/>
                </a:solidFill>
                <a:latin typeface="+mn-lt"/>
                <a:ea typeface="+mn-ea"/>
                <a:cs typeface="+mn-cs"/>
              </a:rPr>
              <a:t>1978</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RSTS</a:t>
            </a:r>
            <a:r>
              <a:rPr lang="en-US" sz="1200" b="0" i="0" kern="1200" baseline="0" dirty="0" smtClean="0">
                <a:solidFill>
                  <a:schemeClr val="tx1"/>
                </a:solidFill>
                <a:latin typeface="+mn-lt"/>
                <a:ea typeface="+mn-ea"/>
                <a:cs typeface="+mn-cs"/>
              </a:rPr>
              <a:t> was a </a:t>
            </a:r>
            <a:r>
              <a:rPr lang="en-US" sz="1200" b="1" i="0" kern="1200" baseline="0" dirty="0" smtClean="0">
                <a:solidFill>
                  <a:schemeClr val="tx1"/>
                </a:solidFill>
                <a:latin typeface="+mn-lt"/>
                <a:ea typeface="+mn-ea"/>
                <a:cs typeface="+mn-cs"/>
              </a:rPr>
              <a:t>multi-user time-sharing OS</a:t>
            </a:r>
            <a:r>
              <a:rPr lang="en-US" sz="1200" b="0" i="0" kern="1200" baseline="0" dirty="0" smtClean="0">
                <a:solidFill>
                  <a:schemeClr val="tx1"/>
                </a:solidFill>
                <a:latin typeface="+mn-lt"/>
                <a:ea typeface="+mn-ea"/>
                <a:cs typeface="+mn-cs"/>
              </a:rPr>
              <a:t> from </a:t>
            </a:r>
            <a:r>
              <a:rPr lang="en-US" sz="1200" b="1" i="0" kern="1200" baseline="0" dirty="0" smtClean="0">
                <a:solidFill>
                  <a:schemeClr val="tx1"/>
                </a:solidFill>
                <a:latin typeface="+mn-lt"/>
                <a:ea typeface="+mn-ea"/>
                <a:cs typeface="+mn-cs"/>
              </a:rPr>
              <a:t>DEC</a:t>
            </a:r>
            <a:r>
              <a:rPr lang="en-US" sz="1200" b="0" i="0" kern="1200" baseline="0" dirty="0" smtClean="0">
                <a:solidFill>
                  <a:schemeClr val="tx1"/>
                </a:solidFill>
                <a:latin typeface="+mn-lt"/>
                <a:ea typeface="+mn-ea"/>
                <a:cs typeface="+mn-cs"/>
              </a:rPr>
              <a:t> for the PDP-11 series.</a:t>
            </a:r>
          </a:p>
          <a:p>
            <a:r>
              <a:rPr lang="en-US" sz="1200" b="0" i="0" kern="1200" baseline="0" dirty="0" smtClean="0">
                <a:solidFill>
                  <a:schemeClr val="tx1"/>
                </a:solidFill>
                <a:latin typeface="+mn-lt"/>
                <a:ea typeface="+mn-ea"/>
                <a:cs typeface="+mn-cs"/>
              </a:rPr>
              <a:t>In </a:t>
            </a:r>
            <a:r>
              <a:rPr lang="en-US" sz="1200" b="1" i="0" kern="1200" baseline="0" dirty="0" smtClean="0">
                <a:solidFill>
                  <a:schemeClr val="tx1"/>
                </a:solidFill>
                <a:latin typeface="+mn-lt"/>
                <a:ea typeface="+mn-ea"/>
                <a:cs typeface="+mn-cs"/>
              </a:rPr>
              <a:t>1975</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four vulnerabilities</a:t>
            </a:r>
            <a:r>
              <a:rPr lang="en-US" sz="1200" b="0" i="0" kern="1200" baseline="0" dirty="0" smtClean="0">
                <a:solidFill>
                  <a:schemeClr val="tx1"/>
                </a:solidFill>
                <a:latin typeface="+mn-lt"/>
                <a:ea typeface="+mn-ea"/>
                <a:cs typeface="+mn-cs"/>
              </a:rPr>
              <a:t> were identified in RSTS/E including a </a:t>
            </a:r>
            <a:r>
              <a:rPr lang="en-US" sz="1200" b="1" i="0" kern="1200" baseline="0" dirty="0" err="1" smtClean="0">
                <a:solidFill>
                  <a:schemeClr val="tx1"/>
                </a:solidFill>
                <a:latin typeface="+mn-lt"/>
                <a:ea typeface="+mn-ea"/>
                <a:cs typeface="+mn-cs"/>
              </a:rPr>
              <a:t>DoS</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arbitrary user credential disclosure</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file disclosure</a:t>
            </a:r>
            <a:r>
              <a:rPr lang="en-US" sz="1200" b="0" i="0" kern="1200" baseline="0" dirty="0" smtClean="0">
                <a:solidFill>
                  <a:schemeClr val="tx1"/>
                </a:solidFill>
                <a:latin typeface="+mn-lt"/>
                <a:ea typeface="+mn-ea"/>
                <a:cs typeface="+mn-cs"/>
              </a:rPr>
              <a:t>, and an </a:t>
            </a:r>
            <a:r>
              <a:rPr lang="en-US" sz="1200" b="1" i="0" kern="1200" baseline="0" dirty="0" smtClean="0">
                <a:solidFill>
                  <a:schemeClr val="tx1"/>
                </a:solidFill>
                <a:latin typeface="+mn-lt"/>
                <a:ea typeface="+mn-ea"/>
                <a:cs typeface="+mn-cs"/>
              </a:rPr>
              <a:t>unspecified remote issue with the Login process</a:t>
            </a:r>
            <a:r>
              <a:rPr lang="en-US" sz="1200" b="0" i="0" kern="1200" baseline="0" dirty="0" smtClean="0">
                <a:solidFill>
                  <a:schemeClr val="tx1"/>
                </a:solidFill>
                <a:latin typeface="+mn-lt"/>
                <a:ea typeface="+mn-ea"/>
                <a:cs typeface="+mn-cs"/>
              </a:rPr>
              <a:t>.</a:t>
            </a:r>
            <a:endParaRPr lang="en-US" dirty="0" smtClean="0"/>
          </a:p>
          <a:p>
            <a:r>
              <a:rPr lang="en-US" dirty="0" smtClean="0"/>
              <a:t>That last bit is very interesting to a vulnerability historian. Rather than full disclosure, we have limited disclosure</a:t>
            </a:r>
            <a:r>
              <a:rPr lang="en-US" baseline="0" dirty="0" smtClean="0"/>
              <a:t> from </a:t>
            </a:r>
            <a:r>
              <a:rPr lang="en-US" baseline="0" dirty="0" err="1" smtClean="0"/>
              <a:t>admins</a:t>
            </a:r>
            <a:r>
              <a:rPr lang="en-US" baseline="0" dirty="0" smtClean="0"/>
              <a:t> of a system who saw the vulnerability used to compromise a system.</a:t>
            </a:r>
          </a:p>
          <a:p>
            <a:r>
              <a:rPr lang="en-US" baseline="0" dirty="0" smtClean="0"/>
              <a:t>From 1902 until 1975, this is the first “unspecified” issue we have.</a:t>
            </a:r>
          </a:p>
          <a:p>
            <a:r>
              <a:rPr lang="en-US" dirty="0" smtClean="0"/>
              <a:t>BTW, that</a:t>
            </a:r>
            <a:r>
              <a:rPr lang="en-US" baseline="0" dirty="0" smtClean="0"/>
              <a:t> i</a:t>
            </a:r>
            <a:r>
              <a:rPr lang="en-US" dirty="0" smtClean="0"/>
              <a:t>s </a:t>
            </a:r>
            <a:r>
              <a:rPr lang="en-US" dirty="0" err="1" smtClean="0"/>
              <a:t>Rafiq</a:t>
            </a:r>
            <a:r>
              <a:rPr lang="en-US" dirty="0" smtClean="0"/>
              <a:t> on the left. Who said geeks weren’t sexy?</a:t>
            </a:r>
          </a:p>
          <a:p>
            <a:endParaRPr lang="en-US" dirty="0" smtClean="0"/>
          </a:p>
          <a:p>
            <a:r>
              <a:rPr lang="en-US" dirty="0" smtClean="0"/>
              <a:t>From the paper that</a:t>
            </a:r>
            <a:r>
              <a:rPr lang="en-US" baseline="0" dirty="0" smtClean="0"/>
              <a:t> disclosed this:</a:t>
            </a:r>
            <a:endParaRPr lang="en-US" dirty="0" smtClean="0"/>
          </a:p>
          <a:p>
            <a:r>
              <a:rPr lang="en-US" dirty="0" smtClean="0"/>
              <a:t>And at one point, our system was infested by a cabal of teenagers from a nearby prep school, who had broken in by exploiting a bug in the login process. They had their way with the system for several weeks before they </a:t>
            </a:r>
          </a:p>
          <a:p>
            <a:r>
              <a:rPr lang="en-US" dirty="0" smtClean="0"/>
              <a:t>were detected, and it took several days of round-the-clock work to eradicate the numerous trap doors and time bombs they had left behind.</a:t>
            </a:r>
          </a:p>
          <a:p>
            <a:endParaRPr lang="en-US" dirty="0" smtClean="0"/>
          </a:p>
          <a:p>
            <a:r>
              <a:rPr lang="en-US" dirty="0" smtClean="0"/>
              <a:t>More info: </a:t>
            </a:r>
            <a:r>
              <a:rPr lang="en-US" dirty="0" smtClean="0">
                <a:hlinkClick r:id="rId3"/>
              </a:rPr>
              <a:t>http://en.wikipedia.org/wiki/RSTS/E</a:t>
            </a:r>
            <a:endParaRPr lang="en-US" dirty="0" smtClean="0"/>
          </a:p>
          <a:p>
            <a:r>
              <a:rPr lang="en-US" dirty="0" smtClean="0"/>
              <a:t>Image source: </a:t>
            </a:r>
            <a:r>
              <a:rPr lang="en-US" dirty="0" smtClean="0">
                <a:hlinkClick r:id="rId4"/>
              </a:rPr>
              <a:t>http://emistheblog.wordpress.com/2011/05/21/the-origins-of-femis/</a:t>
            </a:r>
            <a:endParaRPr lang="en-US" dirty="0" smtClean="0"/>
          </a:p>
          <a:p>
            <a:endParaRPr lang="en-US" dirty="0" smtClean="0"/>
          </a:p>
          <a:p>
            <a:r>
              <a:rPr lang="en-US" dirty="0" smtClean="0"/>
              <a:t>1975-01-01 	RSTS/E User TTY Assignment Exhaustion Local </a:t>
            </a:r>
            <a:r>
              <a:rPr lang="en-US" dirty="0" err="1" smtClean="0"/>
              <a:t>DoS</a:t>
            </a:r>
            <a:r>
              <a:rPr lang="en-US" dirty="0" smtClean="0"/>
              <a:t> 			http://osvdb.org/67359</a:t>
            </a:r>
          </a:p>
          <a:p>
            <a:r>
              <a:rPr lang="en-US" dirty="0" smtClean="0"/>
              <a:t>1975-01-01 	RSTS/E TTY Permission Weakness Arbitrary User Login Credential Disclosure 	http://osvdb.org/67360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1975-01-01 	RSTS/E Record-oriented Access Race Condition File Content Disclosure 	http://osvdb.org/67361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1975-01-01 	RSTS/E Login Process Unspecified Remote Issue 			http://osvdb.org/67362</a:t>
            </a:r>
          </a:p>
          <a:p>
            <a:endParaRPr lang="en-US" dirty="0" smtClean="0"/>
          </a:p>
          <a:p>
            <a:r>
              <a:rPr lang="en-US" dirty="0" smtClean="0"/>
              <a:t>Note that in a previous version, I attributed</a:t>
            </a:r>
            <a:r>
              <a:rPr lang="en-US" baseline="0" dirty="0" smtClean="0"/>
              <a:t> this to the VENDOR which is incorrect. Sucks being pressed for time =( This is due to an admin mentioning the </a:t>
            </a:r>
            <a:r>
              <a:rPr lang="en-US" baseline="0" dirty="0" err="1" smtClean="0"/>
              <a:t>vuln</a:t>
            </a:r>
            <a:r>
              <a:rPr lang="en-US" baseline="0" dirty="0" smtClean="0"/>
              <a:t>, not the vendor.</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48</a:t>
            </a:fld>
            <a:endParaRPr lang="en-US"/>
          </a:p>
        </p:txBody>
      </p:sp>
    </p:spTree>
    <p:extLst>
      <p:ext uri="{BB962C8B-B14F-4D97-AF65-F5344CB8AC3E}">
        <p14:creationId xmlns:p14="http://schemas.microsoft.com/office/powerpoint/2010/main" val="21284240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a:t>
            </a:r>
            <a:r>
              <a:rPr lang="en-US" b="1" dirty="0" smtClean="0"/>
              <a:t>Xerox 560</a:t>
            </a:r>
            <a:r>
              <a:rPr lang="en-US" dirty="0" smtClean="0"/>
              <a:t>, capable of running the </a:t>
            </a:r>
            <a:r>
              <a:rPr lang="en-US" sz="1200" b="1" i="0" kern="1200" dirty="0" smtClean="0">
                <a:solidFill>
                  <a:schemeClr val="tx1"/>
                </a:solidFill>
                <a:latin typeface="+mn-lt"/>
                <a:ea typeface="+mn-ea"/>
                <a:cs typeface="+mn-cs"/>
              </a:rPr>
              <a:t>CP-V operating system</a:t>
            </a:r>
            <a:r>
              <a:rPr lang="en-US" sz="1200" b="0" i="0" kern="1200" dirty="0" smtClean="0">
                <a:solidFill>
                  <a:schemeClr val="tx1"/>
                </a:solidFill>
                <a:latin typeface="+mn-lt"/>
                <a:ea typeface="+mn-ea"/>
                <a:cs typeface="+mn-cs"/>
              </a:rPr>
              <a:t>, released</a:t>
            </a:r>
            <a:r>
              <a:rPr lang="en-US" sz="1200" b="0" i="0" kern="1200" baseline="0" dirty="0" smtClean="0">
                <a:solidFill>
                  <a:schemeClr val="tx1"/>
                </a:solidFill>
                <a:latin typeface="+mn-lt"/>
                <a:ea typeface="+mn-ea"/>
                <a:cs typeface="+mn-cs"/>
              </a:rPr>
              <a:t> in 1973.</a:t>
            </a:r>
          </a:p>
          <a:p>
            <a:r>
              <a:rPr lang="en-US" sz="1200" b="0" i="0" kern="1200" baseline="0" dirty="0" smtClean="0">
                <a:solidFill>
                  <a:schemeClr val="tx1"/>
                </a:solidFill>
                <a:latin typeface="+mn-lt"/>
                <a:ea typeface="+mn-ea"/>
                <a:cs typeface="+mn-cs"/>
              </a:rPr>
              <a:t>In </a:t>
            </a:r>
            <a:r>
              <a:rPr lang="en-US" sz="1200" b="1" i="0" kern="1200" baseline="0" dirty="0" smtClean="0">
                <a:solidFill>
                  <a:schemeClr val="tx1"/>
                </a:solidFill>
                <a:latin typeface="+mn-lt"/>
                <a:ea typeface="+mn-ea"/>
                <a:cs typeface="+mn-cs"/>
              </a:rPr>
              <a:t>1975</a:t>
            </a:r>
            <a:r>
              <a:rPr lang="en-US" sz="1200" b="0" i="0" kern="1200" baseline="0" dirty="0" smtClean="0">
                <a:solidFill>
                  <a:schemeClr val="tx1"/>
                </a:solidFill>
                <a:latin typeface="+mn-lt"/>
                <a:ea typeface="+mn-ea"/>
                <a:cs typeface="+mn-cs"/>
              </a:rPr>
              <a:t>, a </a:t>
            </a:r>
            <a:r>
              <a:rPr lang="en-US" sz="1200" b="1" i="0" kern="1200" baseline="0" dirty="0" smtClean="0">
                <a:solidFill>
                  <a:schemeClr val="tx1"/>
                </a:solidFill>
                <a:latin typeface="+mn-lt"/>
                <a:ea typeface="+mn-ea"/>
                <a:cs typeface="+mn-cs"/>
              </a:rPr>
              <a:t>vulnerability</a:t>
            </a:r>
            <a:r>
              <a:rPr lang="en-US" sz="1200" b="0" i="0" kern="1200" baseline="0" dirty="0" smtClean="0">
                <a:solidFill>
                  <a:schemeClr val="tx1"/>
                </a:solidFill>
                <a:latin typeface="+mn-lt"/>
                <a:ea typeface="+mn-ea"/>
                <a:cs typeface="+mn-cs"/>
              </a:rPr>
              <a:t> was found that allowed to a user to </a:t>
            </a:r>
            <a:r>
              <a:rPr lang="en-US" sz="1200" b="1" i="0" kern="1200" baseline="0" dirty="0" smtClean="0">
                <a:solidFill>
                  <a:schemeClr val="tx1"/>
                </a:solidFill>
                <a:latin typeface="+mn-lt"/>
                <a:ea typeface="+mn-ea"/>
                <a:cs typeface="+mn-cs"/>
              </a:rPr>
              <a:t>bypass the built-in memory protection to elevate privileges</a:t>
            </a:r>
            <a:r>
              <a:rPr lang="en-US" sz="1200" b="0" i="0" kern="1200" baseline="0" dirty="0" smtClean="0">
                <a:solidFill>
                  <a:schemeClr val="tx1"/>
                </a:solidFill>
                <a:latin typeface="+mn-lt"/>
                <a:ea typeface="+mn-ea"/>
                <a:cs typeface="+mn-cs"/>
              </a:rPr>
              <a:t>.</a:t>
            </a:r>
          </a:p>
          <a:p>
            <a:r>
              <a:rPr lang="en-US" sz="1200" b="0" i="0" kern="1200" baseline="0" dirty="0" smtClean="0">
                <a:solidFill>
                  <a:schemeClr val="tx1"/>
                </a:solidFill>
                <a:latin typeface="+mn-lt"/>
                <a:ea typeface="+mn-ea"/>
                <a:cs typeface="+mn-cs"/>
              </a:rPr>
              <a:t>If you don’t think that “memory protection bypass” is serious and relevant, consider that 33 years later, Azimuth Security gave a talk titled “How to Impress Girls with Browser </a:t>
            </a:r>
          </a:p>
          <a:p>
            <a:r>
              <a:rPr lang="en-US" sz="1200" b="0" i="0" kern="1200" baseline="0" dirty="0" smtClean="0">
                <a:solidFill>
                  <a:schemeClr val="tx1"/>
                </a:solidFill>
                <a:latin typeface="+mn-lt"/>
                <a:ea typeface="+mn-ea"/>
                <a:cs typeface="+mn-cs"/>
              </a:rPr>
              <a:t>Memory Protection Bypasses”.</a:t>
            </a:r>
            <a:endParaRPr lang="en-US" dirty="0" smtClean="0"/>
          </a:p>
          <a:p>
            <a:endParaRPr lang="en-US" dirty="0" smtClean="0"/>
          </a:p>
          <a:p>
            <a:r>
              <a:rPr lang="en-US" dirty="0" smtClean="0"/>
              <a:t>More info: </a:t>
            </a:r>
            <a:r>
              <a:rPr lang="en-US" dirty="0" smtClean="0">
                <a:hlinkClick r:id="rId3"/>
              </a:rPr>
              <a:t>http://archive.computerhistory.org/resources/access/text/2010/06/102687533-05-03-acc.pdf</a:t>
            </a:r>
            <a:endParaRPr lang="en-US" dirty="0" smtClean="0"/>
          </a:p>
          <a:p>
            <a:r>
              <a:rPr lang="en-US" dirty="0" smtClean="0"/>
              <a:t>More info: </a:t>
            </a:r>
            <a:r>
              <a:rPr lang="en-US" dirty="0" smtClean="0">
                <a:hlinkClick r:id="rId4"/>
              </a:rPr>
              <a:t>http://en.wikipedia.org/wiki/Universal_Time-Sharing_System</a:t>
            </a:r>
            <a:endParaRPr lang="en-US" dirty="0" smtClean="0"/>
          </a:p>
          <a:p>
            <a:pPr fontAlgn="ctr"/>
            <a:r>
              <a:rPr lang="en-US" dirty="0" smtClean="0"/>
              <a:t>Paper mentioned: http://</a:t>
            </a:r>
            <a:r>
              <a:rPr lang="en-US" sz="1200" b="0" i="0" kern="1200" dirty="0" smtClean="0">
                <a:solidFill>
                  <a:schemeClr val="tx1"/>
                </a:solidFill>
                <a:latin typeface="+mn-lt"/>
                <a:ea typeface="+mn-ea"/>
                <a:cs typeface="+mn-cs"/>
              </a:rPr>
              <a:t>www.azimuthsecurity.com/resources/bh2008_slides_dowd_sotirov.pdf</a:t>
            </a:r>
          </a:p>
          <a:p>
            <a:r>
              <a:rPr lang="en-US" dirty="0" smtClean="0"/>
              <a:t>Image source: </a:t>
            </a:r>
            <a:r>
              <a:rPr lang="en-US" dirty="0" smtClean="0">
                <a:hlinkClick r:id="rId5"/>
              </a:rPr>
              <a:t>http://bitsavers.trailing-edge.com/pdf/sds/sigma/5xx/560_Flyer_Jan74.pdf</a:t>
            </a:r>
            <a:endParaRPr lang="en-US" dirty="0" smtClean="0"/>
          </a:p>
          <a:p>
            <a:endParaRPr lang="en-US" dirty="0" smtClean="0"/>
          </a:p>
          <a:p>
            <a:r>
              <a:rPr lang="en-US" dirty="0" smtClean="0"/>
              <a:t>1975-01-01 	XEROX CP-V Memory Protection Bypass Local Privilege Escalation 		http://osvdb.org/88775</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49</a:t>
            </a:fld>
            <a:endParaRPr lang="en-US"/>
          </a:p>
        </p:txBody>
      </p:sp>
    </p:spTree>
    <p:extLst>
      <p:ext uri="{BB962C8B-B14F-4D97-AF65-F5344CB8AC3E}">
        <p14:creationId xmlns:p14="http://schemas.microsoft.com/office/powerpoint/2010/main" val="88122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a:t>
            </a:r>
            <a:r>
              <a:rPr lang="en-US" baseline="0" dirty="0" smtClean="0"/>
              <a:t>t was of course legally binding, thanks for reading.</a:t>
            </a:r>
          </a:p>
          <a:p>
            <a:r>
              <a:rPr lang="en-US" baseline="0" dirty="0" smtClean="0"/>
              <a:t>Hopefully we’re all adults here, if not this is for you…</a:t>
            </a:r>
          </a:p>
          <a:p>
            <a:endParaRPr lang="en-US" dirty="0" smtClean="0"/>
          </a:p>
          <a:p>
            <a:r>
              <a:rPr lang="en-US" dirty="0" smtClean="0"/>
              <a:t>On the top of persona, </a:t>
            </a:r>
            <a:r>
              <a:rPr lang="en-US" b="1" dirty="0" smtClean="0"/>
              <a:t>who am I</a:t>
            </a:r>
            <a:r>
              <a:rPr lang="en-US" dirty="0" smtClean="0"/>
              <a:t>?</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a:t>
            </a:fld>
            <a:endParaRPr lang="en-US"/>
          </a:p>
        </p:txBody>
      </p:sp>
    </p:spTree>
    <p:extLst>
      <p:ext uri="{BB962C8B-B14F-4D97-AF65-F5344CB8AC3E}">
        <p14:creationId xmlns:p14="http://schemas.microsoft.com/office/powerpoint/2010/main" val="3516225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 is a </a:t>
            </a:r>
            <a:r>
              <a:rPr lang="en-US" b="1" dirty="0" smtClean="0"/>
              <a:t>PDP-11</a:t>
            </a:r>
            <a:r>
              <a:rPr lang="en-US" dirty="0" smtClean="0"/>
              <a:t> as well, and pictured are </a:t>
            </a:r>
            <a:r>
              <a:rPr lang="en-US" b="1" dirty="0" smtClean="0"/>
              <a:t>Dennis Richie</a:t>
            </a:r>
            <a:r>
              <a:rPr lang="en-US" dirty="0" smtClean="0"/>
              <a:t> and </a:t>
            </a:r>
            <a:r>
              <a:rPr lang="en-US" b="1" dirty="0" smtClean="0"/>
              <a:t>Ken Thompson</a:t>
            </a:r>
            <a:r>
              <a:rPr lang="en-US" dirty="0" smtClean="0"/>
              <a:t>. These</a:t>
            </a:r>
            <a:r>
              <a:rPr lang="en-US" baseline="0" dirty="0" smtClean="0"/>
              <a:t> two names should be familiar, as they are </a:t>
            </a:r>
            <a:r>
              <a:rPr lang="en-US" b="1" baseline="0" dirty="0" smtClean="0"/>
              <a:t>modern day computing heroes</a:t>
            </a:r>
            <a:r>
              <a:rPr lang="en-US" baseline="0" dirty="0" smtClean="0"/>
              <a:t>.</a:t>
            </a:r>
          </a:p>
          <a:p>
            <a:r>
              <a:rPr lang="en-US" b="1" baseline="0" dirty="0" smtClean="0"/>
              <a:t>Creators of UNIX</a:t>
            </a:r>
            <a:r>
              <a:rPr lang="en-US" baseline="0" dirty="0" smtClean="0"/>
              <a:t>, which is not just an operating system but a philosophy, this is the </a:t>
            </a:r>
            <a:r>
              <a:rPr lang="en-US" b="1" baseline="0" dirty="0" smtClean="0"/>
              <a:t>basis for hundreds of subsequent variants</a:t>
            </a:r>
            <a:r>
              <a:rPr lang="en-US" baseline="0" dirty="0" smtClean="0"/>
              <a:t> including Solaris, AIX, HP-UX, IRIX, BSD, </a:t>
            </a:r>
            <a:r>
              <a:rPr lang="en-US" baseline="0" dirty="0" err="1" smtClean="0"/>
              <a:t>AppleMac</a:t>
            </a:r>
            <a:r>
              <a:rPr lang="en-US" baseline="0" dirty="0" smtClean="0"/>
              <a:t>  OS X, </a:t>
            </a:r>
            <a:r>
              <a:rPr lang="en-US" baseline="0" dirty="0" err="1" smtClean="0"/>
              <a:t>Unicos</a:t>
            </a:r>
            <a:r>
              <a:rPr lang="en-US" baseline="0" dirty="0" smtClean="0"/>
              <a:t>, and Linux.</a:t>
            </a:r>
          </a:p>
          <a:p>
            <a:r>
              <a:rPr lang="en-US" dirty="0" smtClean="0"/>
              <a:t>In </a:t>
            </a:r>
            <a:r>
              <a:rPr lang="en-US" b="1" dirty="0" smtClean="0"/>
              <a:t>1975</a:t>
            </a:r>
            <a:r>
              <a:rPr lang="en-US" dirty="0" smtClean="0"/>
              <a:t>, an unspecified vulnerability was found in the </a:t>
            </a:r>
            <a:r>
              <a:rPr lang="en-US" b="1" dirty="0" smtClean="0"/>
              <a:t>login process related to array checking</a:t>
            </a:r>
            <a:r>
              <a:rPr lang="en-US" dirty="0" smtClean="0"/>
              <a:t>. </a:t>
            </a:r>
            <a:r>
              <a:rPr lang="en-US" b="1" dirty="0" smtClean="0"/>
              <a:t>Another vague disclosure, this from Tom Truscott at HP Labs</a:t>
            </a:r>
            <a:r>
              <a:rPr lang="en-US" b="1" baseline="0" dirty="0" smtClean="0"/>
              <a:t>. First vendor disclosure?</a:t>
            </a:r>
            <a:endParaRPr lang="en-US" b="1" dirty="0" smtClean="0"/>
          </a:p>
          <a:p>
            <a:r>
              <a:rPr lang="en-US" b="1" dirty="0" smtClean="0"/>
              <a:t>Six years later</a:t>
            </a:r>
            <a:r>
              <a:rPr lang="en-US" dirty="0" smtClean="0"/>
              <a:t> another V6</a:t>
            </a:r>
            <a:r>
              <a:rPr lang="en-US" baseline="0" dirty="0" smtClean="0"/>
              <a:t> issue was found in the </a:t>
            </a:r>
            <a:r>
              <a:rPr lang="en-US" b="1" baseline="0" dirty="0" smtClean="0"/>
              <a:t>‘</a:t>
            </a:r>
            <a:r>
              <a:rPr lang="en-US" b="1" baseline="0" dirty="0" err="1" smtClean="0"/>
              <a:t>su</a:t>
            </a:r>
            <a:r>
              <a:rPr lang="en-US" b="1" baseline="0" dirty="0" smtClean="0"/>
              <a:t>’ program, which is arguably when the floodgate opened for Unix vulnerabilities</a:t>
            </a:r>
            <a:r>
              <a:rPr lang="en-US" b="0" baseline="0" dirty="0" smtClean="0"/>
              <a:t>, as well over a dozen more were reported the next ten years.</a:t>
            </a:r>
            <a:endParaRPr lang="en-US" dirty="0" smtClean="0"/>
          </a:p>
          <a:p>
            <a:endParaRPr lang="en-US" dirty="0" smtClean="0"/>
          </a:p>
          <a:p>
            <a:r>
              <a:rPr lang="en-US" dirty="0" smtClean="0"/>
              <a:t>Image source: </a:t>
            </a:r>
            <a:r>
              <a:rPr lang="en-US" dirty="0" smtClean="0">
                <a:hlinkClick r:id="rId3"/>
              </a:rPr>
              <a:t>http://www.psych.usyd.edu.au/pdp-11/Images/Images.html</a:t>
            </a:r>
            <a:r>
              <a:rPr lang="en-US" dirty="0" smtClean="0"/>
              <a:t> / </a:t>
            </a:r>
            <a:r>
              <a:rPr lang="en-US" dirty="0" smtClean="0">
                <a:hlinkClick r:id="rId4"/>
              </a:rPr>
              <a:t>http://www.psych.usyd.edu.au/pdp-11/Images/ken-den_s.jpeg</a:t>
            </a:r>
            <a:endParaRPr lang="en-US" dirty="0" smtClean="0"/>
          </a:p>
          <a:p>
            <a:r>
              <a:rPr lang="en-US" dirty="0" smtClean="0"/>
              <a:t>More info: </a:t>
            </a:r>
            <a:r>
              <a:rPr lang="en-US" dirty="0" smtClean="0">
                <a:hlinkClick r:id="rId5"/>
              </a:rPr>
              <a:t>http://en.wikipedia.org/wiki/Unix</a:t>
            </a:r>
            <a:r>
              <a:rPr lang="en-US" dirty="0" smtClean="0"/>
              <a:t> / </a:t>
            </a:r>
            <a:r>
              <a:rPr lang="en-US" dirty="0" smtClean="0">
                <a:hlinkClick r:id="rId6"/>
              </a:rPr>
              <a:t>http://en.wikipedia.org/wiki/Version_6_Unix</a:t>
            </a:r>
            <a:r>
              <a:rPr lang="en-US" dirty="0" smtClean="0"/>
              <a:t> / </a:t>
            </a:r>
            <a:r>
              <a:rPr lang="en-US" dirty="0" smtClean="0">
                <a:hlinkClick r:id="rId7"/>
              </a:rPr>
              <a:t>http://en.wikipedia.org/wiki/Unix_philosophy</a:t>
            </a:r>
            <a:endParaRPr lang="en-US" dirty="0" smtClean="0"/>
          </a:p>
          <a:p>
            <a:endParaRPr lang="en-US" dirty="0" smtClean="0"/>
          </a:p>
          <a:p>
            <a:r>
              <a:rPr lang="en-US" dirty="0" smtClean="0"/>
              <a:t>1975-05-01 	UNIX-V6 login(I) Array Checking </a:t>
            </a:r>
            <a:r>
              <a:rPr lang="en-US" dirty="0" err="1" smtClean="0"/>
              <a:t>Uspecified</a:t>
            </a:r>
            <a:r>
              <a:rPr lang="en-US" dirty="0" smtClean="0"/>
              <a:t> Issue 		http://osvdb.org/58015</a:t>
            </a:r>
          </a:p>
          <a:p>
            <a:r>
              <a:rPr lang="en-US" dirty="0" smtClean="0"/>
              <a:t>From the digest:</a:t>
            </a:r>
          </a:p>
          <a:p>
            <a:r>
              <a:rPr lang="en-US" dirty="0" smtClean="0"/>
              <a:t>One way to subvert a SUID program is to take advantage of a common programming error, such as failure to check an array bound.  The famous UNIX-V6 login(I) bug is an example of this.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50</a:t>
            </a:fld>
            <a:endParaRPr lang="en-US"/>
          </a:p>
        </p:txBody>
      </p:sp>
    </p:spTree>
    <p:extLst>
      <p:ext uri="{BB962C8B-B14F-4D97-AF65-F5344CB8AC3E}">
        <p14:creationId xmlns:p14="http://schemas.microsoft.com/office/powerpoint/2010/main" val="12861002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a:t>
            </a:r>
            <a:r>
              <a:rPr lang="en-US" b="1" dirty="0" smtClean="0"/>
              <a:t>IBM 370 punch card system</a:t>
            </a:r>
            <a:r>
              <a:rPr lang="en-US" dirty="0" smtClean="0"/>
              <a:t>, part of a larger computer system that ran one</a:t>
            </a:r>
            <a:r>
              <a:rPr lang="en-US" baseline="0" dirty="0" smtClean="0"/>
              <a:t> of</a:t>
            </a:r>
            <a:r>
              <a:rPr lang="en-US" dirty="0" smtClean="0"/>
              <a:t> four different operating systems.</a:t>
            </a:r>
          </a:p>
          <a:p>
            <a:r>
              <a:rPr lang="en-US" b="1" dirty="0" smtClean="0"/>
              <a:t>Two vulnerabilities</a:t>
            </a:r>
            <a:r>
              <a:rPr lang="en-US" baseline="0" dirty="0" smtClean="0"/>
              <a:t> were found, one in </a:t>
            </a:r>
            <a:r>
              <a:rPr lang="en-US" b="1" baseline="0" dirty="0" smtClean="0"/>
              <a:t>1977</a:t>
            </a:r>
            <a:r>
              <a:rPr lang="en-US" baseline="0" dirty="0" smtClean="0"/>
              <a:t> for </a:t>
            </a:r>
            <a:r>
              <a:rPr lang="en-US" b="1" baseline="0" dirty="0" smtClean="0"/>
              <a:t>privilege escalation</a:t>
            </a:r>
            <a:r>
              <a:rPr lang="en-US" baseline="0" dirty="0" smtClean="0"/>
              <a:t> and one in </a:t>
            </a:r>
            <a:r>
              <a:rPr lang="en-US" b="1" baseline="0" dirty="0" smtClean="0"/>
              <a:t>1979</a:t>
            </a:r>
            <a:r>
              <a:rPr lang="en-US" baseline="0" dirty="0" smtClean="0"/>
              <a:t> for </a:t>
            </a:r>
            <a:r>
              <a:rPr lang="en-US" b="1" baseline="0" dirty="0" smtClean="0"/>
              <a:t>password file disclosure</a:t>
            </a:r>
            <a:r>
              <a:rPr lang="en-US" baseline="0" dirty="0" smtClean="0"/>
              <a:t>.</a:t>
            </a:r>
          </a:p>
          <a:p>
            <a:r>
              <a:rPr lang="en-US" baseline="0" dirty="0" smtClean="0"/>
              <a:t>At this point we should consider that this same type of vulnerability has kept coming up, and that form of authentication has been failing us since.</a:t>
            </a:r>
            <a:endParaRPr lang="en-US" dirty="0" smtClean="0"/>
          </a:p>
          <a:p>
            <a:endParaRPr lang="en-US" dirty="0" smtClean="0"/>
          </a:p>
          <a:p>
            <a:r>
              <a:rPr lang="en-US" dirty="0" smtClean="0"/>
              <a:t>More info: </a:t>
            </a:r>
            <a:r>
              <a:rPr lang="en-US" dirty="0" smtClean="0">
                <a:hlinkClick r:id="rId3"/>
              </a:rPr>
              <a:t>http://en.wikipedia.org/wiki/IBM_System/370</a:t>
            </a:r>
            <a:endParaRPr lang="en-US" dirty="0" smtClean="0"/>
          </a:p>
          <a:p>
            <a:r>
              <a:rPr lang="en-US" dirty="0" smtClean="0"/>
              <a:t>Image source: </a:t>
            </a:r>
            <a:r>
              <a:rPr lang="en-US" dirty="0" smtClean="0">
                <a:hlinkClick r:id="rId4"/>
              </a:rPr>
              <a:t>http://www.chezfred.org.uk/University/ComputerXHistory/TheIbm370/1974-IBM370-209.htm</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1977-01-01 	IBM 370 DIAGNOSE Instruction Gain System Privileges 		http://osvdb.org/3038</a:t>
            </a:r>
          </a:p>
          <a:p>
            <a:r>
              <a:rPr lang="en-US" dirty="0" smtClean="0"/>
              <a:t>1979-01-01 	IBM 370 w/ TSO Password File Direct Request Local Disclosure 		http://osvdb.org/82444</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51</a:t>
            </a:fld>
            <a:endParaRPr lang="en-US"/>
          </a:p>
        </p:txBody>
      </p:sp>
    </p:spTree>
    <p:extLst>
      <p:ext uri="{BB962C8B-B14F-4D97-AF65-F5344CB8AC3E}">
        <p14:creationId xmlns:p14="http://schemas.microsoft.com/office/powerpoint/2010/main" val="30577908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New Data Seal</a:t>
            </a:r>
            <a:r>
              <a:rPr lang="en-US" dirty="0" smtClean="0"/>
              <a:t> (NDS)</a:t>
            </a:r>
            <a:r>
              <a:rPr lang="en-US" baseline="0" dirty="0" smtClean="0"/>
              <a:t> </a:t>
            </a:r>
            <a:r>
              <a:rPr lang="en-US" b="1" dirty="0" smtClean="0"/>
              <a:t>algorithm</a:t>
            </a:r>
            <a:r>
              <a:rPr lang="en-US" dirty="0" smtClean="0"/>
              <a:t>, based on Lucifer</a:t>
            </a:r>
            <a:r>
              <a:rPr lang="en-US" baseline="0" dirty="0" smtClean="0"/>
              <a:t> created by Horst </a:t>
            </a:r>
            <a:r>
              <a:rPr lang="en-US" baseline="0" dirty="0" err="1" smtClean="0"/>
              <a:t>Feistel</a:t>
            </a:r>
            <a:r>
              <a:rPr lang="en-US" baseline="0" dirty="0" smtClean="0"/>
              <a:t> colleagues at IBM. </a:t>
            </a:r>
            <a:r>
              <a:rPr lang="en-US" b="1" baseline="0" dirty="0" smtClean="0"/>
              <a:t>Commercial cipher</a:t>
            </a:r>
            <a:r>
              <a:rPr lang="en-US" baseline="0" dirty="0" smtClean="0"/>
              <a:t>. Were military ciphers in use at this point but details fuzzy, lot of digging needs to be done.</a:t>
            </a:r>
          </a:p>
          <a:p>
            <a:r>
              <a:rPr lang="en-US" b="1" baseline="0" dirty="0" smtClean="0"/>
              <a:t>Precursor to the Data Encryption Standard, or DES</a:t>
            </a:r>
            <a:r>
              <a:rPr lang="en-US" baseline="0" dirty="0" smtClean="0"/>
              <a:t> which is </a:t>
            </a:r>
            <a:r>
              <a:rPr lang="en-US" b="1" baseline="0" dirty="0" smtClean="0"/>
              <a:t>still widely used today</a:t>
            </a:r>
            <a:r>
              <a:rPr lang="en-US" baseline="0" dirty="0" smtClean="0"/>
              <a:t>.</a:t>
            </a:r>
          </a:p>
          <a:p>
            <a:r>
              <a:rPr lang="en-US" baseline="0" dirty="0" smtClean="0"/>
              <a:t>In </a:t>
            </a:r>
            <a:r>
              <a:rPr lang="en-US" b="1" baseline="0" dirty="0" smtClean="0"/>
              <a:t>1977</a:t>
            </a:r>
            <a:r>
              <a:rPr lang="en-US" baseline="0" dirty="0" smtClean="0"/>
              <a:t>, NDS was found vulnerable to a “</a:t>
            </a:r>
            <a:r>
              <a:rPr lang="en-US" b="1" baseline="0" dirty="0" smtClean="0"/>
              <a:t>slide attack</a:t>
            </a:r>
            <a:r>
              <a:rPr lang="en-US" baseline="0" dirty="0" smtClean="0"/>
              <a:t>” that resulted in a </a:t>
            </a:r>
            <a:r>
              <a:rPr lang="en-US" b="1" baseline="0" dirty="0" smtClean="0"/>
              <a:t>full compromise</a:t>
            </a:r>
            <a:r>
              <a:rPr lang="en-US" baseline="0" dirty="0" smtClean="0"/>
              <a:t>. </a:t>
            </a:r>
          </a:p>
          <a:p>
            <a:r>
              <a:rPr lang="en-US" baseline="0" dirty="0" smtClean="0"/>
              <a:t>This was one of the early computer-based algorithms that fell, and would be one of hundreds to fall including DES.</a:t>
            </a:r>
          </a:p>
          <a:p>
            <a:endParaRPr lang="en-US" dirty="0" smtClean="0"/>
          </a:p>
          <a:p>
            <a:r>
              <a:rPr lang="en-US" dirty="0" smtClean="0"/>
              <a:t>IBM Logo circa 1972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info: </a:t>
            </a:r>
            <a:r>
              <a:rPr lang="en-US" dirty="0" smtClean="0">
                <a:hlinkClick r:id="rId3"/>
              </a:rPr>
              <a:t>http://en.wikipedia.org/wiki/Lucifer_(cipher)</a:t>
            </a:r>
            <a:r>
              <a:rPr lang="en-US" dirty="0" smtClean="0"/>
              <a:t> / </a:t>
            </a:r>
            <a:r>
              <a:rPr lang="en-US" dirty="0" smtClean="0">
                <a:hlinkClick r:id="rId4"/>
              </a:rPr>
              <a:t>http://en.wikipedia.org/wiki/New_Data_Seal</a:t>
            </a:r>
            <a:r>
              <a:rPr lang="en-US" dirty="0" smtClean="0"/>
              <a:t> / </a:t>
            </a:r>
            <a:r>
              <a:rPr lang="en-US" dirty="0" smtClean="0">
                <a:hlinkClick r:id="rId5"/>
              </a:rPr>
              <a:t>http://en.wikipedia.org/wiki/Data_Encryption_Standard</a:t>
            </a:r>
            <a:endParaRPr lang="en-US" dirty="0" smtClean="0"/>
          </a:p>
          <a:p>
            <a:r>
              <a:rPr lang="en-US" dirty="0" smtClean="0"/>
              <a:t>Image source: </a:t>
            </a:r>
            <a:r>
              <a:rPr lang="en-US" dirty="0" smtClean="0">
                <a:hlinkClick r:id="rId6"/>
              </a:rPr>
              <a:t>http://fistpark.tistory.com/47</a:t>
            </a:r>
            <a:r>
              <a:rPr lang="en-US" dirty="0" smtClean="0"/>
              <a:t> / </a:t>
            </a:r>
            <a:r>
              <a:rPr lang="en-US" dirty="0" smtClean="0">
                <a:hlinkClick r:id="rId7"/>
              </a:rPr>
              <a:t>http://en.wikipedia.org/wiki/Feistel_cipher</a:t>
            </a:r>
            <a:endParaRPr lang="en-US" dirty="0" smtClean="0"/>
          </a:p>
          <a:p>
            <a:endParaRPr lang="en-US" dirty="0" smtClean="0"/>
          </a:p>
          <a:p>
            <a:r>
              <a:rPr lang="en-US" dirty="0" smtClean="0"/>
              <a:t>1977-01-02 	New Data Seal (NDS) Algorithm Slide Attack Chosen Plaintext Cryptanalysis Compromise 	http://osvdb.org/49711</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52</a:t>
            </a:fld>
            <a:endParaRPr lang="en-US"/>
          </a:p>
        </p:txBody>
      </p:sp>
    </p:spTree>
    <p:extLst>
      <p:ext uri="{BB962C8B-B14F-4D97-AF65-F5344CB8AC3E}">
        <p14:creationId xmlns:p14="http://schemas.microsoft.com/office/powerpoint/2010/main" val="714266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Vulnerabilities were surfacing enough in the 70’s so it was a concern to some (e.g. military).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from here we get into a </a:t>
            </a:r>
            <a:r>
              <a:rPr lang="en-US" b="1" dirty="0" smtClean="0"/>
              <a:t>more modern security world</a:t>
            </a:r>
            <a:r>
              <a:rPr lang="en-US" dirty="0" smtClean="0"/>
              <a:t>. </a:t>
            </a:r>
          </a:p>
          <a:p>
            <a:r>
              <a:rPr lang="en-US" dirty="0" smtClean="0"/>
              <a:t>Remember, most back then were not security people, as there were few dedicated to that task, but admins were expected</a:t>
            </a:r>
            <a:r>
              <a:rPr lang="en-US" baseline="0" dirty="0" smtClean="0"/>
              <a:t> to secure their systems in some cases.</a:t>
            </a:r>
          </a:p>
          <a:p>
            <a:r>
              <a:rPr lang="en-US" dirty="0" smtClean="0"/>
              <a:t>By the 80’s, vulnerabilities were becoming more prevalent,</a:t>
            </a:r>
            <a:r>
              <a:rPr lang="en-US" baseline="0" dirty="0" smtClean="0"/>
              <a:t> to the point some decided a list of them should be maintained.</a:t>
            </a:r>
          </a:p>
          <a:p>
            <a:r>
              <a:rPr lang="en-US" baseline="0" dirty="0" smtClean="0"/>
              <a:t>Those first lists were the early vulnerability databases. Different than today’s, but the same intent and goal. Catalog all the </a:t>
            </a:r>
            <a:r>
              <a:rPr lang="en-US" baseline="0" dirty="0" err="1" smtClean="0"/>
              <a:t>vulns</a:t>
            </a:r>
            <a:r>
              <a:rPr lang="en-US" baseline="0" dirty="0" smtClean="0"/>
              <a:t>.</a:t>
            </a:r>
            <a:endParaRPr lang="en-US" dirty="0" smtClean="0"/>
          </a:p>
          <a:p>
            <a:endParaRPr lang="en-US" dirty="0" smtClean="0"/>
          </a:p>
          <a:p>
            <a:r>
              <a:rPr lang="en-US" b="1" dirty="0" smtClean="0"/>
              <a:t>Before the 80’s</a:t>
            </a:r>
            <a:r>
              <a:rPr lang="en-US" dirty="0" smtClean="0"/>
              <a:t>, the </a:t>
            </a:r>
            <a:r>
              <a:rPr lang="en-US" b="1" dirty="0" smtClean="0"/>
              <a:t>original VDB</a:t>
            </a:r>
            <a:r>
              <a:rPr lang="en-US" dirty="0" smtClean="0"/>
              <a:t> was likely the </a:t>
            </a:r>
            <a:r>
              <a:rPr lang="en-US" b="1" dirty="0" smtClean="0"/>
              <a:t>“Repaired Security Bugs in </a:t>
            </a:r>
            <a:r>
              <a:rPr lang="en-US" b="1" dirty="0" err="1" smtClean="0"/>
              <a:t>Multics</a:t>
            </a:r>
            <a:r>
              <a:rPr lang="en-US" b="1" dirty="0" smtClean="0"/>
              <a:t>” from 1973</a:t>
            </a:r>
            <a:r>
              <a:rPr lang="en-US" dirty="0" smtClean="0"/>
              <a:t>.</a:t>
            </a:r>
            <a:r>
              <a:rPr lang="en-US" baseline="0" dirty="0" smtClean="0"/>
              <a:t> For a vulnerability historian, this is kind of a holy grail …</a:t>
            </a:r>
            <a:endParaRPr lang="en-US" dirty="0" smtClean="0"/>
          </a:p>
          <a:p>
            <a:endParaRPr lang="en-US" dirty="0" smtClean="0"/>
          </a:p>
          <a:p>
            <a:r>
              <a:rPr lang="en-US" dirty="0" smtClean="0"/>
              <a:t>Image source: 1970’s NSA via </a:t>
            </a:r>
            <a:r>
              <a:rPr lang="en-US" dirty="0" smtClean="0">
                <a:hlinkClick r:id="rId3"/>
              </a:rPr>
              <a:t>http://www.washingtonpost.com/national/on-innovations/a-history-of-the-nsa/2013/06/19/ded58b8a-d823-11e2-a9f2-42ee3912ae0e_gallery.html#photo=23</a:t>
            </a:r>
            <a:endParaRPr lang="en-US"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53</a:t>
            </a:fld>
            <a:endParaRPr lang="en-US"/>
          </a:p>
        </p:txBody>
      </p:sp>
    </p:spTree>
    <p:extLst>
      <p:ext uri="{BB962C8B-B14F-4D97-AF65-F5344CB8AC3E}">
        <p14:creationId xmlns:p14="http://schemas.microsoft.com/office/powerpoint/2010/main" val="37342118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vulnerability list was eventually put into book format, or so it seemed, printed in 1977. 0 reviews, come 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That image is the generic “we don’t have a cover” image for Google Books I have since learned.</a:t>
            </a:r>
            <a:endParaRPr lang="en-US" dirty="0" smtClean="0"/>
          </a:p>
          <a:p>
            <a:r>
              <a:rPr lang="en-US" baseline="0" dirty="0" smtClean="0"/>
              <a:t>So obviously I wanted to ‘</a:t>
            </a:r>
            <a:r>
              <a:rPr lang="en-US" b="1" baseline="0" dirty="0" smtClean="0"/>
              <a:t>get print book</a:t>
            </a:r>
            <a:r>
              <a:rPr lang="en-US" baseline="0" dirty="0" smtClean="0"/>
              <a:t>’ in order to review it. As well as integrate any missing </a:t>
            </a:r>
            <a:r>
              <a:rPr lang="en-US" baseline="0" dirty="0" err="1" smtClean="0"/>
              <a:t>vulns</a:t>
            </a:r>
            <a:r>
              <a:rPr lang="en-US" baseline="0" dirty="0" smtClean="0"/>
              <a:t> into OSVDB.</a:t>
            </a:r>
          </a:p>
        </p:txBody>
      </p:sp>
      <p:sp>
        <p:nvSpPr>
          <p:cNvPr id="4" name="Slide Number Placeholder 3"/>
          <p:cNvSpPr>
            <a:spLocks noGrp="1"/>
          </p:cNvSpPr>
          <p:nvPr>
            <p:ph type="sldNum" sz="quarter" idx="10"/>
          </p:nvPr>
        </p:nvSpPr>
        <p:spPr/>
        <p:txBody>
          <a:bodyPr/>
          <a:lstStyle/>
          <a:p>
            <a:fld id="{BBFEBEC5-CB6D-4E6B-B616-036448855671}" type="slidenum">
              <a:rPr lang="en-US" smtClean="0"/>
              <a:pPr/>
              <a:t>54</a:t>
            </a:fld>
            <a:endParaRPr lang="en-US"/>
          </a:p>
        </p:txBody>
      </p:sp>
    </p:spTree>
    <p:extLst>
      <p:ext uri="{BB962C8B-B14F-4D97-AF65-F5344CB8AC3E}">
        <p14:creationId xmlns:p14="http://schemas.microsoft.com/office/powerpoint/2010/main" val="33753795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Great, Google fails to find a copy. Not even in the Amazon</a:t>
            </a:r>
            <a:r>
              <a:rPr lang="en-US" baseline="0" dirty="0" smtClean="0"/>
              <a:t> market or </a:t>
            </a:r>
            <a:r>
              <a:rPr lang="en-US" baseline="0" dirty="0" err="1" smtClean="0"/>
              <a:t>AbeBooks</a:t>
            </a:r>
            <a:r>
              <a:rPr lang="en-US" baseline="0" dirty="0" smtClean="0"/>
              <a:t> has it.</a:t>
            </a:r>
          </a:p>
          <a:p>
            <a:r>
              <a:rPr lang="en-US" baseline="0" dirty="0" smtClean="0"/>
              <a:t>But look, I can </a:t>
            </a:r>
            <a:r>
              <a:rPr lang="en-US" b="1" baseline="0" dirty="0" smtClean="0"/>
              <a:t>find it in a library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55</a:t>
            </a:fld>
            <a:endParaRPr lang="en-US"/>
          </a:p>
        </p:txBody>
      </p:sp>
    </p:spTree>
    <p:extLst>
      <p:ext uri="{BB962C8B-B14F-4D97-AF65-F5344CB8AC3E}">
        <p14:creationId xmlns:p14="http://schemas.microsoft.com/office/powerpoint/2010/main" val="2772885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exists in one library according to Google books,</a:t>
            </a:r>
            <a:r>
              <a:rPr lang="en-US" baseline="0" dirty="0" smtClean="0"/>
              <a:t> and it is 941 miles away. In California. No one wants to go to California.</a:t>
            </a:r>
          </a:p>
          <a:p>
            <a:r>
              <a:rPr lang="en-US" baseline="0" dirty="0" smtClean="0"/>
              <a:t>Hawaii? Yes. California? No.</a:t>
            </a:r>
          </a:p>
          <a:p>
            <a:r>
              <a:rPr lang="en-US" baseline="0" dirty="0" smtClean="0"/>
              <a:t>So of course this prompts my logical, reserved response…</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56</a:t>
            </a:fld>
            <a:endParaRPr lang="en-US"/>
          </a:p>
        </p:txBody>
      </p:sp>
    </p:spTree>
    <p:extLst>
      <p:ext uri="{BB962C8B-B14F-4D97-AF65-F5344CB8AC3E}">
        <p14:creationId xmlns:p14="http://schemas.microsoft.com/office/powerpoint/2010/main" val="2903024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Yeah, I wasn’t happy. </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57</a:t>
            </a:fld>
            <a:endParaRPr lang="en-US"/>
          </a:p>
        </p:txBody>
      </p:sp>
    </p:spTree>
    <p:extLst>
      <p:ext uri="{BB962C8B-B14F-4D97-AF65-F5344CB8AC3E}">
        <p14:creationId xmlns:p14="http://schemas.microsoft.com/office/powerpoint/2010/main" val="41106729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Fortunately, I had a digital copy waiting for me at a small conference at UPENN, courtesy of Andrea </a:t>
            </a:r>
            <a:r>
              <a:rPr lang="en-US" dirty="0" err="1" smtClean="0"/>
              <a:t>Matwyshyn</a:t>
            </a:r>
            <a:r>
              <a:rPr lang="en-US" baseline="0" dirty="0" smtClean="0"/>
              <a:t> who had requested an </a:t>
            </a:r>
            <a:r>
              <a:rPr lang="en-US" b="1" baseline="0" dirty="0" smtClean="0"/>
              <a:t>inter</a:t>
            </a:r>
            <a:r>
              <a:rPr lang="en-US" baseline="0" dirty="0" smtClean="0"/>
              <a:t>-library copy be sent to her. </a:t>
            </a:r>
          </a:p>
          <a:p>
            <a:r>
              <a:rPr lang="en-US" baseline="0" dirty="0" smtClean="0"/>
              <a:t>Who knew professors had such power. After two years of searching, I finally had it.</a:t>
            </a:r>
          </a:p>
          <a:p>
            <a:r>
              <a:rPr lang="en-US" baseline="0" dirty="0" smtClean="0"/>
              <a:t>Ultimately, six more MULTICS bugs were added to the database as a result.</a:t>
            </a:r>
          </a:p>
        </p:txBody>
      </p:sp>
      <p:sp>
        <p:nvSpPr>
          <p:cNvPr id="4" name="Slide Number Placeholder 3"/>
          <p:cNvSpPr>
            <a:spLocks noGrp="1"/>
          </p:cNvSpPr>
          <p:nvPr>
            <p:ph type="sldNum" sz="quarter" idx="10"/>
          </p:nvPr>
        </p:nvSpPr>
        <p:spPr/>
        <p:txBody>
          <a:bodyPr/>
          <a:lstStyle/>
          <a:p>
            <a:fld id="{BBFEBEC5-CB6D-4E6B-B616-036448855671}" type="slidenum">
              <a:rPr lang="en-US" smtClean="0"/>
              <a:pPr/>
              <a:t>58</a:t>
            </a:fld>
            <a:endParaRPr lang="en-US"/>
          </a:p>
        </p:txBody>
      </p:sp>
    </p:spTree>
    <p:extLst>
      <p:ext uri="{BB962C8B-B14F-4D97-AF65-F5344CB8AC3E}">
        <p14:creationId xmlns:p14="http://schemas.microsoft.com/office/powerpoint/2010/main" val="27854094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baseline="0" dirty="0" smtClean="0">
                <a:solidFill>
                  <a:schemeClr val="tx1"/>
                </a:solidFill>
                <a:latin typeface="+mn-lt"/>
                <a:ea typeface="+mn-ea"/>
                <a:cs typeface="+mn-cs"/>
              </a:rPr>
              <a:t>While on this topic…</a:t>
            </a:r>
          </a:p>
          <a:p>
            <a:r>
              <a:rPr lang="en-US" sz="1200" b="0" i="0" kern="1200" baseline="0" dirty="0" smtClean="0">
                <a:solidFill>
                  <a:schemeClr val="tx1"/>
                </a:solidFill>
                <a:latin typeface="+mn-lt"/>
                <a:ea typeface="+mn-ea"/>
                <a:cs typeface="+mn-cs"/>
              </a:rPr>
              <a:t>I gave this talk to a small group of people last week as a dry run. After the talk, a co-worker and I got to talking about military crypto and he lent me copies of two books…</a:t>
            </a:r>
            <a:endParaRPr lang="en-US" dirty="0" smtClean="0"/>
          </a:p>
          <a:p>
            <a:r>
              <a:rPr lang="en-US" dirty="0" smtClean="0"/>
              <a:t>This is “Military </a:t>
            </a:r>
            <a:r>
              <a:rPr lang="en-US" dirty="0" err="1" smtClean="0"/>
              <a:t>Cryptanalytics</a:t>
            </a:r>
            <a:r>
              <a:rPr lang="en-US" dirty="0" smtClean="0"/>
              <a:t>” Part 1, by Friedman and </a:t>
            </a:r>
            <a:r>
              <a:rPr lang="en-US" dirty="0" err="1" smtClean="0"/>
              <a:t>Callimahos</a:t>
            </a:r>
            <a:r>
              <a:rPr lang="en-US" dirty="0" smtClean="0"/>
              <a:t>.</a:t>
            </a:r>
            <a:r>
              <a:rPr lang="en-US" baseline="0" dirty="0" smtClean="0"/>
              <a:t> Part 2’s Appendix 6 has a variety of information on military crypto devices that were compromised.</a:t>
            </a:r>
          </a:p>
          <a:p>
            <a:r>
              <a:rPr lang="en-US" baseline="0" dirty="0" smtClean="0"/>
              <a:t>This book is from 1956 and was de-classified 49 years later. So overnight, I may have doubled the vulnerability entries related to these machines, once I have a chance to read and digest the material.</a:t>
            </a:r>
          </a:p>
          <a:p>
            <a:r>
              <a:rPr lang="en-US" baseline="0" dirty="0" smtClean="0"/>
              <a:t>OK, back to the vulnerability history!</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59</a:t>
            </a:fld>
            <a:endParaRPr lang="en-US"/>
          </a:p>
        </p:txBody>
      </p:sp>
    </p:spTree>
    <p:extLst>
      <p:ext uri="{BB962C8B-B14F-4D97-AF65-F5344CB8AC3E}">
        <p14:creationId xmlns:p14="http://schemas.microsoft.com/office/powerpoint/2010/main" val="678334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some guy who </a:t>
            </a:r>
            <a:r>
              <a:rPr lang="en-US" b="1" dirty="0" smtClean="0"/>
              <a:t>likes small misunderstood creatures</a:t>
            </a:r>
            <a:r>
              <a:rPr lang="en-US" dirty="0" smtClean="0"/>
              <a:t>. That’s zesty.</a:t>
            </a:r>
          </a:p>
          <a:p>
            <a:endParaRPr lang="en-US" dirty="0" smtClean="0"/>
          </a:p>
          <a:p>
            <a:r>
              <a:rPr lang="en-US" dirty="0" smtClean="0"/>
              <a:t>Ok, the part that matters?</a:t>
            </a:r>
          </a:p>
        </p:txBody>
      </p:sp>
      <p:sp>
        <p:nvSpPr>
          <p:cNvPr id="4" name="Slide Number Placeholder 3"/>
          <p:cNvSpPr>
            <a:spLocks noGrp="1"/>
          </p:cNvSpPr>
          <p:nvPr>
            <p:ph type="sldNum" sz="quarter" idx="10"/>
          </p:nvPr>
        </p:nvSpPr>
        <p:spPr/>
        <p:txBody>
          <a:bodyPr/>
          <a:lstStyle/>
          <a:p>
            <a:fld id="{BBFEBEC5-CB6D-4E6B-B616-036448855671}" type="slidenum">
              <a:rPr lang="en-US" smtClean="0"/>
              <a:pPr/>
              <a:t>6</a:t>
            </a:fld>
            <a:endParaRPr lang="en-US"/>
          </a:p>
        </p:txBody>
      </p:sp>
    </p:spTree>
    <p:extLst>
      <p:ext uri="{BB962C8B-B14F-4D97-AF65-F5344CB8AC3E}">
        <p14:creationId xmlns:p14="http://schemas.microsoft.com/office/powerpoint/2010/main" val="1142645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1980’s</a:t>
            </a:r>
            <a:r>
              <a:rPr lang="en-US" dirty="0" smtClean="0"/>
              <a:t> are a </a:t>
            </a:r>
            <a:r>
              <a:rPr lang="en-US" b="1" dirty="0" smtClean="0"/>
              <a:t>more familiar time</a:t>
            </a:r>
            <a:r>
              <a:rPr lang="en-US" baseline="0" dirty="0" smtClean="0"/>
              <a:t> for us. </a:t>
            </a:r>
            <a:r>
              <a:rPr lang="en-US" b="1" baseline="0" dirty="0" smtClean="0"/>
              <a:t>Computers</a:t>
            </a:r>
            <a:r>
              <a:rPr lang="en-US" baseline="0" dirty="0" smtClean="0"/>
              <a:t> are </a:t>
            </a:r>
            <a:r>
              <a:rPr lang="en-US" b="1" baseline="0" dirty="0" smtClean="0"/>
              <a:t>smaller</a:t>
            </a:r>
            <a:r>
              <a:rPr lang="en-US" baseline="0" dirty="0" smtClean="0"/>
              <a:t>, and more importantly, </a:t>
            </a:r>
            <a:r>
              <a:rPr lang="en-US" b="1" baseline="0" dirty="0" smtClean="0"/>
              <a:t>prevalent</a:t>
            </a:r>
            <a:r>
              <a:rPr lang="en-US" baseline="0" dirty="0" smtClean="0"/>
              <a:t>.</a:t>
            </a:r>
            <a:endParaRPr lang="en-US" dirty="0" smtClean="0"/>
          </a:p>
          <a:p>
            <a:r>
              <a:rPr lang="en-US" dirty="0" smtClean="0"/>
              <a:t>After the “Repaired Security Bugs in </a:t>
            </a:r>
            <a:r>
              <a:rPr lang="en-US" dirty="0" err="1" smtClean="0"/>
              <a:t>Multics</a:t>
            </a:r>
            <a:r>
              <a:rPr lang="en-US" dirty="0" smtClean="0"/>
              <a:t>” you have </a:t>
            </a:r>
            <a:r>
              <a:rPr lang="en-US" b="1" dirty="0" smtClean="0"/>
              <a:t>more efforts to catalog bugs </a:t>
            </a:r>
            <a:r>
              <a:rPr lang="en-US" dirty="0" smtClean="0"/>
              <a:t>in the 1980s.</a:t>
            </a:r>
            <a:r>
              <a:rPr lang="en-US" baseline="0" dirty="0" smtClean="0"/>
              <a:t> </a:t>
            </a:r>
          </a:p>
          <a:p>
            <a:r>
              <a:rPr lang="en-US" baseline="0" dirty="0" smtClean="0"/>
              <a:t>This came in two forms: </a:t>
            </a:r>
            <a:r>
              <a:rPr lang="en-US" b="1" baseline="0" dirty="0" smtClean="0"/>
              <a:t>mail lists</a:t>
            </a:r>
            <a:r>
              <a:rPr lang="en-US" baseline="0" dirty="0" smtClean="0"/>
              <a:t> that catered to security discussion including </a:t>
            </a:r>
            <a:r>
              <a:rPr lang="en-US" baseline="0" dirty="0" err="1" smtClean="0"/>
              <a:t>vulns</a:t>
            </a:r>
            <a:r>
              <a:rPr lang="en-US" baseline="0" dirty="0" smtClean="0"/>
              <a:t>, and </a:t>
            </a:r>
            <a:r>
              <a:rPr lang="en-US" b="1" baseline="0" dirty="0" smtClean="0"/>
              <a:t>concise lists of </a:t>
            </a:r>
            <a:r>
              <a:rPr lang="en-US" b="1" baseline="0" dirty="0" err="1" smtClean="0"/>
              <a:t>vulns</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 switching tracks briefly here from specific </a:t>
            </a:r>
            <a:r>
              <a:rPr lang="en-US" baseline="0" dirty="0" err="1" smtClean="0"/>
              <a:t>vuln</a:t>
            </a:r>
            <a:r>
              <a:rPr lang="en-US" baseline="0" dirty="0" smtClean="0"/>
              <a:t> types and specific technology to the fact that there were starting to be so many, they had to be cataloged.</a:t>
            </a:r>
          </a:p>
          <a:p>
            <a:endParaRPr lang="en-US" dirty="0" smtClean="0"/>
          </a:p>
          <a:p>
            <a:r>
              <a:rPr lang="en-US" dirty="0" smtClean="0"/>
              <a:t>Image source: </a:t>
            </a:r>
            <a:r>
              <a:rPr lang="en-US" dirty="0" smtClean="0">
                <a:hlinkClick r:id="rId3"/>
              </a:rPr>
              <a:t>http://www.alumniblog.ncsu.edu/2010/08/17/library-exhibit-celebrates-50-years-of-pams/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60</a:t>
            </a:fld>
            <a:endParaRPr lang="en-US"/>
          </a:p>
        </p:txBody>
      </p:sp>
    </p:spTree>
    <p:extLst>
      <p:ext uri="{BB962C8B-B14F-4D97-AF65-F5344CB8AC3E}">
        <p14:creationId xmlns:p14="http://schemas.microsoft.com/office/powerpoint/2010/main" val="35886839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so bugs exist that you feel the need to collect and catalog them, that should be a warning sign. </a:t>
            </a:r>
          </a:p>
          <a:p>
            <a:r>
              <a:rPr lang="en-US" baseline="0" dirty="0" smtClean="0"/>
              <a:t>Well, in our case, vulnerabilities.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61</a:t>
            </a:fld>
            <a:endParaRPr lang="en-US"/>
          </a:p>
        </p:txBody>
      </p:sp>
    </p:spTree>
    <p:extLst>
      <p:ext uri="{BB962C8B-B14F-4D97-AF65-F5344CB8AC3E}">
        <p14:creationId xmlns:p14="http://schemas.microsoft.com/office/powerpoint/2010/main" val="42270258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 </a:t>
            </a:r>
            <a:r>
              <a:rPr lang="en-US" dirty="0" err="1" smtClean="0"/>
              <a:t>Multics</a:t>
            </a:r>
            <a:r>
              <a:rPr lang="en-US" dirty="0" smtClean="0"/>
              <a:t> list, in the </a:t>
            </a:r>
            <a:r>
              <a:rPr lang="en-US" b="1" dirty="0" smtClean="0"/>
              <a:t>mid to late 80’s</a:t>
            </a:r>
            <a:r>
              <a:rPr lang="en-US" dirty="0" smtClean="0"/>
              <a:t> we saw </a:t>
            </a:r>
            <a:r>
              <a:rPr lang="en-US" b="1" dirty="0" smtClean="0"/>
              <a:t>several</a:t>
            </a:r>
            <a:r>
              <a:rPr lang="en-US" dirty="0" smtClean="0"/>
              <a:t> other </a:t>
            </a:r>
            <a:r>
              <a:rPr lang="en-US" b="1" dirty="0" smtClean="0"/>
              <a:t>people</a:t>
            </a:r>
            <a:r>
              <a:rPr lang="en-US" dirty="0" smtClean="0"/>
              <a:t> attempt to catalog vulnerabilities, or centralize discussion on them.</a:t>
            </a:r>
          </a:p>
          <a:p>
            <a:r>
              <a:rPr lang="en-US" dirty="0" smtClean="0"/>
              <a:t>This came in the form of the</a:t>
            </a:r>
            <a:r>
              <a:rPr lang="en-US" baseline="0" dirty="0" smtClean="0"/>
              <a:t> </a:t>
            </a:r>
            <a:r>
              <a:rPr lang="en-US" sz="1200" b="0" i="0" kern="1200" dirty="0" smtClean="0">
                <a:solidFill>
                  <a:schemeClr val="tx1"/>
                </a:solidFill>
                <a:latin typeface="+mn-lt"/>
                <a:ea typeface="+mn-ea"/>
                <a:cs typeface="+mn-cs"/>
              </a:rPr>
              <a:t>Unix 'Security Mailing List‘ in 1984 by Lyle</a:t>
            </a:r>
            <a:r>
              <a:rPr lang="en-US" sz="1200" b="0" i="0" kern="1200" baseline="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McElhaney</a:t>
            </a:r>
            <a:r>
              <a:rPr lang="en-US" sz="1200" b="0" i="0" kern="1200" dirty="0" smtClean="0">
                <a:solidFill>
                  <a:schemeClr val="tx1"/>
                </a:solidFill>
                <a:latin typeface="+mn-lt"/>
                <a:ea typeface="+mn-ea"/>
                <a:cs typeface="+mn-cs"/>
              </a:rPr>
              <a:t> (not pictured), Matt Bishop's UNIX Hole List in 1985, the Rutgers mail list in 1985 by Al Walker, the Phage mail list in 1988 by Gene </a:t>
            </a:r>
            <a:r>
              <a:rPr lang="en-US" sz="1200" b="0" i="0" kern="1200" dirty="0" err="1" smtClean="0">
                <a:solidFill>
                  <a:schemeClr val="tx1"/>
                </a:solidFill>
                <a:latin typeface="+mn-lt"/>
                <a:ea typeface="+mn-ea"/>
                <a:cs typeface="+mn-cs"/>
              </a:rPr>
              <a:t>Spafford</a:t>
            </a:r>
            <a:r>
              <a:rPr lang="en-US" sz="1200" b="0" i="0" kern="1200" dirty="0" smtClean="0">
                <a:solidFill>
                  <a:schemeClr val="tx1"/>
                </a:solidFill>
                <a:latin typeface="+mn-lt"/>
                <a:ea typeface="+mn-ea"/>
                <a:cs typeface="+mn-cs"/>
              </a:rPr>
              <a:t>, and the </a:t>
            </a:r>
            <a:r>
              <a:rPr lang="en-US" sz="1200" b="0" i="0" kern="1200" dirty="0" err="1" smtClean="0">
                <a:solidFill>
                  <a:schemeClr val="tx1"/>
                </a:solidFill>
                <a:latin typeface="+mn-lt"/>
                <a:ea typeface="+mn-ea"/>
                <a:cs typeface="+mn-cs"/>
              </a:rPr>
              <a:t>Zardoz</a:t>
            </a:r>
            <a:r>
              <a:rPr lang="en-US" sz="1200" b="0" i="0" kern="1200" dirty="0" smtClean="0">
                <a:solidFill>
                  <a:schemeClr val="tx1"/>
                </a:solidFill>
                <a:latin typeface="+mn-lt"/>
                <a:ea typeface="+mn-ea"/>
                <a:cs typeface="+mn-cs"/>
              </a:rPr>
              <a:t> mail list in 1989 by Neil </a:t>
            </a:r>
            <a:r>
              <a:rPr lang="en-US" sz="1200" b="0" i="0" kern="1200" dirty="0" err="1" smtClean="0">
                <a:solidFill>
                  <a:schemeClr val="tx1"/>
                </a:solidFill>
                <a:latin typeface="+mn-lt"/>
                <a:ea typeface="+mn-ea"/>
                <a:cs typeface="+mn-cs"/>
              </a:rPr>
              <a:t>Gorsuch</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There were also other vulnerability lists but details are fuzzy, I am still working on tracking these down. These include The Unix Known Problem List, UC Santa Cruz hack method list, an internal Sun Microsystems Bug-List, and more. I’ve gotten my hands on others like version 4.2 of the Mt </a:t>
            </a:r>
            <a:r>
              <a:rPr lang="en-US" sz="1200" b="0" i="0" kern="1200" dirty="0" err="1" smtClean="0">
                <a:solidFill>
                  <a:schemeClr val="tx1"/>
                </a:solidFill>
                <a:latin typeface="+mn-lt"/>
                <a:ea typeface="+mn-ea"/>
                <a:cs typeface="+mn-cs"/>
              </a:rPr>
              <a:t>Xinu</a:t>
            </a:r>
            <a:r>
              <a:rPr lang="en-US" sz="1200" b="0" i="0" kern="1200" baseline="0" dirty="0" smtClean="0">
                <a:solidFill>
                  <a:schemeClr val="tx1"/>
                </a:solidFill>
                <a:latin typeface="+mn-lt"/>
                <a:ea typeface="+mn-ea"/>
                <a:cs typeface="+mn-cs"/>
              </a:rPr>
              <a:t> bug list.</a:t>
            </a:r>
            <a:endParaRPr lang="en-US" sz="1200" b="0" i="0" kern="1200" dirty="0" smtClean="0">
              <a:solidFill>
                <a:schemeClr val="tx1"/>
              </a:solidFill>
              <a:latin typeface="+mn-lt"/>
              <a:ea typeface="+mn-ea"/>
              <a:cs typeface="+mn-cs"/>
            </a:endParaRPr>
          </a:p>
          <a:p>
            <a:endParaRPr lang="en-US" dirty="0" smtClean="0"/>
          </a:p>
          <a:p>
            <a:r>
              <a:rPr lang="en-US" dirty="0" smtClean="0"/>
              <a:t>Image source: </a:t>
            </a:r>
            <a:r>
              <a:rPr lang="en-US" dirty="0" smtClean="0">
                <a:hlinkClick r:id="rId3"/>
              </a:rPr>
              <a:t>http://www.linkedin.com/pub/neil-gorsuch/8/9bb/63a</a:t>
            </a:r>
            <a:r>
              <a:rPr lang="en-US" dirty="0" smtClean="0"/>
              <a:t> (Neil </a:t>
            </a:r>
            <a:r>
              <a:rPr lang="en-US" dirty="0" err="1" smtClean="0"/>
              <a:t>Gorsuch</a:t>
            </a:r>
            <a:r>
              <a:rPr lang="en-US" dirty="0" smtClean="0"/>
              <a:t>), </a:t>
            </a:r>
            <a:r>
              <a:rPr lang="en-US" dirty="0" smtClean="0">
                <a:hlinkClick r:id="rId4"/>
              </a:rPr>
              <a:t>http://www.csmonitor.com/Innovation/Responsible-Tech/2008/0611/squeezing-the-most-out-of-a-gallon</a:t>
            </a:r>
            <a:r>
              <a:rPr lang="en-US" dirty="0" smtClean="0"/>
              <a:t> (Al Walker), </a:t>
            </a:r>
            <a:r>
              <a:rPr lang="en-US" dirty="0" smtClean="0">
                <a:hlinkClick r:id="rId5"/>
              </a:rPr>
              <a:t>http://nob.cs.ucdavis.edu/bishop/</a:t>
            </a:r>
            <a:r>
              <a:rPr lang="en-US" dirty="0" smtClean="0"/>
              <a:t> (</a:t>
            </a:r>
            <a:r>
              <a:rPr lang="en-US" baseline="0" dirty="0" smtClean="0"/>
              <a:t>Matt Bishop), and </a:t>
            </a:r>
            <a:r>
              <a:rPr lang="en-US" dirty="0" smtClean="0">
                <a:hlinkClick r:id="rId6"/>
              </a:rPr>
              <a:t>http://about.me/spaf</a:t>
            </a:r>
            <a:r>
              <a:rPr lang="en-US" dirty="0" smtClean="0"/>
              <a:t> (Gene </a:t>
            </a:r>
            <a:r>
              <a:rPr lang="en-US" dirty="0" err="1" smtClean="0"/>
              <a:t>Spafford</a:t>
            </a:r>
            <a:r>
              <a:rPr lang="en-US" dirty="0" smtClean="0"/>
              <a:t>)</a:t>
            </a:r>
          </a:p>
          <a:p>
            <a:endParaRPr lang="en-US" dirty="0" smtClean="0"/>
          </a:p>
          <a:p>
            <a:r>
              <a:rPr lang="en-US" dirty="0" smtClean="0"/>
              <a:t>Mail list archives: http://securitydigest.org/unix/   http://securitydigest.org/rutgers/    http://securitydigest.org/phage/     http://securitydigest.org/zardoz/</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62</a:t>
            </a:fld>
            <a:endParaRPr lang="en-US"/>
          </a:p>
        </p:txBody>
      </p:sp>
    </p:spTree>
    <p:extLst>
      <p:ext uri="{BB962C8B-B14F-4D97-AF65-F5344CB8AC3E}">
        <p14:creationId xmlns:p14="http://schemas.microsoft.com/office/powerpoint/2010/main" val="1090253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Following in their footsteps, </a:t>
            </a:r>
            <a:r>
              <a:rPr lang="en-US" b="1" dirty="0" smtClean="0"/>
              <a:t>despite only being familiar with a couple of the lists at the time, in the early 90s I would start maintaining a vulnerability database.</a:t>
            </a:r>
          </a:p>
          <a:p>
            <a:endParaRPr lang="en-US" dirty="0" smtClean="0"/>
          </a:p>
          <a:p>
            <a:r>
              <a:rPr lang="en-US" dirty="0" smtClean="0"/>
              <a:t>I was affiliated with a hacker group back in the early 90’s, and like any good hacker group, we maintained a list of vulnerabilities we used to break into systems. Since BBSs were prevalent, and the Internets were still random tubes laying on the ground, we kept the database in the classic</a:t>
            </a:r>
            <a:r>
              <a:rPr lang="en-US" baseline="0" dirty="0" smtClean="0"/>
              <a:t> FILES.BBS format. At some point that name stuck, but we re-formatted. Even back then, </a:t>
            </a:r>
            <a:r>
              <a:rPr lang="en-US" b="1" baseline="0" dirty="0" smtClean="0"/>
              <a:t>we had a primitive classification system (OSAT)</a:t>
            </a:r>
            <a:r>
              <a:rPr lang="en-US" baseline="0" dirty="0" smtClean="0"/>
              <a:t>, and preliminary references (advisory IDs and/or publisher). I took over maintaining it at some point, and kept it up until 1998.</a:t>
            </a:r>
          </a:p>
          <a:p>
            <a:endParaRPr lang="en-US" baseline="0" dirty="0" smtClean="0"/>
          </a:p>
          <a:p>
            <a:r>
              <a:rPr lang="en-US" baseline="0" dirty="0" smtClean="0"/>
              <a:t>Interesting to me is that even when professional VDBs hit the scene, they didn’t adopt a classification scheme until OSVDB did, under my direction, well after 2004.</a:t>
            </a:r>
          </a:p>
          <a:p>
            <a:endParaRPr lang="en-US" baseline="0"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63</a:t>
            </a:fld>
            <a:endParaRPr lang="en-US"/>
          </a:p>
        </p:txBody>
      </p:sp>
    </p:spTree>
    <p:extLst>
      <p:ext uri="{BB962C8B-B14F-4D97-AF65-F5344CB8AC3E}">
        <p14:creationId xmlns:p14="http://schemas.microsoft.com/office/powerpoint/2010/main" val="23602197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this point there were </a:t>
            </a:r>
            <a:r>
              <a:rPr lang="en-US" b="1" dirty="0" smtClean="0"/>
              <a:t>dozens of books</a:t>
            </a:r>
            <a:r>
              <a:rPr lang="en-US" dirty="0" smtClean="0"/>
              <a:t> on security, </a:t>
            </a:r>
            <a:r>
              <a:rPr lang="en-US" b="1" dirty="0" smtClean="0"/>
              <a:t>Unix and VMS boxes</a:t>
            </a:r>
            <a:r>
              <a:rPr lang="en-US" dirty="0" smtClean="0"/>
              <a:t> all over, the </a:t>
            </a:r>
            <a:r>
              <a:rPr lang="en-US" b="1" dirty="0" smtClean="0"/>
              <a:t>early years of the Internet</a:t>
            </a:r>
            <a:r>
              <a:rPr lang="en-US" dirty="0" smtClean="0"/>
              <a:t>, and a changing mindset where things were increasingly networked.</a:t>
            </a:r>
          </a:p>
          <a:p>
            <a:r>
              <a:rPr lang="en-US" dirty="0" smtClean="0"/>
              <a:t>This </a:t>
            </a:r>
            <a:r>
              <a:rPr lang="en-US" b="1" dirty="0" smtClean="0"/>
              <a:t>gave access to additional computers you couldn’t otherwise interact with</a:t>
            </a:r>
            <a:r>
              <a:rPr lang="en-US" dirty="0" smtClean="0"/>
              <a:t>.</a:t>
            </a:r>
            <a:r>
              <a:rPr lang="en-US" baseline="0" dirty="0" smtClean="0"/>
              <a:t> </a:t>
            </a:r>
          </a:p>
          <a:p>
            <a:r>
              <a:rPr lang="en-US" baseline="0" dirty="0" smtClean="0"/>
              <a:t>This also gave curious types (e.g. hackers) the ability to poke around your system.</a:t>
            </a:r>
          </a:p>
          <a:p>
            <a:r>
              <a:rPr lang="en-US" baseline="0" dirty="0" smtClean="0"/>
              <a:t>Yes, in 1987 that was the entire Internet in one relatively simple graphic!</a:t>
            </a:r>
          </a:p>
          <a:p>
            <a:endParaRPr lang="en-US" dirty="0" smtClean="0"/>
          </a:p>
          <a:p>
            <a:r>
              <a:rPr lang="en-US" dirty="0" smtClean="0"/>
              <a:t>1987 BBN Internet Map</a:t>
            </a:r>
          </a:p>
          <a:p>
            <a:r>
              <a:rPr lang="en-US" dirty="0" smtClean="0"/>
              <a:t>Image source: </a:t>
            </a:r>
            <a:r>
              <a:rPr lang="en-US" dirty="0" smtClean="0">
                <a:hlinkClick r:id="rId3"/>
              </a:rPr>
              <a:t>http://www.computerhistory.org/internet_history/internet_history_80s.html</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64</a:t>
            </a:fld>
            <a:endParaRPr lang="en-US"/>
          </a:p>
        </p:txBody>
      </p:sp>
    </p:spTree>
    <p:extLst>
      <p:ext uri="{BB962C8B-B14F-4D97-AF65-F5344CB8AC3E}">
        <p14:creationId xmlns:p14="http://schemas.microsoft.com/office/powerpoint/2010/main" val="35833315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the </a:t>
            </a:r>
            <a:r>
              <a:rPr lang="en-US" b="1" dirty="0" smtClean="0"/>
              <a:t>home PCs</a:t>
            </a:r>
            <a:r>
              <a:rPr lang="en-US" dirty="0" smtClean="0"/>
              <a:t> were</a:t>
            </a:r>
            <a:r>
              <a:rPr lang="en-US" baseline="0" dirty="0" smtClean="0"/>
              <a:t> starting to run </a:t>
            </a:r>
            <a:r>
              <a:rPr lang="en-US" b="1" baseline="0" dirty="0" smtClean="0"/>
              <a:t>Bulletin Board Systems</a:t>
            </a:r>
            <a:r>
              <a:rPr lang="en-US" baseline="0" dirty="0" smtClean="0"/>
              <a:t> (BBS) more frequently, which had their own vulnerabilities.</a:t>
            </a:r>
          </a:p>
          <a:p>
            <a:r>
              <a:rPr lang="en-US" b="1" baseline="0" dirty="0" smtClean="0"/>
              <a:t>Dialup</a:t>
            </a:r>
            <a:r>
              <a:rPr lang="en-US" baseline="0" dirty="0" smtClean="0"/>
              <a:t> access was </a:t>
            </a:r>
            <a:r>
              <a:rPr lang="en-US" b="1" baseline="0" dirty="0" smtClean="0"/>
              <a:t>just as good</a:t>
            </a:r>
            <a:r>
              <a:rPr lang="en-US" baseline="0" dirty="0" smtClean="0"/>
              <a:t> as a network for accessing, and compromising, remote systems.</a:t>
            </a:r>
            <a:endParaRPr lang="en-US" dirty="0" smtClean="0"/>
          </a:p>
          <a:p>
            <a:r>
              <a:rPr lang="en-US" baseline="0" dirty="0" smtClean="0"/>
              <a:t>By this point, security starts to take hold in people’s minds.</a:t>
            </a:r>
          </a:p>
          <a:p>
            <a:endParaRPr lang="en-US" baseline="0" dirty="0" smtClean="0"/>
          </a:p>
          <a:p>
            <a:r>
              <a:rPr lang="en-US" baseline="0" dirty="0" smtClean="0"/>
              <a:t>Image source: </a:t>
            </a:r>
            <a:r>
              <a:rPr lang="en-US" dirty="0" smtClean="0">
                <a:hlinkClick r:id="rId3"/>
              </a:rPr>
              <a:t>http://bloggingtom.ch/archives/2006/01/30/good-old-bbs/</a:t>
            </a:r>
            <a:endParaRPr lang="en-US" dirty="0" smtClean="0"/>
          </a:p>
          <a:p>
            <a:r>
              <a:rPr lang="en-US" dirty="0" smtClean="0"/>
              <a:t>More info: http://tinyurl.com/bbs-vulns or</a:t>
            </a:r>
          </a:p>
          <a:p>
            <a:r>
              <a:rPr lang="en-US" dirty="0" smtClean="0"/>
              <a:t>http://osvdb.org/search/search?search%5Bvuln_title%5D=bbs&amp;search%5Btext_type%5D=titles&amp;search%5Bs_date%5D=1970-01-01&amp;search%5Be_date%5D=1995-01-01&amp;search%5Brefid%5D=&amp;search%5Breferencetypes%5D=&amp;search%5Bvendors%5D=&amp;search%5Bcvss_score_from%5D=&amp;search%5Bcvss_score_to%5D=&amp;search%5Bcvss_av%5D=*&amp;search%5Bcvss_ac%5D=*&amp;search%5Bcvss_a%5D=*&amp;search%5Bcvss_ci%5D=*&amp;search%5Bcvss_ii%5D=*&amp;search%5Bcvss_ai%5D=*&amp;kthx=search</a:t>
            </a:r>
          </a:p>
        </p:txBody>
      </p:sp>
      <p:sp>
        <p:nvSpPr>
          <p:cNvPr id="4" name="Slide Number Placeholder 3"/>
          <p:cNvSpPr>
            <a:spLocks noGrp="1"/>
          </p:cNvSpPr>
          <p:nvPr>
            <p:ph type="sldNum" sz="quarter" idx="10"/>
          </p:nvPr>
        </p:nvSpPr>
        <p:spPr/>
        <p:txBody>
          <a:bodyPr/>
          <a:lstStyle/>
          <a:p>
            <a:fld id="{BBFEBEC5-CB6D-4E6B-B616-036448855671}" type="slidenum">
              <a:rPr lang="en-US" smtClean="0"/>
              <a:pPr/>
              <a:t>65</a:t>
            </a:fld>
            <a:endParaRPr lang="en-US"/>
          </a:p>
        </p:txBody>
      </p:sp>
    </p:spTree>
    <p:extLst>
      <p:ext uri="{BB962C8B-B14F-4D97-AF65-F5344CB8AC3E}">
        <p14:creationId xmlns:p14="http://schemas.microsoft.com/office/powerpoint/2010/main" val="5530502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late </a:t>
            </a:r>
            <a:r>
              <a:rPr lang="en-US" b="1" dirty="0" smtClean="0"/>
              <a:t>70’s and early 80’s</a:t>
            </a:r>
            <a:r>
              <a:rPr lang="en-US" dirty="0" smtClean="0"/>
              <a:t> gave us a </a:t>
            </a:r>
            <a:r>
              <a:rPr lang="en-US" b="1" dirty="0" smtClean="0"/>
              <a:t>new look at Denial of Service</a:t>
            </a:r>
            <a:r>
              <a:rPr lang="en-US" dirty="0" smtClean="0"/>
              <a:t> (</a:t>
            </a:r>
            <a:r>
              <a:rPr lang="en-US" dirty="0" err="1" smtClean="0"/>
              <a:t>DoS</a:t>
            </a:r>
            <a:r>
              <a:rPr lang="en-US" dirty="0" smtClean="0"/>
              <a:t>)</a:t>
            </a:r>
            <a:r>
              <a:rPr lang="en-US" baseline="0" dirty="0" smtClean="0"/>
              <a:t> attacks.</a:t>
            </a:r>
          </a:p>
          <a:p>
            <a:r>
              <a:rPr lang="en-US" baseline="0" dirty="0" smtClean="0"/>
              <a:t>Unlike the </a:t>
            </a:r>
            <a:r>
              <a:rPr lang="en-US" baseline="0" dirty="0" err="1" smtClean="0"/>
              <a:t>DoS</a:t>
            </a:r>
            <a:r>
              <a:rPr lang="en-US" baseline="0" dirty="0" smtClean="0"/>
              <a:t> attacks we’re familiar with now, based on saturating a connection or sending magic packets a system can’t handle..</a:t>
            </a:r>
          </a:p>
          <a:p>
            <a:r>
              <a:rPr lang="en-US" baseline="0" dirty="0" smtClean="0"/>
              <a:t>These attacks were based on </a:t>
            </a:r>
            <a:r>
              <a:rPr lang="en-US" b="1" baseline="0" dirty="0" smtClean="0"/>
              <a:t>physical sabotage</a:t>
            </a:r>
            <a:r>
              <a:rPr lang="en-US" baseline="0" dirty="0" smtClean="0"/>
              <a:t>. Either via </a:t>
            </a:r>
            <a:r>
              <a:rPr lang="en-US" b="1" baseline="0" dirty="0" smtClean="0"/>
              <a:t>bombs or arson</a:t>
            </a:r>
            <a:r>
              <a:rPr lang="en-US" baseline="0" dirty="0" smtClean="0"/>
              <a:t>, people would destroy computer systems for a variety of reasons.</a:t>
            </a:r>
          </a:p>
          <a:p>
            <a:r>
              <a:rPr lang="en-US" baseline="0" dirty="0" smtClean="0"/>
              <a:t>Sometimes simple revenge from a jilted employee. Other times, activist groups. </a:t>
            </a:r>
          </a:p>
          <a:p>
            <a:r>
              <a:rPr lang="en-US" baseline="0" dirty="0" smtClean="0"/>
              <a:t>The logo above is for </a:t>
            </a:r>
            <a:r>
              <a:rPr lang="fr-FR" sz="1200" b="0" i="0" kern="1200" dirty="0" smtClean="0">
                <a:solidFill>
                  <a:schemeClr val="tx1"/>
                </a:solidFill>
                <a:latin typeface="+mn-lt"/>
                <a:ea typeface="+mn-ea"/>
                <a:cs typeface="+mn-cs"/>
              </a:rPr>
              <a:t>Le Comité pour la Liquidation Ou la Destruction des Ordinateurs (CLODO), </a:t>
            </a:r>
            <a:r>
              <a:rPr lang="fr-FR" sz="1200" b="0" i="0" kern="1200" dirty="0" err="1" smtClean="0">
                <a:solidFill>
                  <a:schemeClr val="tx1"/>
                </a:solidFill>
                <a:latin typeface="+mn-lt"/>
                <a:ea typeface="+mn-ea"/>
                <a:cs typeface="+mn-cs"/>
              </a:rPr>
              <a:t>who</a:t>
            </a:r>
            <a:r>
              <a:rPr lang="fr-FR" sz="1200" b="0" i="0" kern="1200" dirty="0" smtClean="0">
                <a:solidFill>
                  <a:schemeClr val="tx1"/>
                </a:solidFill>
                <a:latin typeface="+mn-lt"/>
                <a:ea typeface="+mn-ea"/>
                <a:cs typeface="+mn-cs"/>
              </a:rPr>
              <a:t> </a:t>
            </a:r>
            <a:r>
              <a:rPr lang="fr-FR" sz="1200" b="0" i="0" kern="1200" dirty="0" err="1" smtClean="0">
                <a:solidFill>
                  <a:schemeClr val="tx1"/>
                </a:solidFill>
                <a:latin typeface="+mn-lt"/>
                <a:ea typeface="+mn-ea"/>
                <a:cs typeface="+mn-cs"/>
              </a:rPr>
              <a:t>attacked</a:t>
            </a:r>
            <a:r>
              <a:rPr lang="fr-FR" sz="1200" b="0" i="0" kern="1200" dirty="0" smtClean="0">
                <a:solidFill>
                  <a:schemeClr val="tx1"/>
                </a:solidFill>
                <a:latin typeface="+mn-lt"/>
                <a:ea typeface="+mn-ea"/>
                <a:cs typeface="+mn-cs"/>
              </a:rPr>
              <a:t> </a:t>
            </a:r>
            <a:r>
              <a:rPr lang="fr-FR" sz="1200" b="0" i="0" kern="1200" dirty="0" err="1" smtClean="0">
                <a:solidFill>
                  <a:schemeClr val="tx1"/>
                </a:solidFill>
                <a:latin typeface="+mn-lt"/>
                <a:ea typeface="+mn-ea"/>
                <a:cs typeface="+mn-cs"/>
              </a:rPr>
              <a:t>Univac</a:t>
            </a:r>
            <a:r>
              <a:rPr lang="fr-FR" sz="1200" b="0" i="0" kern="1200" dirty="0" smtClean="0">
                <a:solidFill>
                  <a:schemeClr val="tx1"/>
                </a:solidFill>
                <a:latin typeface="+mn-lt"/>
                <a:ea typeface="+mn-ea"/>
                <a:cs typeface="+mn-cs"/>
              </a:rPr>
              <a:t>, Honeywell, and </a:t>
            </a:r>
            <a:r>
              <a:rPr lang="fr-FR" sz="1200" b="0" i="0" kern="1200" dirty="0" err="1" smtClean="0">
                <a:solidFill>
                  <a:schemeClr val="tx1"/>
                </a:solidFill>
                <a:latin typeface="+mn-lt"/>
                <a:ea typeface="+mn-ea"/>
                <a:cs typeface="+mn-cs"/>
              </a:rPr>
              <a:t>other</a:t>
            </a:r>
            <a:r>
              <a:rPr lang="fr-FR" sz="1200" b="0" i="0" kern="1200" dirty="0" smtClean="0">
                <a:solidFill>
                  <a:schemeClr val="tx1"/>
                </a:solidFill>
                <a:latin typeface="+mn-lt"/>
                <a:ea typeface="+mn-ea"/>
                <a:cs typeface="+mn-cs"/>
              </a:rPr>
              <a:t> </a:t>
            </a:r>
            <a:r>
              <a:rPr lang="fr-FR" sz="1200" b="0" i="0" kern="1200" dirty="0" err="1" smtClean="0">
                <a:solidFill>
                  <a:schemeClr val="tx1"/>
                </a:solidFill>
                <a:latin typeface="+mn-lt"/>
                <a:ea typeface="+mn-ea"/>
                <a:cs typeface="+mn-cs"/>
              </a:rPr>
              <a:t>companies</a:t>
            </a:r>
            <a:r>
              <a:rPr lang="fr-FR" sz="1200" b="0" i="0" kern="1200" dirty="0" smtClean="0">
                <a:solidFill>
                  <a:schemeClr val="tx1"/>
                </a:solidFill>
                <a:latin typeface="+mn-lt"/>
                <a:ea typeface="+mn-ea"/>
                <a:cs typeface="+mn-cs"/>
              </a:rPr>
              <a:t>.</a:t>
            </a:r>
          </a:p>
          <a:p>
            <a:endParaRPr lang="fr-FR" sz="1200" b="0" i="0" kern="1200" dirty="0" smtClean="0">
              <a:solidFill>
                <a:schemeClr val="tx1"/>
              </a:solidFill>
              <a:latin typeface="+mn-lt"/>
              <a:ea typeface="+mn-ea"/>
              <a:cs typeface="+mn-cs"/>
            </a:endParaRPr>
          </a:p>
          <a:p>
            <a:r>
              <a:rPr lang="fr-FR" sz="1200" b="0" i="0" kern="1200" dirty="0" smtClean="0">
                <a:solidFill>
                  <a:schemeClr val="tx1"/>
                </a:solidFill>
                <a:latin typeface="+mn-lt"/>
                <a:ea typeface="+mn-ea"/>
                <a:cs typeface="+mn-cs"/>
              </a:rPr>
              <a:t>More info: </a:t>
            </a:r>
            <a:r>
              <a:rPr lang="en-US" dirty="0" smtClean="0">
                <a:hlinkClick r:id="rId3"/>
              </a:rPr>
              <a:t>https://www.facebook.com/pages/CLODO/299982560929?v=info</a:t>
            </a:r>
            <a:r>
              <a:rPr lang="en-US" dirty="0" smtClean="0"/>
              <a:t> and </a:t>
            </a:r>
            <a:r>
              <a:rPr lang="en-US" dirty="0" smtClean="0">
                <a:hlinkClick r:id="rId4"/>
              </a:rPr>
              <a:t>http://www.processedworld.com/Issues/issue10/i10clodo.htm</a:t>
            </a:r>
            <a:endParaRPr lang="en-US" dirty="0" smtClean="0"/>
          </a:p>
          <a:p>
            <a:r>
              <a:rPr lang="en-US" dirty="0" smtClean="0"/>
              <a:t>Image source: </a:t>
            </a:r>
            <a:r>
              <a:rPr lang="en-US" dirty="0" smtClean="0">
                <a:hlinkClick r:id="rId4"/>
              </a:rPr>
              <a:t>http://www.processedworld.com/Issues/issue10/i10clodo.htm</a:t>
            </a:r>
            <a:endParaRPr lang="en-US" dirty="0" smtClean="0"/>
          </a:p>
          <a:p>
            <a:endParaRPr lang="en-US" dirty="0" smtClean="0"/>
          </a:p>
          <a:p>
            <a:r>
              <a:rPr lang="en-US" dirty="0" smtClean="0"/>
              <a:t>For a fun read on 1800’s </a:t>
            </a:r>
            <a:r>
              <a:rPr lang="en-US" dirty="0" err="1" smtClean="0"/>
              <a:t>DoS</a:t>
            </a:r>
            <a:r>
              <a:rPr lang="en-US" dirty="0" smtClean="0"/>
              <a:t> attacks against cables: http://www.history.com/this-day-in-history/griersons-raid-cuts-telegraph-wires-near-macon and http://research.archives.gov/description/519420</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66</a:t>
            </a:fld>
            <a:endParaRPr lang="en-US"/>
          </a:p>
        </p:txBody>
      </p:sp>
    </p:spTree>
    <p:extLst>
      <p:ext uri="{BB962C8B-B14F-4D97-AF65-F5344CB8AC3E}">
        <p14:creationId xmlns:p14="http://schemas.microsoft.com/office/powerpoint/2010/main" val="16106649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70’s and 80’s</a:t>
            </a:r>
            <a:r>
              <a:rPr lang="en-US" dirty="0" smtClean="0"/>
              <a:t> also gave us our </a:t>
            </a:r>
            <a:r>
              <a:rPr lang="en-US" b="1" dirty="0" smtClean="0"/>
              <a:t>first taste of SCADA</a:t>
            </a:r>
            <a:r>
              <a:rPr lang="en-US" dirty="0" smtClean="0"/>
              <a:t> vulnerabilities, despite the next SCADA </a:t>
            </a:r>
            <a:r>
              <a:rPr lang="en-US" dirty="0" err="1" smtClean="0"/>
              <a:t>vuln</a:t>
            </a:r>
            <a:r>
              <a:rPr lang="en-US" dirty="0" smtClean="0"/>
              <a:t> being published a full 17 years later in </a:t>
            </a:r>
            <a:r>
              <a:rPr lang="en-US" b="1" dirty="0" smtClean="0"/>
              <a:t>2001</a:t>
            </a:r>
            <a:r>
              <a:rPr lang="en-US" dirty="0" smtClean="0"/>
              <a:t>.</a:t>
            </a:r>
          </a:p>
          <a:p>
            <a:r>
              <a:rPr lang="en-US" dirty="0" smtClean="0"/>
              <a:t>Note that while the </a:t>
            </a:r>
            <a:r>
              <a:rPr lang="en-US" b="1" dirty="0" smtClean="0"/>
              <a:t>first publication was in 1983</a:t>
            </a:r>
            <a:r>
              <a:rPr lang="en-US" dirty="0" smtClean="0"/>
              <a:t>, the </a:t>
            </a:r>
            <a:r>
              <a:rPr lang="en-US" b="1" dirty="0" smtClean="0"/>
              <a:t>problem had been around a while</a:t>
            </a:r>
            <a:r>
              <a:rPr lang="en-US" dirty="0" smtClean="0"/>
              <a:t>.</a:t>
            </a:r>
          </a:p>
          <a:p>
            <a:endParaRPr lang="en-US" dirty="0" smtClean="0"/>
          </a:p>
          <a:p>
            <a:r>
              <a:rPr lang="en-US" dirty="0" smtClean="0"/>
              <a:t>Image source: </a:t>
            </a:r>
            <a:r>
              <a:rPr lang="en-US" dirty="0" smtClean="0">
                <a:hlinkClick r:id="rId3"/>
              </a:rPr>
              <a:t>http://www.morguefile.com/archive/display/96358</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1983-12-20     Nuclear Power Plant Portable Radio Transmitter Interference Arbitrary System Shutdown </a:t>
            </a:r>
            <a:r>
              <a:rPr lang="en-US" dirty="0" err="1" smtClean="0"/>
              <a:t>DoS</a:t>
            </a:r>
            <a:r>
              <a:rPr lang="en-US" dirty="0" smtClean="0"/>
              <a:t>		http://osvdb.org/86573</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67</a:t>
            </a:fld>
            <a:endParaRPr lang="en-US"/>
          </a:p>
        </p:txBody>
      </p:sp>
    </p:spTree>
    <p:extLst>
      <p:ext uri="{BB962C8B-B14F-4D97-AF65-F5344CB8AC3E}">
        <p14:creationId xmlns:p14="http://schemas.microsoft.com/office/powerpoint/2010/main" val="2348957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t>
            </a:r>
            <a:r>
              <a:rPr lang="en-US" b="1" dirty="0" smtClean="0"/>
              <a:t>1983</a:t>
            </a:r>
            <a:r>
              <a:rPr lang="en-US" dirty="0" smtClean="0"/>
              <a:t>, the </a:t>
            </a:r>
            <a:r>
              <a:rPr lang="en-US" b="1" dirty="0" smtClean="0"/>
              <a:t>Nuclear Regulatory Commission</a:t>
            </a:r>
            <a:r>
              <a:rPr lang="en-US" dirty="0" smtClean="0"/>
              <a:t> (NRC) issued an</a:t>
            </a:r>
            <a:r>
              <a:rPr lang="en-US" baseline="0" dirty="0" smtClean="0"/>
              <a:t> “</a:t>
            </a:r>
            <a:r>
              <a:rPr lang="en-US" b="1" baseline="0" dirty="0" smtClean="0"/>
              <a:t>information notice</a:t>
            </a:r>
            <a:r>
              <a:rPr lang="en-US" baseline="0" dirty="0" smtClean="0"/>
              <a:t>” </a:t>
            </a:r>
            <a:r>
              <a:rPr lang="en-US" b="1" baseline="0" dirty="0" smtClean="0"/>
              <a:t>numbered 83-83</a:t>
            </a:r>
            <a:r>
              <a:rPr lang="en-US" baseline="0" dirty="0" smtClean="0"/>
              <a:t> about portable radio transmitters and nuclear power plants.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Seems harmless enough.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Not labeled an advisory or designated important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does this really mean?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1983-12-20     GE Differential Relay Type 12 STD 15B5A Radio Frequency Interference False Operation System Shutdown </a:t>
            </a:r>
            <a:r>
              <a:rPr lang="en-US" dirty="0" err="1" smtClean="0"/>
              <a:t>DoS</a:t>
            </a:r>
            <a:r>
              <a:rPr lang="en-US" dirty="0" smtClean="0"/>
              <a:t>	http://osvdb.org/86573</a:t>
            </a:r>
          </a:p>
        </p:txBody>
      </p:sp>
      <p:sp>
        <p:nvSpPr>
          <p:cNvPr id="4" name="Slide Number Placeholder 3"/>
          <p:cNvSpPr>
            <a:spLocks noGrp="1"/>
          </p:cNvSpPr>
          <p:nvPr>
            <p:ph type="sldNum" sz="quarter" idx="10"/>
          </p:nvPr>
        </p:nvSpPr>
        <p:spPr/>
        <p:txBody>
          <a:bodyPr/>
          <a:lstStyle/>
          <a:p>
            <a:fld id="{BBFEBEC5-CB6D-4E6B-B616-036448855671}" type="slidenum">
              <a:rPr lang="en-US" smtClean="0"/>
              <a:pPr/>
              <a:t>68</a:t>
            </a:fld>
            <a:endParaRPr lang="en-US"/>
          </a:p>
        </p:txBody>
      </p:sp>
    </p:spTree>
    <p:extLst>
      <p:ext uri="{BB962C8B-B14F-4D97-AF65-F5344CB8AC3E}">
        <p14:creationId xmlns:p14="http://schemas.microsoft.com/office/powerpoint/2010/main" val="27499768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b="1" baseline="0" dirty="0" smtClean="0"/>
              <a:t>first incident</a:t>
            </a:r>
            <a:r>
              <a:rPr lang="en-US" baseline="0" dirty="0" smtClean="0"/>
              <a:t> occurred at the </a:t>
            </a:r>
            <a:r>
              <a:rPr lang="en-US" b="1" baseline="0" dirty="0" smtClean="0"/>
              <a:t>Farley nuclear plant in Alabama</a:t>
            </a:r>
            <a:r>
              <a:rPr lang="en-US" baseline="0" dirty="0" smtClean="0"/>
              <a:t>, in </a:t>
            </a:r>
            <a:r>
              <a:rPr lang="en-US" b="1" baseline="0" dirty="0" smtClean="0"/>
              <a:t>1975</a:t>
            </a:r>
            <a:r>
              <a:rPr lang="en-US" baseline="0" dirty="0" smtClean="0"/>
              <a:t>. Technicians figured out the Differential Relay Type 12 STD 15B5A is “radio frequency sensitive”.</a:t>
            </a:r>
          </a:p>
          <a:p>
            <a:r>
              <a:rPr lang="en-US" dirty="0" smtClean="0"/>
              <a:t>Translated</a:t>
            </a:r>
            <a:r>
              <a:rPr lang="en-US" baseline="0" dirty="0" smtClean="0"/>
              <a:t>; a standard </a:t>
            </a:r>
            <a:r>
              <a:rPr lang="en-US" baseline="0" dirty="0" err="1" smtClean="0"/>
              <a:t>walkie</a:t>
            </a:r>
            <a:r>
              <a:rPr lang="en-US" baseline="0" dirty="0" smtClean="0"/>
              <a:t> talkie could shut down critical systems at a nuclear power plant. Let that sink in.</a:t>
            </a:r>
          </a:p>
          <a:p>
            <a:endParaRPr lang="en-US" baseline="0" dirty="0" smtClean="0"/>
          </a:p>
          <a:p>
            <a:r>
              <a:rPr lang="en-US" baseline="0" dirty="0" smtClean="0"/>
              <a:t>Image source: http://www.southerncompany.com/about-us/our-business/southern-nuclear/pdfs/farleyBrochure_2010.pdf</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1983-12-20     GE Differential Relay Type 12 STD 15B5A Radio Frequency Interference False Operation System Shutdown </a:t>
            </a:r>
            <a:r>
              <a:rPr lang="en-US" dirty="0" err="1" smtClean="0"/>
              <a:t>DoS</a:t>
            </a:r>
            <a:r>
              <a:rPr lang="en-US" dirty="0" smtClean="0"/>
              <a:t>	http://osvdb.org/86573</a:t>
            </a:r>
          </a:p>
        </p:txBody>
      </p:sp>
      <p:sp>
        <p:nvSpPr>
          <p:cNvPr id="4" name="Slide Number Placeholder 3"/>
          <p:cNvSpPr>
            <a:spLocks noGrp="1"/>
          </p:cNvSpPr>
          <p:nvPr>
            <p:ph type="sldNum" sz="quarter" idx="10"/>
          </p:nvPr>
        </p:nvSpPr>
        <p:spPr/>
        <p:txBody>
          <a:bodyPr/>
          <a:lstStyle/>
          <a:p>
            <a:fld id="{BBFEBEC5-CB6D-4E6B-B616-036448855671}" type="slidenum">
              <a:rPr lang="en-US" smtClean="0"/>
              <a:pPr/>
              <a:t>69</a:t>
            </a:fld>
            <a:endParaRPr lang="en-US"/>
          </a:p>
        </p:txBody>
      </p:sp>
    </p:spTree>
    <p:extLst>
      <p:ext uri="{BB962C8B-B14F-4D97-AF65-F5344CB8AC3E}">
        <p14:creationId xmlns:p14="http://schemas.microsoft.com/office/powerpoint/2010/main" val="3647928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t>
            </a:r>
            <a:r>
              <a:rPr lang="en-US" b="1" dirty="0" smtClean="0"/>
              <a:t>collect things</a:t>
            </a:r>
            <a:r>
              <a:rPr lang="en-US" dirty="0" smtClean="0"/>
              <a:t>. Always have. </a:t>
            </a:r>
            <a:r>
              <a:rPr lang="en-US" b="1" dirty="0" smtClean="0"/>
              <a:t>This matters </a:t>
            </a:r>
            <a:r>
              <a:rPr lang="en-US" dirty="0" smtClean="0"/>
              <a:t>because…</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a:t>
            </a:fld>
            <a:endParaRPr lang="en-US"/>
          </a:p>
        </p:txBody>
      </p:sp>
    </p:spTree>
    <p:extLst>
      <p:ext uri="{BB962C8B-B14F-4D97-AF65-F5344CB8AC3E}">
        <p14:creationId xmlns:p14="http://schemas.microsoft.com/office/powerpoint/2010/main" val="14405496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Yes, first incident, meaning there were more.</a:t>
            </a:r>
          </a:p>
          <a:p>
            <a:r>
              <a:rPr lang="en-US" dirty="0" smtClean="0"/>
              <a:t>The </a:t>
            </a:r>
            <a:r>
              <a:rPr lang="en-US" b="1" dirty="0" smtClean="0"/>
              <a:t>second incident</a:t>
            </a:r>
            <a:r>
              <a:rPr lang="en-US" dirty="0" smtClean="0"/>
              <a:t> happened</a:t>
            </a:r>
            <a:r>
              <a:rPr lang="en-US" baseline="0" dirty="0" smtClean="0"/>
              <a:t> at </a:t>
            </a:r>
            <a:r>
              <a:rPr lang="en-US" b="1" baseline="0" dirty="0" smtClean="0"/>
              <a:t>Sequoyah</a:t>
            </a:r>
            <a:r>
              <a:rPr lang="en-US" baseline="0" dirty="0" smtClean="0"/>
              <a:t> nuclear plant in Tennessee, in May of </a:t>
            </a:r>
            <a:r>
              <a:rPr lang="en-US" b="1" baseline="0" dirty="0" smtClean="0"/>
              <a:t>1979</a:t>
            </a:r>
            <a:r>
              <a:rPr lang="en-US" baseline="0" dirty="0" smtClean="0"/>
              <a:t>. A tech’s </a:t>
            </a:r>
            <a:r>
              <a:rPr lang="en-US" baseline="0" dirty="0" err="1" smtClean="0"/>
              <a:t>walkie</a:t>
            </a:r>
            <a:r>
              <a:rPr lang="en-US" baseline="0" dirty="0" smtClean="0"/>
              <a:t> talkie sent a </a:t>
            </a:r>
            <a:r>
              <a:rPr lang="en-US" baseline="0" dirty="0" err="1" smtClean="0"/>
              <a:t>spurior</a:t>
            </a:r>
            <a:r>
              <a:rPr lang="en-US" baseline="0" dirty="0" smtClean="0"/>
              <a:t> signal to all four channels of a </a:t>
            </a:r>
            <a:r>
              <a:rPr lang="en-US" baseline="0" dirty="0" err="1" smtClean="0"/>
              <a:t>pressurizer</a:t>
            </a:r>
            <a:r>
              <a:rPr lang="en-US" baseline="0" dirty="0" smtClean="0"/>
              <a:t> initiating a safety injection.</a:t>
            </a:r>
          </a:p>
          <a:p>
            <a:r>
              <a:rPr lang="en-US" dirty="0" smtClean="0"/>
              <a:t>A </a:t>
            </a:r>
            <a:r>
              <a:rPr lang="en-US" dirty="0" err="1" smtClean="0"/>
              <a:t>Pressurizer</a:t>
            </a:r>
            <a:r>
              <a:rPr lang="en-US" dirty="0" smtClean="0"/>
              <a:t> is a component of a pressurized water reactor. The basic design of the pressurized water reactor includes a requirement that the coolant (water) in the reactor coolant system must not boil.</a:t>
            </a:r>
          </a:p>
          <a:p>
            <a:endParaRPr lang="en-US" dirty="0" smtClean="0"/>
          </a:p>
          <a:p>
            <a:r>
              <a:rPr lang="en-US" dirty="0" smtClean="0"/>
              <a:t>More info: http://en.wikipedia.org/wiki/Pressurizer</a:t>
            </a:r>
          </a:p>
          <a:p>
            <a:r>
              <a:rPr lang="en-US" dirty="0" smtClean="0"/>
              <a:t>Image source: http://en.wikipedia.org/wiki/File:Sequoyah_Nuclear_Generating_Station.jpg</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70</a:t>
            </a:fld>
            <a:endParaRPr lang="en-US"/>
          </a:p>
        </p:txBody>
      </p:sp>
    </p:spTree>
    <p:extLst>
      <p:ext uri="{BB962C8B-B14F-4D97-AF65-F5344CB8AC3E}">
        <p14:creationId xmlns:p14="http://schemas.microsoft.com/office/powerpoint/2010/main" val="4373609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a:t>
            </a:r>
            <a:r>
              <a:rPr lang="en-US" b="1" baseline="0" dirty="0" smtClean="0"/>
              <a:t>third incident</a:t>
            </a:r>
            <a:r>
              <a:rPr lang="en-US" baseline="0" dirty="0" smtClean="0"/>
              <a:t> happened at </a:t>
            </a:r>
            <a:r>
              <a:rPr lang="en-US" b="1" baseline="0" dirty="0" smtClean="0"/>
              <a:t>Three Mile Island</a:t>
            </a:r>
            <a:r>
              <a:rPr lang="en-US" baseline="0" dirty="0" smtClean="0"/>
              <a:t> in Pennsylvania, in Feb of </a:t>
            </a:r>
            <a:r>
              <a:rPr lang="en-US" b="1" baseline="0" dirty="0" smtClean="0"/>
              <a:t>1982</a:t>
            </a:r>
            <a:r>
              <a:rPr lang="en-US" baseline="0" dirty="0" smtClean="0"/>
              <a:t>. Workers carrying combustible gas monitors indicated air that wasn’t friendly for breathing. The cause? Their face mask built-in radios.</a:t>
            </a:r>
          </a:p>
          <a:p>
            <a:r>
              <a:rPr lang="en-US" baseline="0" dirty="0" smtClean="0"/>
              <a:t>The equipment you wear to ensure your own safety, can’t be trusted.</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71</a:t>
            </a:fld>
            <a:endParaRPr lang="en-US"/>
          </a:p>
        </p:txBody>
      </p:sp>
    </p:spTree>
    <p:extLst>
      <p:ext uri="{BB962C8B-B14F-4D97-AF65-F5344CB8AC3E}">
        <p14:creationId xmlns:p14="http://schemas.microsoft.com/office/powerpoint/2010/main" val="18354718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fourth incident</a:t>
            </a:r>
            <a:r>
              <a:rPr lang="en-US" dirty="0" smtClean="0"/>
              <a:t> occurred at </a:t>
            </a:r>
            <a:r>
              <a:rPr lang="en-US" b="1" dirty="0" smtClean="0"/>
              <a:t>Grand Gulf</a:t>
            </a:r>
            <a:r>
              <a:rPr lang="en-US" dirty="0" smtClean="0"/>
              <a:t> in Mississippi in July of </a:t>
            </a:r>
            <a:r>
              <a:rPr lang="en-US" b="1" dirty="0" smtClean="0"/>
              <a:t>1983</a:t>
            </a:r>
            <a:r>
              <a:rPr lang="en-US" dirty="0" smtClean="0"/>
              <a:t>, where a shutdown cooling loop was lost for 30 minutes. </a:t>
            </a:r>
          </a:p>
          <a:p>
            <a:r>
              <a:rPr lang="en-US" baseline="0" dirty="0" smtClean="0"/>
              <a:t>Does it scare you more that a simple walkie-talkie caused this many problems at four nuclear power plants, or that the Nuclear Regulatory Commission figured it out and issued an advisory </a:t>
            </a:r>
            <a:r>
              <a:rPr lang="en-US" b="1" baseline="0" dirty="0" smtClean="0"/>
              <a:t>8 years after the first incident</a:t>
            </a:r>
            <a:r>
              <a:rPr lang="en-US" baseline="0" dirty="0" smtClean="0"/>
              <a:t>?</a:t>
            </a:r>
            <a:endParaRPr lang="en-US" dirty="0" smtClean="0"/>
          </a:p>
          <a:p>
            <a:r>
              <a:rPr lang="en-US" dirty="0" smtClean="0"/>
              <a:t>But wait… more good news!</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72</a:t>
            </a:fld>
            <a:endParaRPr lang="en-US"/>
          </a:p>
        </p:txBody>
      </p:sp>
    </p:spTree>
    <p:extLst>
      <p:ext uri="{BB962C8B-B14F-4D97-AF65-F5344CB8AC3E}">
        <p14:creationId xmlns:p14="http://schemas.microsoft.com/office/powerpoint/2010/main" val="7655768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vulnerability</a:t>
            </a:r>
            <a:r>
              <a:rPr lang="en-US" baseline="0" dirty="0" smtClean="0"/>
              <a:t> was </a:t>
            </a:r>
            <a:r>
              <a:rPr lang="en-US" b="1" baseline="0" dirty="0" smtClean="0"/>
              <a:t>re-discovered</a:t>
            </a:r>
            <a:r>
              <a:rPr lang="en-US" baseline="0" dirty="0" smtClean="0"/>
              <a:t> at the </a:t>
            </a:r>
            <a:r>
              <a:rPr lang="en-US" b="1" dirty="0" smtClean="0"/>
              <a:t>Davis-</a:t>
            </a:r>
            <a:r>
              <a:rPr lang="en-US" b="1" dirty="0" err="1" smtClean="0"/>
              <a:t>Besse</a:t>
            </a:r>
            <a:r>
              <a:rPr lang="en-US" dirty="0" smtClean="0"/>
              <a:t> nuclear power plant in Ohio, March, </a:t>
            </a:r>
            <a:r>
              <a:rPr lang="en-US" b="1" dirty="0" smtClean="0"/>
              <a:t>2011</a:t>
            </a:r>
            <a:r>
              <a:rPr lang="en-US" dirty="0" smtClean="0"/>
              <a:t>, losing its emergency water cooling system for two minutes. I hear that safety system is kind of important too.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 giving this presentation, I have filed FOIA</a:t>
            </a:r>
            <a:r>
              <a:rPr lang="en-US" baseline="0" dirty="0" smtClean="0"/>
              <a:t> requests to NRC in hopes of finding out which vendors and hardware were specifically affected. $174 to fill that request, small price to pay.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http://www.cleveland.com/business/index.ssf/2011/03/davis-besse_nuclear_power_plan_1.html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73</a:t>
            </a:fld>
            <a:endParaRPr lang="en-US"/>
          </a:p>
        </p:txBody>
      </p:sp>
    </p:spTree>
    <p:extLst>
      <p:ext uri="{BB962C8B-B14F-4D97-AF65-F5344CB8AC3E}">
        <p14:creationId xmlns:p14="http://schemas.microsoft.com/office/powerpoint/2010/main" val="10525004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we’re up to the </a:t>
            </a:r>
            <a:r>
              <a:rPr lang="en-US" b="1" dirty="0" smtClean="0"/>
              <a:t>1990s</a:t>
            </a:r>
            <a:r>
              <a:rPr lang="en-US" dirty="0" smtClean="0"/>
              <a:t>, and this really is the </a:t>
            </a:r>
            <a:r>
              <a:rPr lang="en-US" b="1" dirty="0" smtClean="0"/>
              <a:t>rise of the vulnerabilities</a:t>
            </a:r>
            <a:r>
              <a:rPr lang="en-US" dirty="0" smtClean="0"/>
              <a:t>. </a:t>
            </a:r>
          </a:p>
          <a:p>
            <a:r>
              <a:rPr lang="en-US" baseline="0" dirty="0" smtClean="0"/>
              <a:t>The 90’s saw more mail lists like </a:t>
            </a:r>
            <a:r>
              <a:rPr lang="en-US" baseline="0" dirty="0" err="1" smtClean="0"/>
              <a:t>Bugtraq</a:t>
            </a:r>
            <a:r>
              <a:rPr lang="en-US" baseline="0" dirty="0" smtClean="0"/>
              <a:t>, comprehensive vulnerability databases like ISS X-Force, and the creation of a standard for vulnerability identifiers like CVE.</a:t>
            </a:r>
            <a:endParaRPr lang="en-US" dirty="0" smtClean="0"/>
          </a:p>
          <a:p>
            <a:r>
              <a:rPr lang="en-US" dirty="0" smtClean="0"/>
              <a:t>The </a:t>
            </a:r>
            <a:r>
              <a:rPr lang="en-US" b="1" dirty="0" smtClean="0"/>
              <a:t>90’s had 2,369 documented vulnerabilities</a:t>
            </a:r>
            <a:r>
              <a:rPr lang="en-US" dirty="0" smtClean="0"/>
              <a:t>, and in reality, thousands more that never made it into vulnerability databases. But I’m working on that…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also why I don’t think</a:t>
            </a:r>
            <a:r>
              <a:rPr lang="en-US" baseline="0" dirty="0" smtClean="0"/>
              <a:t> graphs work for this presentation.</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74</a:t>
            </a:fld>
            <a:endParaRPr lang="en-US"/>
          </a:p>
        </p:txBody>
      </p:sp>
    </p:spTree>
    <p:extLst>
      <p:ext uri="{BB962C8B-B14F-4D97-AF65-F5344CB8AC3E}">
        <p14:creationId xmlns:p14="http://schemas.microsoft.com/office/powerpoint/2010/main" val="9070501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Because I see that graph and want to fill in pretty colors to make it more interesting…</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75</a:t>
            </a:fld>
            <a:endParaRPr lang="en-US"/>
          </a:p>
        </p:txBody>
      </p:sp>
    </p:spTree>
    <p:extLst>
      <p:ext uri="{BB962C8B-B14F-4D97-AF65-F5344CB8AC3E}">
        <p14:creationId xmlns:p14="http://schemas.microsoft.com/office/powerpoint/2010/main" val="12843152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Or play tic-tac-toe, even if I lose to a chicken. Anyway….</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76</a:t>
            </a:fld>
            <a:endParaRPr lang="en-US"/>
          </a:p>
        </p:txBody>
      </p:sp>
    </p:spTree>
    <p:extLst>
      <p:ext uri="{BB962C8B-B14F-4D97-AF65-F5344CB8AC3E}">
        <p14:creationId xmlns:p14="http://schemas.microsoft.com/office/powerpoint/2010/main" val="17804609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 to </a:t>
            </a:r>
            <a:r>
              <a:rPr lang="en-US" b="1" dirty="0" smtClean="0"/>
              <a:t>1994</a:t>
            </a:r>
            <a:r>
              <a:rPr lang="en-US" dirty="0" smtClean="0"/>
              <a:t> you saw </a:t>
            </a:r>
            <a:r>
              <a:rPr lang="en-US" b="1" dirty="0" smtClean="0"/>
              <a:t>primarily Unix-based vulnerabilities</a:t>
            </a:r>
            <a:r>
              <a:rPr lang="en-US" dirty="0" smtClean="0"/>
              <a:t>, both local and remote.</a:t>
            </a:r>
          </a:p>
          <a:p>
            <a:r>
              <a:rPr lang="en-US" dirty="0" smtClean="0"/>
              <a:t>Encryption algorithms like GDES, </a:t>
            </a:r>
            <a:r>
              <a:rPr lang="en-US" dirty="0" err="1" smtClean="0"/>
              <a:t>Snefru</a:t>
            </a:r>
            <a:r>
              <a:rPr lang="en-US" dirty="0" smtClean="0"/>
              <a:t>, </a:t>
            </a:r>
            <a:r>
              <a:rPr lang="en-US" dirty="0" err="1" smtClean="0"/>
              <a:t>Khafre</a:t>
            </a:r>
            <a:r>
              <a:rPr lang="en-US" dirty="0" smtClean="0"/>
              <a:t>, REDOC-II, LOKI, Lucifer,</a:t>
            </a:r>
            <a:r>
              <a:rPr lang="en-US" baseline="0" dirty="0" smtClean="0"/>
              <a:t> </a:t>
            </a:r>
            <a:r>
              <a:rPr lang="en-US" baseline="0" dirty="0" err="1" smtClean="0"/>
              <a:t>BassOmatic</a:t>
            </a:r>
            <a:r>
              <a:rPr lang="en-US" baseline="0" dirty="0" smtClean="0"/>
              <a:t>, and Khufu </a:t>
            </a:r>
            <a:r>
              <a:rPr lang="en-US" dirty="0" smtClean="0"/>
              <a:t>were falling like flies. Yes, encryption algorithms continued to have </a:t>
            </a:r>
            <a:r>
              <a:rPr lang="en-US" baseline="0" dirty="0" smtClean="0"/>
              <a:t>cool names.</a:t>
            </a:r>
            <a:endParaRPr lang="en-US" dirty="0" smtClean="0"/>
          </a:p>
          <a:p>
            <a:endParaRPr lang="en-US" dirty="0" smtClean="0"/>
          </a:p>
          <a:p>
            <a:r>
              <a:rPr lang="en-US" dirty="0" smtClean="0"/>
              <a:t>Image source: </a:t>
            </a:r>
            <a:r>
              <a:rPr lang="en-US" dirty="0" smtClean="0">
                <a:hlinkClick r:id="rId3"/>
              </a:rPr>
              <a:t>https://www.its.uq.edu.au/about-its/history-computing-uq</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77</a:t>
            </a:fld>
            <a:endParaRPr lang="en-US"/>
          </a:p>
        </p:txBody>
      </p:sp>
    </p:spTree>
    <p:extLst>
      <p:ext uri="{BB962C8B-B14F-4D97-AF65-F5344CB8AC3E}">
        <p14:creationId xmlns:p14="http://schemas.microsoft.com/office/powerpoint/2010/main" val="35278013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1994</a:t>
            </a:r>
            <a:r>
              <a:rPr lang="en-US" dirty="0" smtClean="0"/>
              <a:t> hits, and </a:t>
            </a:r>
            <a:r>
              <a:rPr lang="en-US" b="1" dirty="0" smtClean="0"/>
              <a:t>Pandora’s box opens</a:t>
            </a:r>
            <a:r>
              <a:rPr lang="en-US" dirty="0" smtClean="0"/>
              <a:t>. </a:t>
            </a:r>
          </a:p>
          <a:p>
            <a:endParaRPr lang="en-US" dirty="0" smtClean="0"/>
          </a:p>
          <a:p>
            <a:r>
              <a:rPr lang="en-US" dirty="0" smtClean="0"/>
              <a:t>Image source: </a:t>
            </a:r>
            <a:r>
              <a:rPr lang="en-US" dirty="0" smtClean="0">
                <a:hlinkClick r:id="rId3"/>
              </a:rPr>
              <a:t>http://www.buzzfeed.com/catsparella/the-best-maru-moments-of-2010-1ruv</a:t>
            </a:r>
            <a:endParaRPr lang="en-US" dirty="0" smtClean="0"/>
          </a:p>
          <a:p>
            <a:r>
              <a:rPr lang="en-US" dirty="0" err="1" smtClean="0"/>
              <a:t>Maru</a:t>
            </a:r>
            <a:r>
              <a:rPr lang="en-US" dirty="0" smtClean="0"/>
              <a:t> info: </a:t>
            </a:r>
            <a:r>
              <a:rPr lang="en-US" dirty="0" smtClean="0">
                <a:hlinkClick r:id="rId4"/>
              </a:rPr>
              <a:t>http://en.wikipedia.org/wiki/Maru_(cat)</a:t>
            </a:r>
            <a:endParaRPr lang="en-US" dirty="0" smtClean="0"/>
          </a:p>
          <a:p>
            <a:r>
              <a:rPr lang="en-US" dirty="0" err="1" smtClean="0"/>
              <a:t>Maru</a:t>
            </a:r>
            <a:r>
              <a:rPr lang="en-US" dirty="0" smtClean="0"/>
              <a:t> videos: http://www.youtube.com/user/mugumogu</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78</a:t>
            </a:fld>
            <a:endParaRPr lang="en-US"/>
          </a:p>
        </p:txBody>
      </p:sp>
    </p:spTree>
    <p:extLst>
      <p:ext uri="{BB962C8B-B14F-4D97-AF65-F5344CB8AC3E}">
        <p14:creationId xmlns:p14="http://schemas.microsoft.com/office/powerpoint/2010/main" val="42391943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a:t>
            </a:r>
            <a:r>
              <a:rPr lang="en-US" b="1" dirty="0" smtClean="0"/>
              <a:t>commercialization</a:t>
            </a:r>
            <a:r>
              <a:rPr lang="en-US" b="1" baseline="0" dirty="0" smtClean="0"/>
              <a:t> of the Internet,</a:t>
            </a:r>
            <a:r>
              <a:rPr lang="en-US" baseline="0" dirty="0" smtClean="0"/>
              <a:t> </a:t>
            </a:r>
            <a:r>
              <a:rPr lang="en-US" b="1" baseline="0" dirty="0" smtClean="0"/>
              <a:t>birth of the World Wide Web,</a:t>
            </a:r>
            <a:r>
              <a:rPr lang="en-US" baseline="0" dirty="0" smtClean="0"/>
              <a:t> and more rapid deployment, we saw an </a:t>
            </a:r>
            <a:r>
              <a:rPr lang="en-US" b="1" baseline="0" dirty="0" smtClean="0"/>
              <a:t>eternal fountain of web-based vulnerabilities. </a:t>
            </a:r>
          </a:p>
          <a:p>
            <a:r>
              <a:rPr lang="en-US" baseline="0" dirty="0" smtClean="0"/>
              <a:t>Over the </a:t>
            </a:r>
            <a:r>
              <a:rPr lang="en-US" b="1" baseline="0" dirty="0" smtClean="0"/>
              <a:t>next 15 years</a:t>
            </a:r>
            <a:r>
              <a:rPr lang="en-US" baseline="0" dirty="0" smtClean="0"/>
              <a:t> we’d see </a:t>
            </a:r>
            <a:r>
              <a:rPr lang="en-US" b="1" baseline="0" dirty="0" smtClean="0"/>
              <a:t>yearly vulnerability counts jump considerably</a:t>
            </a:r>
            <a:r>
              <a:rPr lang="en-US" baseline="0" dirty="0" smtClean="0"/>
              <a:t> as a result.</a:t>
            </a:r>
          </a:p>
          <a:p>
            <a:r>
              <a:rPr lang="en-US" baseline="0" dirty="0" smtClean="0"/>
              <a:t>BTW, this is the first web server ever.</a:t>
            </a:r>
            <a:endParaRPr lang="en-US" dirty="0" smtClean="0"/>
          </a:p>
          <a:p>
            <a:endParaRPr lang="en-US" dirty="0" smtClean="0"/>
          </a:p>
          <a:p>
            <a:r>
              <a:rPr lang="en-US" dirty="0" smtClean="0"/>
              <a:t>Note that 1994 is my</a:t>
            </a:r>
            <a:r>
              <a:rPr lang="en-US" baseline="0" dirty="0" smtClean="0"/>
              <a:t> somewhat arbitrary date based on perception of web server/page availability during my early Internet days, and Mosaic/Netscape becoming a commercial endeavor between Aug 1993 and April 1994.</a:t>
            </a:r>
            <a:endParaRPr lang="en-US" dirty="0" smtClean="0"/>
          </a:p>
          <a:p>
            <a:endParaRPr lang="en-US" dirty="0" smtClean="0"/>
          </a:p>
          <a:p>
            <a:r>
              <a:rPr lang="en-US" dirty="0" smtClean="0"/>
              <a:t>More info: http://en.wikipedia.org/wiki/Web_server</a:t>
            </a:r>
          </a:p>
          <a:p>
            <a:r>
              <a:rPr lang="en-US" dirty="0" smtClean="0"/>
              <a:t>Image source: http://en.wikipedia.org/wiki/File:First_Web_Server.jpg</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79</a:t>
            </a:fld>
            <a:endParaRPr lang="en-US"/>
          </a:p>
        </p:txBody>
      </p:sp>
    </p:spTree>
    <p:extLst>
      <p:ext uri="{BB962C8B-B14F-4D97-AF65-F5344CB8AC3E}">
        <p14:creationId xmlns:p14="http://schemas.microsoft.com/office/powerpoint/2010/main" val="234044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 </a:t>
            </a:r>
            <a:r>
              <a:rPr lang="en-US" b="1" dirty="0" smtClean="0"/>
              <a:t>collect vulnerabilities</a:t>
            </a:r>
            <a:r>
              <a:rPr lang="en-US" dirty="0" smtClean="0"/>
              <a:t> just like anyone else collects </a:t>
            </a:r>
            <a:r>
              <a:rPr lang="en-US" b="1" dirty="0" smtClean="0"/>
              <a:t>stamps, coins, or STDs</a:t>
            </a:r>
            <a:r>
              <a:rPr lang="en-US" dirty="0" smtClean="0"/>
              <a:t>.</a:t>
            </a:r>
          </a:p>
          <a:p>
            <a:r>
              <a:rPr lang="en-US" dirty="0" smtClean="0"/>
              <a:t>No that is </a:t>
            </a:r>
            <a:r>
              <a:rPr lang="en-US" b="1" dirty="0" smtClean="0"/>
              <a:t>not a rum-induced</a:t>
            </a:r>
            <a:r>
              <a:rPr lang="en-US" b="1" baseline="0" dirty="0" smtClean="0"/>
              <a:t> typo</a:t>
            </a:r>
            <a:r>
              <a:rPr lang="en-US" baseline="0" dirty="0" smtClean="0"/>
              <a:t>. 112 years. We’ll get there shortly.</a:t>
            </a:r>
          </a:p>
          <a:p>
            <a:r>
              <a:rPr lang="en-US" baseline="0" dirty="0" smtClean="0"/>
              <a:t>What went into preparing for this talk?</a:t>
            </a:r>
          </a:p>
          <a:p>
            <a:endParaRPr lang="en-US" baseline="0" dirty="0" smtClean="0"/>
          </a:p>
          <a:p>
            <a:r>
              <a:rPr lang="en-US" baseline="0" dirty="0" smtClean="0"/>
              <a:t>More info: http://opensecurityfoundation.org/</a:t>
            </a:r>
          </a:p>
          <a:p>
            <a:r>
              <a:rPr lang="en-US" baseline="0" dirty="0" smtClean="0"/>
              <a:t>More info: http://osvdb.org/</a:t>
            </a:r>
          </a:p>
          <a:p>
            <a:endParaRPr lang="en-US" baseline="0" dirty="0" smtClean="0"/>
          </a:p>
          <a:p>
            <a:r>
              <a:rPr lang="en-US" baseline="0" dirty="0" smtClean="0"/>
              <a:t>Numbers as of 2014-05-24</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8</a:t>
            </a:fld>
            <a:endParaRPr lang="en-US"/>
          </a:p>
        </p:txBody>
      </p:sp>
    </p:spTree>
    <p:extLst>
      <p:ext uri="{BB962C8B-B14F-4D97-AF65-F5344CB8AC3E}">
        <p14:creationId xmlns:p14="http://schemas.microsoft.com/office/powerpoint/2010/main" val="14303185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turn of the century saw a frequently changing landscape. As new technology came and went, new vulnerability classes identified, shifting to large databases, more of our life web accessible, </a:t>
            </a:r>
            <a:r>
              <a:rPr lang="en-US" baseline="0" dirty="0" err="1" smtClean="0"/>
              <a:t>vuln</a:t>
            </a:r>
            <a:r>
              <a:rPr lang="en-US" baseline="0" dirty="0" smtClean="0"/>
              <a:t> research and disclosure matured greatly, but we also saw a steady stream of crap.</a:t>
            </a:r>
          </a:p>
          <a:p>
            <a:endParaRPr lang="en-US" baseline="0" dirty="0" smtClean="0"/>
          </a:p>
          <a:p>
            <a:r>
              <a:rPr lang="en-US" baseline="0" dirty="0" smtClean="0"/>
              <a:t>Image source: This thing is on a dozen+ stock photography sites, uploaded by various ‘members’. No way that many people have copyright. I spent 15 minutes trying to track down the original image and had no luck. Call me a copyright abuser.</a:t>
            </a:r>
          </a:p>
        </p:txBody>
      </p:sp>
      <p:sp>
        <p:nvSpPr>
          <p:cNvPr id="4" name="Slide Number Placeholder 3"/>
          <p:cNvSpPr>
            <a:spLocks noGrp="1"/>
          </p:cNvSpPr>
          <p:nvPr>
            <p:ph type="sldNum" sz="quarter" idx="10"/>
          </p:nvPr>
        </p:nvSpPr>
        <p:spPr/>
        <p:txBody>
          <a:bodyPr/>
          <a:lstStyle/>
          <a:p>
            <a:fld id="{BBFEBEC5-CB6D-4E6B-B616-036448855671}" type="slidenum">
              <a:rPr lang="en-US" smtClean="0"/>
              <a:pPr/>
              <a:t>80</a:t>
            </a:fld>
            <a:endParaRPr lang="en-US"/>
          </a:p>
        </p:txBody>
      </p:sp>
    </p:spTree>
    <p:extLst>
      <p:ext uri="{BB962C8B-B14F-4D97-AF65-F5344CB8AC3E}">
        <p14:creationId xmlns:p14="http://schemas.microsoft.com/office/powerpoint/2010/main" val="4546133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2006</a:t>
            </a:r>
            <a:r>
              <a:rPr lang="en-US" baseline="0" dirty="0" smtClean="0"/>
              <a:t> saw the </a:t>
            </a:r>
            <a:r>
              <a:rPr lang="en-US" b="1" baseline="0" dirty="0" smtClean="0"/>
              <a:t>great spike of XSS and </a:t>
            </a:r>
            <a:r>
              <a:rPr lang="en-US" b="1" baseline="0" dirty="0" err="1" smtClean="0"/>
              <a:t>SQLi</a:t>
            </a:r>
            <a:r>
              <a:rPr lang="en-US" baseline="0" dirty="0" smtClean="0"/>
              <a:t> as a result.</a:t>
            </a:r>
            <a:endParaRPr lang="en-US" dirty="0" smtClean="0"/>
          </a:p>
          <a:p>
            <a:endParaRPr lang="en-US" baseline="0" dirty="0" smtClean="0"/>
          </a:p>
          <a:p>
            <a:r>
              <a:rPr lang="en-US" baseline="0" dirty="0" smtClean="0"/>
              <a:t>The quality of disclosures varied greatly, but there were </a:t>
            </a:r>
            <a:r>
              <a:rPr lang="en-US" b="1" baseline="0" dirty="0" smtClean="0"/>
              <a:t>so many inaccurate reports (meaning they are flat out wrong)</a:t>
            </a:r>
            <a:r>
              <a:rPr lang="en-US" baseline="0" dirty="0" smtClean="0"/>
              <a:t>, we have to track them on OSVDB as “myth / fake”. We currently have </a:t>
            </a:r>
            <a:r>
              <a:rPr lang="en-US" b="1" baseline="0" dirty="0" smtClean="0"/>
              <a:t>455 disclosures flagged</a:t>
            </a:r>
            <a:r>
              <a:rPr lang="en-US" baseline="0" dirty="0" smtClean="0"/>
              <a:t> like this, and honestly, there are probably closer to a couple thousand. More </a:t>
            </a:r>
            <a:r>
              <a:rPr lang="en-US" b="1" baseline="0" dirty="0" smtClean="0"/>
              <a:t>recently</a:t>
            </a:r>
            <a:r>
              <a:rPr lang="en-US" baseline="0" dirty="0" smtClean="0"/>
              <a:t>, we also started flagging entries as “</a:t>
            </a:r>
            <a:r>
              <a:rPr lang="en-US" b="1" baseline="0" dirty="0" smtClean="0"/>
              <a:t>not a vulnerability</a:t>
            </a:r>
            <a:r>
              <a:rPr lang="en-US" baseline="0" dirty="0" smtClean="0"/>
              <a:t>” where people </a:t>
            </a:r>
            <a:r>
              <a:rPr lang="en-US" b="1" baseline="0" dirty="0" smtClean="0"/>
              <a:t>don’t understand the concept of ‘crossing privilege boundaries’</a:t>
            </a:r>
            <a:r>
              <a:rPr lang="en-US" baseline="0" dirty="0" smtClean="0"/>
              <a:t>. We already have </a:t>
            </a:r>
            <a:r>
              <a:rPr lang="en-US" b="1" baseline="0" dirty="0" smtClean="0"/>
              <a:t>259 flagged</a:t>
            </a:r>
            <a:r>
              <a:rPr lang="en-US" baseline="0" dirty="0" smtClean="0"/>
              <a:t> as such, and the classification was introduced on </a:t>
            </a:r>
            <a:r>
              <a:rPr lang="en-US" b="1" baseline="0" dirty="0" smtClean="0"/>
              <a:t>2013-01-31.</a:t>
            </a:r>
          </a:p>
          <a:p>
            <a:endParaRPr lang="en-US" baseline="0" dirty="0" smtClean="0"/>
          </a:p>
          <a:p>
            <a:r>
              <a:rPr lang="en-US" baseline="0" dirty="0" smtClean="0"/>
              <a:t>Image source: Jurassic Park. Modified by Mar</a:t>
            </a:r>
          </a:p>
        </p:txBody>
      </p:sp>
      <p:sp>
        <p:nvSpPr>
          <p:cNvPr id="4" name="Slide Number Placeholder 3"/>
          <p:cNvSpPr>
            <a:spLocks noGrp="1"/>
          </p:cNvSpPr>
          <p:nvPr>
            <p:ph type="sldNum" sz="quarter" idx="10"/>
          </p:nvPr>
        </p:nvSpPr>
        <p:spPr/>
        <p:txBody>
          <a:bodyPr/>
          <a:lstStyle/>
          <a:p>
            <a:fld id="{BBFEBEC5-CB6D-4E6B-B616-036448855671}" type="slidenum">
              <a:rPr lang="en-US" smtClean="0"/>
              <a:pPr/>
              <a:t>81</a:t>
            </a:fld>
            <a:endParaRPr lang="en-US"/>
          </a:p>
        </p:txBody>
      </p:sp>
    </p:spTree>
    <p:extLst>
      <p:ext uri="{BB962C8B-B14F-4D97-AF65-F5344CB8AC3E}">
        <p14:creationId xmlns:p14="http://schemas.microsoft.com/office/powerpoint/2010/main" val="24894552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learned </a:t>
            </a:r>
            <a:r>
              <a:rPr lang="en-US" b="1" baseline="0" dirty="0" smtClean="0"/>
              <a:t>anyone can be a “security researcher”</a:t>
            </a:r>
            <a:r>
              <a:rPr lang="en-US" baseline="0" dirty="0" smtClean="0"/>
              <a:t> by plugging in some script code or a back tick.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Disclosures had (and often still have) no vendor URL, no version, sometimes no script name, but </a:t>
            </a:r>
            <a:r>
              <a:rPr lang="en-US" baseline="0" dirty="0" err="1" smtClean="0"/>
              <a:t>damnit</a:t>
            </a:r>
            <a:r>
              <a:rPr lang="en-US" baseline="0" dirty="0" smtClean="0"/>
              <a:t>, they were a security researcher!</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On the more serious side…</a:t>
            </a:r>
          </a:p>
          <a:p>
            <a:endParaRPr lang="en-US" baseline="0" dirty="0" smtClean="0"/>
          </a:p>
          <a:p>
            <a:r>
              <a:rPr lang="en-US" baseline="0" dirty="0" smtClean="0"/>
              <a:t>Image source: Local collection (this thing is ancient)</a:t>
            </a:r>
          </a:p>
        </p:txBody>
      </p:sp>
      <p:sp>
        <p:nvSpPr>
          <p:cNvPr id="4" name="Slide Number Placeholder 3"/>
          <p:cNvSpPr>
            <a:spLocks noGrp="1"/>
          </p:cNvSpPr>
          <p:nvPr>
            <p:ph type="sldNum" sz="quarter" idx="10"/>
          </p:nvPr>
        </p:nvSpPr>
        <p:spPr/>
        <p:txBody>
          <a:bodyPr/>
          <a:lstStyle/>
          <a:p>
            <a:fld id="{BBFEBEC5-CB6D-4E6B-B616-036448855671}" type="slidenum">
              <a:rPr lang="en-US" smtClean="0"/>
              <a:pPr/>
              <a:t>82</a:t>
            </a:fld>
            <a:endParaRPr lang="en-US"/>
          </a:p>
        </p:txBody>
      </p:sp>
    </p:spTree>
    <p:extLst>
      <p:ext uri="{BB962C8B-B14F-4D97-AF65-F5344CB8AC3E}">
        <p14:creationId xmlns:p14="http://schemas.microsoft.com/office/powerpoint/2010/main" val="16277158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saw vulnerabilities disclosed in systems that may seem more ‘</a:t>
            </a:r>
            <a:r>
              <a:rPr lang="en-US" b="1" dirty="0" smtClean="0"/>
              <a:t>obscure</a:t>
            </a:r>
            <a:r>
              <a:rPr lang="en-US" dirty="0" smtClean="0"/>
              <a:t>’,</a:t>
            </a:r>
            <a:r>
              <a:rPr lang="en-US" baseline="0" dirty="0" smtClean="0"/>
              <a:t> but in reality may have </a:t>
            </a:r>
            <a:r>
              <a:rPr lang="en-US" b="1" baseline="0" dirty="0" smtClean="0"/>
              <a:t>more impact on us long term</a:t>
            </a:r>
            <a:r>
              <a:rPr lang="en-US" baseline="0" dirty="0" smtClean="0"/>
              <a:t>.</a:t>
            </a:r>
          </a:p>
          <a:p>
            <a:r>
              <a:rPr lang="en-US" baseline="0" dirty="0" smtClean="0"/>
              <a:t>Between 2004 and 2009, this included </a:t>
            </a:r>
            <a:r>
              <a:rPr lang="en-US" b="1" baseline="0" dirty="0" smtClean="0"/>
              <a:t>electronic voting machines</a:t>
            </a:r>
            <a:r>
              <a:rPr lang="en-US" baseline="0" dirty="0" smtClean="0"/>
              <a:t> from Premier Election Systems (aka Diebold), Hart, Election Systems &amp; Software (ES&amp;S), Sequoia, and </a:t>
            </a:r>
            <a:r>
              <a:rPr lang="en-US" baseline="0" dirty="0" err="1" smtClean="0"/>
              <a:t>Digivote</a:t>
            </a:r>
            <a:r>
              <a:rPr lang="en-US" baseline="0" dirty="0" smtClean="0"/>
              <a:t>. Basically every company that makes such machines.</a:t>
            </a:r>
          </a:p>
          <a:p>
            <a:endParaRPr lang="en-US" baseline="0" dirty="0" smtClean="0"/>
          </a:p>
          <a:p>
            <a:r>
              <a:rPr lang="en-US" baseline="0" dirty="0" smtClean="0"/>
              <a:t>Image source: Whitney Curtis, </a:t>
            </a:r>
            <a:r>
              <a:rPr lang="en-US" dirty="0" smtClean="0">
                <a:hlinkClick r:id="rId3"/>
              </a:rPr>
              <a:t>http://usatoday30.usatoday.com/news/opinion/editorials/story/2012-09-19/electronic-voting-fraud-security/57809062/1</a:t>
            </a:r>
            <a:endParaRPr lang="en-US" dirty="0" smtClean="0"/>
          </a:p>
          <a:p>
            <a:r>
              <a:rPr lang="en-US" dirty="0" smtClean="0"/>
              <a:t>Electronic</a:t>
            </a:r>
            <a:r>
              <a:rPr lang="en-US" baseline="0" dirty="0" smtClean="0"/>
              <a:t> voting machine </a:t>
            </a:r>
            <a:r>
              <a:rPr lang="en-US" baseline="0" dirty="0" err="1" smtClean="0"/>
              <a:t>vulns</a:t>
            </a:r>
            <a:r>
              <a:rPr lang="en-US" baseline="0" dirty="0" smtClean="0"/>
              <a:t>: http://tinyurl.com/evoting-vulns or</a:t>
            </a:r>
          </a:p>
          <a:p>
            <a:r>
              <a:rPr lang="en-US" dirty="0" smtClean="0"/>
              <a:t>http://osvdb.org/search/search?search%5Bvuln_title%5D=electronic+voting&amp;search%5Btext_type%5D=alltext&amp;search%5Bs_date%5D=&amp;search%5Be_date%5D=&amp;search%5Brefid%5D=&amp;search%5Breferencetypes%5D=&amp;search%5Bvendors%5D=&amp;search%5Bcvss_score_from%5D=&amp;search%5Bcvss_score_to%5D=&amp;search%5Bcvss_av%5D=*&amp;search%5Bcvss_ac%5D=*&amp;search%5Bcvss_a%5D=*&amp;search%5Bcvss_ci%5D=*&amp;search%5Bcvss_ii%5D=*&amp;search%5Bcvss_ai%5D=*&amp;kthx=search</a:t>
            </a:r>
          </a:p>
        </p:txBody>
      </p:sp>
      <p:sp>
        <p:nvSpPr>
          <p:cNvPr id="4" name="Slide Number Placeholder 3"/>
          <p:cNvSpPr>
            <a:spLocks noGrp="1"/>
          </p:cNvSpPr>
          <p:nvPr>
            <p:ph type="sldNum" sz="quarter" idx="10"/>
          </p:nvPr>
        </p:nvSpPr>
        <p:spPr/>
        <p:txBody>
          <a:bodyPr/>
          <a:lstStyle/>
          <a:p>
            <a:fld id="{BBFEBEC5-CB6D-4E6B-B616-036448855671}" type="slidenum">
              <a:rPr lang="en-US" smtClean="0"/>
              <a:pPr/>
              <a:t>83</a:t>
            </a:fld>
            <a:endParaRPr lang="en-US"/>
          </a:p>
        </p:txBody>
      </p:sp>
    </p:spTree>
    <p:extLst>
      <p:ext uri="{BB962C8B-B14F-4D97-AF65-F5344CB8AC3E}">
        <p14:creationId xmlns:p14="http://schemas.microsoft.com/office/powerpoint/2010/main" val="455317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Vulnerabilities were identified in various </a:t>
            </a:r>
            <a:r>
              <a:rPr lang="en-US" b="1" dirty="0" smtClean="0"/>
              <a:t>automobiles</a:t>
            </a:r>
            <a:r>
              <a:rPr lang="en-US" dirty="0" smtClean="0"/>
              <a:t> including ways to </a:t>
            </a:r>
            <a:r>
              <a:rPr lang="en-US" b="1" dirty="0" smtClean="0"/>
              <a:t>bypass the keyless entry systems</a:t>
            </a:r>
            <a:r>
              <a:rPr lang="en-US" dirty="0" smtClean="0"/>
              <a:t>,</a:t>
            </a:r>
            <a:r>
              <a:rPr lang="en-US" baseline="0" dirty="0" smtClean="0"/>
              <a:t> including BMWs.</a:t>
            </a:r>
            <a:endParaRPr lang="en-US" dirty="0" smtClean="0"/>
          </a:p>
          <a:p>
            <a:endParaRPr lang="en-US" dirty="0" smtClean="0"/>
          </a:p>
          <a:p>
            <a:r>
              <a:rPr lang="en-US" dirty="0" smtClean="0"/>
              <a:t>Automobile </a:t>
            </a:r>
            <a:r>
              <a:rPr lang="en-US" dirty="0" err="1" smtClean="0"/>
              <a:t>vulns</a:t>
            </a:r>
            <a:r>
              <a:rPr lang="en-US" dirty="0" smtClean="0"/>
              <a:t>: http://tinyurl.com/auto-vulns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84</a:t>
            </a:fld>
            <a:endParaRPr lang="en-US"/>
          </a:p>
        </p:txBody>
      </p:sp>
    </p:spTree>
    <p:extLst>
      <p:ext uri="{BB962C8B-B14F-4D97-AF65-F5344CB8AC3E}">
        <p14:creationId xmlns:p14="http://schemas.microsoft.com/office/powerpoint/2010/main" val="15311523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because key systems or a stolen</a:t>
            </a:r>
            <a:r>
              <a:rPr lang="en-US" baseline="0" dirty="0" smtClean="0"/>
              <a:t> car are nothing…</a:t>
            </a:r>
          </a:p>
          <a:p>
            <a:r>
              <a:rPr lang="en-US" b="1" baseline="0" dirty="0" smtClean="0"/>
              <a:t>Toyota</a:t>
            </a:r>
            <a:r>
              <a:rPr lang="en-US" baseline="0" dirty="0" smtClean="0"/>
              <a:t> recently settled an ‘</a:t>
            </a:r>
            <a:r>
              <a:rPr lang="en-US" b="1" baseline="0" dirty="0" smtClean="0"/>
              <a:t>Unintended Acceleration</a:t>
            </a:r>
            <a:r>
              <a:rPr lang="en-US" baseline="0" dirty="0" smtClean="0"/>
              <a:t>’ lawsuit in which </a:t>
            </a:r>
            <a:r>
              <a:rPr lang="en-US" b="1" baseline="0" dirty="0" smtClean="0"/>
              <a:t>software bugs or vulnerabilities may be the cause</a:t>
            </a:r>
            <a:r>
              <a:rPr lang="en-US" baseline="0" dirty="0" smtClean="0"/>
              <a:t>. </a:t>
            </a:r>
          </a:p>
          <a:p>
            <a:r>
              <a:rPr lang="en-US" baseline="0" dirty="0" smtClean="0"/>
              <a:t>Several other vehicles have been identified the last five years as containing vulnerabilities in their numerous Electronic Control Units (ECU).</a:t>
            </a:r>
          </a:p>
          <a:p>
            <a:r>
              <a:rPr lang="en-US" baseline="0" dirty="0" smtClean="0"/>
              <a:t>It is important to note that there are practical, real-world attack scenarios for these too, not just plugging in behind the dashboard.</a:t>
            </a:r>
          </a:p>
          <a:p>
            <a:endParaRPr lang="en-US" baseline="0" dirty="0" smtClean="0"/>
          </a:p>
          <a:p>
            <a:r>
              <a:rPr lang="en-US" dirty="0" smtClean="0"/>
              <a:t>http://www.safetyresearch.net/2013/11/07/toyota-unintended-acceleration-and-the-big-bowl-of-spaghetti-code/</a:t>
            </a:r>
          </a:p>
          <a:p>
            <a:r>
              <a:rPr lang="en-US" dirty="0" smtClean="0"/>
              <a:t>Image source:</a:t>
            </a:r>
            <a:r>
              <a:rPr lang="en-US" baseline="0" dirty="0" smtClean="0"/>
              <a:t> http://forums.themustangsource.com/f647/toyota-moving-forward-480509/</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85</a:t>
            </a:fld>
            <a:endParaRPr lang="en-US"/>
          </a:p>
        </p:txBody>
      </p:sp>
    </p:spTree>
    <p:extLst>
      <p:ext uri="{BB962C8B-B14F-4D97-AF65-F5344CB8AC3E}">
        <p14:creationId xmlns:p14="http://schemas.microsoft.com/office/powerpoint/2010/main" val="810200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was also disclosed that some newer </a:t>
            </a:r>
            <a:r>
              <a:rPr lang="en-US" b="1" dirty="0" smtClean="0"/>
              <a:t>Ducati motorcycles</a:t>
            </a:r>
            <a:r>
              <a:rPr lang="en-US" dirty="0" smtClean="0"/>
              <a:t> that had a small</a:t>
            </a:r>
            <a:r>
              <a:rPr lang="en-US" baseline="0" dirty="0" smtClean="0"/>
              <a:t> onboard computer had a </a:t>
            </a:r>
            <a:r>
              <a:rPr lang="en-US" b="1" baseline="0" dirty="0" smtClean="0"/>
              <a:t>keyless system</a:t>
            </a:r>
            <a:r>
              <a:rPr lang="en-US" baseline="0" dirty="0" smtClean="0"/>
              <a:t>. </a:t>
            </a:r>
          </a:p>
          <a:p>
            <a:r>
              <a:rPr lang="en-US" baseline="0" dirty="0" smtClean="0"/>
              <a:t>You could start the bike if you knew the 4-digit code. The </a:t>
            </a:r>
            <a:r>
              <a:rPr lang="en-US" b="1" baseline="0" dirty="0" smtClean="0"/>
              <a:t>default 4-digit code</a:t>
            </a:r>
            <a:r>
              <a:rPr lang="en-US" baseline="0" dirty="0" smtClean="0"/>
              <a:t>…</a:t>
            </a:r>
          </a:p>
          <a:p>
            <a:endParaRPr lang="en-US" baseline="0" dirty="0" smtClean="0"/>
          </a:p>
          <a:p>
            <a:r>
              <a:rPr lang="en-US" baseline="0" dirty="0" smtClean="0"/>
              <a:t>Image source: https://web.archive.org/web/20101205050342/http://www.cyclenews.com/files/news_articles/industry/1110/30_Diavel_Carbon.jpg and http://arizonafoothillsmagazine.com/autos/wp-content/uploads/2011/03/2011-Ducati-Diavel-Diamond-Black-phoenix-arizona-valley-scottsdale.jpg</a:t>
            </a:r>
          </a:p>
          <a:p>
            <a:endParaRPr lang="en-US" baseline="0" dirty="0" smtClean="0"/>
          </a:p>
          <a:p>
            <a:r>
              <a:rPr lang="en-US" dirty="0" smtClean="0"/>
              <a:t>2011-04-05 	Ducati </a:t>
            </a:r>
            <a:r>
              <a:rPr lang="en-US" dirty="0" err="1" smtClean="0"/>
              <a:t>Diavel</a:t>
            </a:r>
            <a:r>
              <a:rPr lang="en-US" dirty="0" smtClean="0"/>
              <a:t> Motorcycle Default Ignition Password               http://osvdb.org/75811</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86</a:t>
            </a:fld>
            <a:endParaRPr lang="en-US"/>
          </a:p>
        </p:txBody>
      </p:sp>
    </p:spTree>
    <p:extLst>
      <p:ext uri="{BB962C8B-B14F-4D97-AF65-F5344CB8AC3E}">
        <p14:creationId xmlns:p14="http://schemas.microsoft.com/office/powerpoint/2010/main" val="456489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in the ‘scary’ realm, we started seeing more disclosures in </a:t>
            </a:r>
            <a:r>
              <a:rPr lang="en-US" b="1" dirty="0" smtClean="0"/>
              <a:t>medical devices</a:t>
            </a:r>
            <a:r>
              <a:rPr lang="en-US" dirty="0" smtClean="0"/>
              <a:t>. </a:t>
            </a:r>
          </a:p>
          <a:p>
            <a:r>
              <a:rPr lang="en-US" dirty="0" smtClean="0"/>
              <a:t>This is</a:t>
            </a:r>
            <a:r>
              <a:rPr lang="en-US" baseline="0" dirty="0" smtClean="0"/>
              <a:t> actually a </a:t>
            </a:r>
            <a:r>
              <a:rPr lang="en-US" b="1" baseline="0" dirty="0" smtClean="0"/>
              <a:t>Therac-25</a:t>
            </a:r>
            <a:r>
              <a:rPr lang="en-US" baseline="0" dirty="0" smtClean="0"/>
              <a:t> which had an issue back in </a:t>
            </a:r>
            <a:r>
              <a:rPr lang="en-US" b="1" baseline="0" dirty="0" smtClean="0"/>
              <a:t>1985</a:t>
            </a:r>
            <a:r>
              <a:rPr lang="en-US" baseline="0" dirty="0" smtClean="0"/>
              <a:t> where a small </a:t>
            </a:r>
            <a:r>
              <a:rPr lang="en-US" b="1" baseline="0" dirty="0" smtClean="0"/>
              <a:t>race condition</a:t>
            </a:r>
            <a:r>
              <a:rPr lang="en-US" baseline="0" dirty="0" smtClean="0"/>
              <a:t> may have caused a </a:t>
            </a:r>
            <a:r>
              <a:rPr lang="en-US" b="1" baseline="0" dirty="0" smtClean="0"/>
              <a:t>potentially lethal radiation overdose</a:t>
            </a:r>
            <a:r>
              <a:rPr lang="en-US" baseline="0" dirty="0" smtClean="0"/>
              <a:t>. Oops.</a:t>
            </a:r>
            <a:endParaRPr lang="en-US" dirty="0" smtClean="0"/>
          </a:p>
          <a:p>
            <a:endParaRPr lang="en-US" dirty="0" smtClean="0"/>
          </a:p>
          <a:p>
            <a:r>
              <a:rPr lang="en-US" dirty="0" smtClean="0"/>
              <a:t>Medical </a:t>
            </a:r>
            <a:r>
              <a:rPr lang="en-US" dirty="0" err="1" smtClean="0"/>
              <a:t>vulns</a:t>
            </a:r>
            <a:r>
              <a:rPr lang="en-US" dirty="0" smtClean="0"/>
              <a:t>: http://tinyurl.com/medical-vulns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87</a:t>
            </a:fld>
            <a:endParaRPr lang="en-US"/>
          </a:p>
        </p:txBody>
      </p:sp>
    </p:spTree>
    <p:extLst>
      <p:ext uri="{BB962C8B-B14F-4D97-AF65-F5344CB8AC3E}">
        <p14:creationId xmlns:p14="http://schemas.microsoft.com/office/powerpoint/2010/main" val="6917293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has also been interesting</a:t>
            </a:r>
            <a:r>
              <a:rPr lang="en-US" baseline="0" dirty="0" smtClean="0"/>
              <a:t> research into Implantable </a:t>
            </a:r>
            <a:r>
              <a:rPr lang="en-US" baseline="0" dirty="0" err="1" smtClean="0"/>
              <a:t>Cardioverter</a:t>
            </a:r>
            <a:r>
              <a:rPr lang="en-US" baseline="0" dirty="0" smtClean="0"/>
              <a:t> Defibrillators (ICD) aka </a:t>
            </a:r>
            <a:r>
              <a:rPr lang="en-US" b="1" baseline="0" dirty="0" smtClean="0"/>
              <a:t>pacemakers</a:t>
            </a:r>
            <a:r>
              <a:rPr lang="en-US" baseline="0" dirty="0" smtClean="0"/>
              <a:t> since many of them come with some sort of </a:t>
            </a:r>
            <a:r>
              <a:rPr lang="en-US" b="1" baseline="0" dirty="0" smtClean="0"/>
              <a:t>wireless protocol for diagnostics</a:t>
            </a:r>
            <a:r>
              <a:rPr lang="en-US" baseline="0" dirty="0" smtClean="0"/>
              <a:t>. </a:t>
            </a:r>
          </a:p>
          <a:p>
            <a:r>
              <a:rPr lang="en-US" baseline="0" dirty="0" smtClean="0"/>
              <a:t>They also come </a:t>
            </a:r>
            <a:r>
              <a:rPr lang="en-US" b="1" baseline="0" dirty="0" smtClean="0"/>
              <a:t>without</a:t>
            </a:r>
            <a:r>
              <a:rPr lang="en-US" baseline="0" dirty="0" smtClean="0"/>
              <a:t> any form of </a:t>
            </a:r>
            <a:r>
              <a:rPr lang="en-US" b="1" baseline="0" dirty="0" smtClean="0"/>
              <a:t>authentication</a:t>
            </a:r>
            <a:r>
              <a:rPr lang="en-US" baseline="0" dirty="0" smtClean="0"/>
              <a:t>. </a:t>
            </a:r>
            <a:r>
              <a:rPr lang="en-US" b="1" baseline="0" dirty="0" smtClean="0"/>
              <a:t>Or encryption</a:t>
            </a:r>
            <a:r>
              <a:rPr lang="en-US" baseline="0" dirty="0" smtClean="0"/>
              <a:t>. This is bad… how do we know?</a:t>
            </a:r>
            <a:endParaRPr lang="en-US" dirty="0" smtClean="0"/>
          </a:p>
          <a:p>
            <a:endParaRPr lang="en-US" dirty="0" smtClean="0"/>
          </a:p>
          <a:p>
            <a:r>
              <a:rPr lang="en-US" dirty="0" smtClean="0"/>
              <a:t>More info: http://boingboing.net/2012/10/18/researcher-claims-feasibility.html</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88</a:t>
            </a:fld>
            <a:endParaRPr lang="en-US"/>
          </a:p>
        </p:txBody>
      </p:sp>
    </p:spTree>
    <p:extLst>
      <p:ext uri="{BB962C8B-B14F-4D97-AF65-F5344CB8AC3E}">
        <p14:creationId xmlns:p14="http://schemas.microsoft.com/office/powerpoint/2010/main" val="35478618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Former</a:t>
            </a:r>
            <a:r>
              <a:rPr lang="en-US" baseline="0" dirty="0" smtClean="0"/>
              <a:t> Vice President </a:t>
            </a:r>
            <a:r>
              <a:rPr lang="en-US" b="1" baseline="0" dirty="0" smtClean="0"/>
              <a:t>Dick Cheney</a:t>
            </a:r>
            <a:r>
              <a:rPr lang="en-US" baseline="0" dirty="0" smtClean="0"/>
              <a:t> had the </a:t>
            </a:r>
            <a:r>
              <a:rPr lang="en-US" b="1" baseline="0" dirty="0" smtClean="0"/>
              <a:t>wireless feature of his pacemaker disabled in 2007</a:t>
            </a:r>
            <a:r>
              <a:rPr lang="en-US" baseline="0" dirty="0" smtClean="0"/>
              <a:t>.</a:t>
            </a:r>
          </a:p>
          <a:p>
            <a:r>
              <a:rPr lang="en-US" b="1" baseline="0" dirty="0" smtClean="0"/>
              <a:t>One year</a:t>
            </a:r>
            <a:r>
              <a:rPr lang="en-US" baseline="0" dirty="0" smtClean="0"/>
              <a:t> before Daniel </a:t>
            </a:r>
            <a:r>
              <a:rPr lang="en-US" b="1" baseline="0" dirty="0" err="1" smtClean="0"/>
              <a:t>Halperin</a:t>
            </a:r>
            <a:r>
              <a:rPr lang="en-US" b="1" baseline="0" dirty="0" smtClean="0"/>
              <a:t> et al published a seminal paper on ICD vulnerabilities.</a:t>
            </a:r>
            <a:endParaRPr lang="en-US" baseline="0" dirty="0" smtClean="0"/>
          </a:p>
          <a:p>
            <a:r>
              <a:rPr lang="en-US" b="1" baseline="0" dirty="0" smtClean="0"/>
              <a:t>Five years before</a:t>
            </a:r>
            <a:r>
              <a:rPr lang="en-US" baseline="0" dirty="0" smtClean="0"/>
              <a:t> a pacemaker hacking plot in the TV show ‘Homeland’ (2012) appeared.</a:t>
            </a:r>
          </a:p>
          <a:p>
            <a:endParaRPr lang="en-US" baseline="0" dirty="0" smtClean="0"/>
          </a:p>
          <a:p>
            <a:r>
              <a:rPr lang="en-US" baseline="0" dirty="0" smtClean="0"/>
              <a:t>http://nakedsecurity.sophos.com/2013/10/22/doctors-disabled-wireless-in-dick-cheneys-pacemaker-to-thwart-hacking/</a:t>
            </a:r>
          </a:p>
          <a:p>
            <a:r>
              <a:rPr lang="en-US" dirty="0" smtClean="0"/>
              <a:t>http://www.theverge.com/2013/10/21/4863872/dick-cheney-pacemaker-wireless-disabled-2007</a:t>
            </a:r>
          </a:p>
          <a:p>
            <a:r>
              <a:rPr lang="en-US" dirty="0" smtClean="0"/>
              <a:t>http://www.cbsnews.com/video/watch/?id=50157524n</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89</a:t>
            </a:fld>
            <a:endParaRPr lang="en-US"/>
          </a:p>
        </p:txBody>
      </p:sp>
    </p:spTree>
    <p:extLst>
      <p:ext uri="{BB962C8B-B14F-4D97-AF65-F5344CB8AC3E}">
        <p14:creationId xmlns:p14="http://schemas.microsoft.com/office/powerpoint/2010/main" val="370127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I </a:t>
            </a:r>
            <a:r>
              <a:rPr lang="en-US" b="1" dirty="0" smtClean="0"/>
              <a:t>read some</a:t>
            </a:r>
            <a:r>
              <a:rPr lang="en-US" b="1" baseline="0" dirty="0" smtClean="0"/>
              <a:t> articles…</a:t>
            </a:r>
          </a:p>
          <a:p>
            <a:endParaRPr lang="en-US" baseline="0" dirty="0" smtClean="0"/>
          </a:p>
          <a:p>
            <a:r>
              <a:rPr lang="en-US" baseline="0" dirty="0" smtClean="0"/>
              <a:t>e.g. http://news.techeye.net/security/worlds-first-hacker-identified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9</a:t>
            </a:fld>
            <a:endParaRPr lang="en-US"/>
          </a:p>
        </p:txBody>
      </p:sp>
    </p:spTree>
    <p:extLst>
      <p:ext uri="{BB962C8B-B14F-4D97-AF65-F5344CB8AC3E}">
        <p14:creationId xmlns:p14="http://schemas.microsoft.com/office/powerpoint/2010/main" val="4173568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 also seen </a:t>
            </a:r>
            <a:r>
              <a:rPr lang="en-US" b="1" dirty="0" smtClean="0"/>
              <a:t>great research from Jay Radcliffe on insulin pump</a:t>
            </a:r>
            <a:r>
              <a:rPr lang="en-US" b="1" baseline="0" dirty="0" smtClean="0"/>
              <a:t> vulnerabilities</a:t>
            </a:r>
            <a:r>
              <a:rPr lang="en-US" baseline="0" dirty="0" smtClean="0"/>
              <a:t>. </a:t>
            </a:r>
          </a:p>
          <a:p>
            <a:r>
              <a:rPr lang="en-US" baseline="0" dirty="0" smtClean="0"/>
              <a:t>As a diabetic with a pump, at the end of his scary research and the vendor refusing to fix the issues, he swore off using such pumps.</a:t>
            </a:r>
          </a:p>
          <a:p>
            <a:endParaRPr lang="en-US" baseline="0" dirty="0" smtClean="0"/>
          </a:p>
          <a:p>
            <a:r>
              <a:rPr lang="en-US" baseline="0" dirty="0" smtClean="0"/>
              <a:t>Image source: http://www.emftesting.net/2010/10/are-insulin-pumps-a-concern-for-emf-exposure/</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90</a:t>
            </a:fld>
            <a:endParaRPr lang="en-US"/>
          </a:p>
        </p:txBody>
      </p:sp>
    </p:spTree>
    <p:extLst>
      <p:ext uri="{BB962C8B-B14F-4D97-AF65-F5344CB8AC3E}">
        <p14:creationId xmlns:p14="http://schemas.microsoft.com/office/powerpoint/2010/main" val="9823401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Security</a:t>
            </a:r>
            <a:r>
              <a:rPr lang="en-US" baseline="0" dirty="0" smtClean="0"/>
              <a:t> products, designed to protect us. </a:t>
            </a:r>
          </a:p>
          <a:p>
            <a:r>
              <a:rPr lang="en-US" baseline="0" dirty="0" smtClean="0"/>
              <a:t>Yet a</a:t>
            </a:r>
            <a:r>
              <a:rPr lang="en-US" dirty="0" smtClean="0"/>
              <a:t>lmost </a:t>
            </a:r>
            <a:r>
              <a:rPr lang="en-US" b="1" dirty="0" smtClean="0"/>
              <a:t>2%</a:t>
            </a:r>
            <a:r>
              <a:rPr lang="en-US" dirty="0" smtClean="0"/>
              <a:t> of OSVDB</a:t>
            </a:r>
            <a:r>
              <a:rPr lang="en-US" baseline="0" dirty="0" smtClean="0"/>
              <a:t> consists of </a:t>
            </a:r>
            <a:r>
              <a:rPr lang="en-US" b="1" baseline="0" dirty="0" smtClean="0"/>
              <a:t>vulnerabilities in them</a:t>
            </a:r>
            <a:r>
              <a:rPr lang="en-US" baseline="0" dirty="0" smtClean="0"/>
              <a:t>. WTF</a:t>
            </a:r>
          </a:p>
          <a:p>
            <a:endParaRPr lang="en-US" baseline="0" dirty="0" smtClean="0"/>
          </a:p>
          <a:p>
            <a:r>
              <a:rPr lang="en-US" b="1" dirty="0" smtClean="0"/>
              <a:t>And that brings us to this decade. What are we seeing?</a:t>
            </a:r>
            <a:endParaRPr lang="en-US" b="1" baseline="0" dirty="0" smtClean="0"/>
          </a:p>
          <a:p>
            <a:endParaRPr lang="en-US" baseline="0" dirty="0" smtClean="0"/>
          </a:p>
          <a:p>
            <a:r>
              <a:rPr lang="en-US" baseline="0" dirty="0" smtClean="0"/>
              <a:t>Image source: http://nanobitwallpaper.com/computer-security-software/</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91</a:t>
            </a:fld>
            <a:endParaRPr lang="en-US"/>
          </a:p>
        </p:txBody>
      </p:sp>
    </p:spTree>
    <p:extLst>
      <p:ext uri="{BB962C8B-B14F-4D97-AF65-F5344CB8AC3E}">
        <p14:creationId xmlns:p14="http://schemas.microsoft.com/office/powerpoint/2010/main" val="8910147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Everything.</a:t>
            </a:r>
          </a:p>
          <a:p>
            <a:r>
              <a:rPr lang="en-US" b="1" dirty="0" smtClean="0"/>
              <a:t>All of the old classics</a:t>
            </a:r>
            <a:r>
              <a:rPr lang="en-US" dirty="0" smtClean="0"/>
              <a:t> we have come to love or loathe. </a:t>
            </a:r>
          </a:p>
          <a:p>
            <a:r>
              <a:rPr lang="en-US" dirty="0" smtClean="0"/>
              <a:t>While there are some exciting new devices as more of our lives are filled with gadgets that must be connected,</a:t>
            </a:r>
            <a:r>
              <a:rPr lang="en-US" baseline="0" dirty="0" smtClean="0"/>
              <a:t> the </a:t>
            </a:r>
            <a:r>
              <a:rPr lang="en-US" baseline="0" dirty="0" err="1" smtClean="0"/>
              <a:t>vulns</a:t>
            </a:r>
            <a:r>
              <a:rPr lang="en-US" baseline="0" dirty="0" smtClean="0"/>
              <a:t> are the same.</a:t>
            </a:r>
          </a:p>
          <a:p>
            <a:r>
              <a:rPr lang="en-US" b="1" baseline="0" dirty="0" err="1" smtClean="0"/>
              <a:t>Vulns</a:t>
            </a:r>
            <a:r>
              <a:rPr lang="en-US" b="1" baseline="0" dirty="0" smtClean="0"/>
              <a:t> have even become an industry unto themselves.</a:t>
            </a:r>
            <a:endParaRPr lang="en-US" b="1"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92</a:t>
            </a:fld>
            <a:endParaRPr lang="en-US"/>
          </a:p>
        </p:txBody>
      </p:sp>
    </p:spTree>
    <p:extLst>
      <p:ext uri="{BB962C8B-B14F-4D97-AF65-F5344CB8AC3E}">
        <p14:creationId xmlns:p14="http://schemas.microsoft.com/office/powerpoint/2010/main" val="32553899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2011</a:t>
            </a:r>
            <a:r>
              <a:rPr lang="en-US" dirty="0" smtClean="0"/>
              <a:t> and later gave us the </a:t>
            </a:r>
            <a:r>
              <a:rPr lang="en-US" b="1" dirty="0" smtClean="0"/>
              <a:t>sharp rise of bug bounty programs</a:t>
            </a:r>
            <a:r>
              <a:rPr lang="en-US" dirty="0" smtClean="0"/>
              <a:t>. </a:t>
            </a:r>
          </a:p>
          <a:p>
            <a:r>
              <a:rPr lang="en-US" dirty="0" smtClean="0"/>
              <a:t>While several bounties had been operating for many years (the</a:t>
            </a:r>
            <a:r>
              <a:rPr lang="en-US" baseline="0" dirty="0" smtClean="0"/>
              <a:t> first by Netscape in 1995)</a:t>
            </a:r>
            <a:r>
              <a:rPr lang="en-US" dirty="0" smtClean="0"/>
              <a:t>, many companies and online services started their own, seeing the incredible value.</a:t>
            </a:r>
          </a:p>
          <a:p>
            <a:r>
              <a:rPr lang="en-US" dirty="0" smtClean="0"/>
              <a:t>What used to fetch thousands of dollars at best now commands six figures in some cases.</a:t>
            </a:r>
          </a:p>
          <a:p>
            <a:endParaRPr lang="en-US" dirty="0" smtClean="0"/>
          </a:p>
          <a:p>
            <a:r>
              <a:rPr lang="en-US" dirty="0" smtClean="0"/>
              <a:t>Image source: </a:t>
            </a:r>
            <a:r>
              <a:rPr lang="en-US" dirty="0" smtClean="0">
                <a:hlinkClick r:id="rId3"/>
              </a:rPr>
              <a:t>http://www.geeky-gadgets.com/facebook-bug-bounty-numbers-04-08-2013/</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93</a:t>
            </a:fld>
            <a:endParaRPr lang="en-US"/>
          </a:p>
        </p:txBody>
      </p:sp>
    </p:spTree>
    <p:extLst>
      <p:ext uri="{BB962C8B-B14F-4D97-AF65-F5344CB8AC3E}">
        <p14:creationId xmlns:p14="http://schemas.microsoft.com/office/powerpoint/2010/main" val="39870896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Bug</a:t>
            </a:r>
            <a:r>
              <a:rPr lang="en-US" baseline="0" dirty="0" smtClean="0"/>
              <a:t> bounties are also seeing more frequent payouts. </a:t>
            </a:r>
          </a:p>
          <a:p>
            <a:r>
              <a:rPr lang="en-US" sz="1200" kern="1200" dirty="0" smtClean="0">
                <a:solidFill>
                  <a:schemeClr val="tx1"/>
                </a:solidFill>
                <a:latin typeface="+mn-lt"/>
                <a:ea typeface="+mn-ea"/>
                <a:cs typeface="+mn-cs"/>
              </a:rPr>
              <a:t>For example, Google has </a:t>
            </a:r>
            <a:r>
              <a:rPr lang="en-US" sz="1200" kern="1200" dirty="0" err="1" smtClean="0">
                <a:solidFill>
                  <a:schemeClr val="tx1"/>
                </a:solidFill>
                <a:latin typeface="+mn-lt"/>
                <a:ea typeface="+mn-ea"/>
                <a:cs typeface="+mn-cs"/>
              </a:rPr>
              <a:t>payed</a:t>
            </a:r>
            <a:r>
              <a:rPr lang="en-US" sz="1200" kern="1200" dirty="0" smtClean="0">
                <a:solidFill>
                  <a:schemeClr val="tx1"/>
                </a:solidFill>
                <a:latin typeface="+mn-lt"/>
                <a:ea typeface="+mn-ea"/>
                <a:cs typeface="+mn-cs"/>
              </a:rPr>
              <a:t> out at least $1,011,946.30 to date, primarily for </a:t>
            </a:r>
            <a:r>
              <a:rPr lang="en-US" sz="1200" kern="1200" dirty="0" err="1" smtClean="0">
                <a:solidFill>
                  <a:schemeClr val="tx1"/>
                </a:solidFill>
                <a:latin typeface="+mn-lt"/>
                <a:ea typeface="+mn-ea"/>
                <a:cs typeface="+mn-cs"/>
              </a:rPr>
              <a:t>vulns</a:t>
            </a:r>
            <a:r>
              <a:rPr lang="en-US" sz="1200" kern="1200" dirty="0" smtClean="0">
                <a:solidFill>
                  <a:schemeClr val="tx1"/>
                </a:solidFill>
                <a:latin typeface="+mn-lt"/>
                <a:ea typeface="+mn-ea"/>
                <a:cs typeface="+mn-cs"/>
              </a:rPr>
              <a:t> in their own software.</a:t>
            </a:r>
          </a:p>
          <a:p>
            <a:r>
              <a:rPr lang="en-US" sz="1200" kern="1200" dirty="0" smtClean="0">
                <a:solidFill>
                  <a:schemeClr val="tx1"/>
                </a:solidFill>
                <a:latin typeface="+mn-lt"/>
                <a:ea typeface="+mn-ea"/>
                <a:cs typeface="+mn-cs"/>
              </a:rPr>
              <a:t>But they have also paid out for </a:t>
            </a:r>
            <a:r>
              <a:rPr lang="en-US" sz="1200" kern="1200" dirty="0" err="1" smtClean="0">
                <a:solidFill>
                  <a:schemeClr val="tx1"/>
                </a:solidFill>
                <a:latin typeface="+mn-lt"/>
                <a:ea typeface="+mn-ea"/>
                <a:cs typeface="+mn-cs"/>
              </a:rPr>
              <a:t>vulns</a:t>
            </a:r>
            <a:r>
              <a:rPr lang="en-US" sz="1200" kern="1200" dirty="0" smtClean="0">
                <a:solidFill>
                  <a:schemeClr val="tx1"/>
                </a:solidFill>
                <a:latin typeface="+mn-lt"/>
                <a:ea typeface="+mn-ea"/>
                <a:cs typeface="+mn-cs"/>
              </a:rPr>
              <a:t> in OSX, OpenGL</a:t>
            </a:r>
            <a:r>
              <a:rPr lang="en-US" sz="1200" kern="1200" baseline="0" dirty="0" smtClean="0">
                <a:solidFill>
                  <a:schemeClr val="tx1"/>
                </a:solidFill>
                <a:latin typeface="+mn-lt"/>
                <a:ea typeface="+mn-ea"/>
                <a:cs typeface="+mn-cs"/>
              </a:rPr>
              <a:t> Driver, Windows Kernel, </a:t>
            </a:r>
            <a:r>
              <a:rPr lang="en-US" sz="1200" kern="1200" baseline="0" dirty="0" err="1" smtClean="0">
                <a:solidFill>
                  <a:schemeClr val="tx1"/>
                </a:solidFill>
                <a:latin typeface="+mn-lt"/>
                <a:ea typeface="+mn-ea"/>
                <a:cs typeface="+mn-cs"/>
              </a:rPr>
              <a:t>Libxslt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libxml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nVidia</a:t>
            </a:r>
            <a:r>
              <a:rPr lang="en-US" sz="1200" kern="1200" baseline="0" dirty="0" smtClean="0">
                <a:solidFill>
                  <a:schemeClr val="tx1"/>
                </a:solidFill>
                <a:latin typeface="+mn-lt"/>
                <a:ea typeface="+mn-ea"/>
                <a:cs typeface="+mn-cs"/>
              </a:rPr>
              <a:t> Driver, </a:t>
            </a:r>
            <a:r>
              <a:rPr lang="en-US" sz="1200" kern="1200" baseline="0" dirty="0" err="1" smtClean="0">
                <a:solidFill>
                  <a:schemeClr val="tx1"/>
                </a:solidFill>
                <a:latin typeface="+mn-lt"/>
                <a:ea typeface="+mn-ea"/>
                <a:cs typeface="+mn-cs"/>
              </a:rPr>
              <a:t>FFmpeg</a:t>
            </a:r>
            <a:r>
              <a:rPr lang="en-US" sz="1200" kern="1200" baseline="0" dirty="0" smtClean="0">
                <a:solidFill>
                  <a:schemeClr val="tx1"/>
                </a:solidFill>
                <a:latin typeface="+mn-lt"/>
                <a:ea typeface="+mn-ea"/>
                <a:cs typeface="+mn-cs"/>
              </a:rPr>
              <a:t>, and more.</a:t>
            </a:r>
            <a:endParaRPr lang="en-US" dirty="0" smtClean="0"/>
          </a:p>
          <a:p>
            <a:endParaRPr lang="en-US" dirty="0" smtClean="0"/>
          </a:p>
          <a:p>
            <a:r>
              <a:rPr lang="en-US" dirty="0" smtClean="0"/>
              <a:t>Speaking of money, if I had a nickel for every vulnerability ever disclosed, I’d have a shit load of nickels.</a:t>
            </a:r>
          </a:p>
          <a:p>
            <a:r>
              <a:rPr lang="en-US" b="1" dirty="0" smtClean="0"/>
              <a:t>OSVDB</a:t>
            </a:r>
            <a:r>
              <a:rPr lang="en-US" b="1" baseline="0" dirty="0" smtClean="0"/>
              <a:t> hit the 100,000 mark on cataloged vulnerabilities</a:t>
            </a:r>
            <a:r>
              <a:rPr lang="en-US" baseline="0" dirty="0" smtClean="0"/>
              <a:t> on December 25, 2013. Over 107,000 as of today.</a:t>
            </a:r>
          </a:p>
          <a:p>
            <a:r>
              <a:rPr lang="en-US" b="1" baseline="0" dirty="0" smtClean="0"/>
              <a:t>What have we learned?</a:t>
            </a:r>
          </a:p>
          <a:p>
            <a:endParaRPr lang="en-US" baseline="0" dirty="0" smtClean="0"/>
          </a:p>
          <a:p>
            <a:r>
              <a:rPr lang="en-US" baseline="0" dirty="0" smtClean="0"/>
              <a:t>Image source: </a:t>
            </a:r>
            <a:r>
              <a:rPr lang="en-US" dirty="0" smtClean="0">
                <a:hlinkClick r:id="rId3"/>
              </a:rPr>
              <a:t>http://www.chinasmack.com/2013/pictures/bank-employees-spend-all-day-counting-10000-rmb-in-coins.html</a:t>
            </a:r>
            <a:endParaRPr lang="en-US" baseline="0"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94</a:t>
            </a:fld>
            <a:endParaRPr lang="en-US"/>
          </a:p>
        </p:txBody>
      </p:sp>
    </p:spTree>
    <p:extLst>
      <p:ext uri="{BB962C8B-B14F-4D97-AF65-F5344CB8AC3E}">
        <p14:creationId xmlns:p14="http://schemas.microsoft.com/office/powerpoint/2010/main" val="2178473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obvious lesson</a:t>
            </a:r>
            <a:r>
              <a:rPr lang="en-US" dirty="0" smtClean="0"/>
              <a:t> is that </a:t>
            </a:r>
            <a:r>
              <a:rPr lang="en-US" b="1" dirty="0" smtClean="0"/>
              <a:t>vulnerabilities are not new</a:t>
            </a:r>
            <a:r>
              <a:rPr lang="en-US" dirty="0" smtClean="0"/>
              <a:t> by any stretch of the imagination. </a:t>
            </a:r>
          </a:p>
          <a:p>
            <a:r>
              <a:rPr lang="en-US" dirty="0" smtClean="0"/>
              <a:t>The last </a:t>
            </a:r>
            <a:r>
              <a:rPr lang="en-US" b="1" dirty="0" smtClean="0"/>
              <a:t>112 years have shown us, repeatedly, that hardware and software is vulnerable</a:t>
            </a:r>
            <a:r>
              <a:rPr lang="en-US" dirty="0" smtClean="0"/>
              <a:t>.</a:t>
            </a:r>
          </a:p>
          <a:p>
            <a:r>
              <a:rPr lang="en-US" dirty="0" err="1" smtClean="0"/>
              <a:t>Cleartext</a:t>
            </a:r>
            <a:r>
              <a:rPr lang="en-US" dirty="0" smtClean="0"/>
              <a:t> transmissions from 1902, Crypto failure since 1939, trusting</a:t>
            </a:r>
            <a:r>
              <a:rPr lang="en-US" baseline="0" dirty="0" smtClean="0"/>
              <a:t> user input since 1955, </a:t>
            </a:r>
          </a:p>
          <a:p>
            <a:r>
              <a:rPr lang="en-US" baseline="0" dirty="0" smtClean="0"/>
              <a:t>Overflows since 1983, SQL injection since 1998, cross-site scripting since 1999…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I am certainly not the only one saying it.</a:t>
            </a:r>
            <a:endParaRPr lang="en-US" baseline="0" dirty="0" smtClean="0"/>
          </a:p>
          <a:p>
            <a:endParaRPr lang="en-US" dirty="0" smtClean="0"/>
          </a:p>
          <a:p>
            <a:r>
              <a:rPr lang="en-US" dirty="0" smtClean="0"/>
              <a:t>Image source: </a:t>
            </a:r>
            <a:r>
              <a:rPr lang="en-US" dirty="0" smtClean="0">
                <a:hlinkClick r:id="rId3"/>
              </a:rPr>
              <a:t>http://www.tineye.com/search/950c7103b8b304e93dbcd63ecd219f42bdb15c10/?pluginver=chrome-1.1.3</a:t>
            </a:r>
            <a:r>
              <a:rPr lang="en-US" dirty="0" smtClean="0"/>
              <a:t> Used all over, no clear source.</a:t>
            </a:r>
          </a:p>
        </p:txBody>
      </p:sp>
      <p:sp>
        <p:nvSpPr>
          <p:cNvPr id="4" name="Slide Number Placeholder 3"/>
          <p:cNvSpPr>
            <a:spLocks noGrp="1"/>
          </p:cNvSpPr>
          <p:nvPr>
            <p:ph type="sldNum" sz="quarter" idx="10"/>
          </p:nvPr>
        </p:nvSpPr>
        <p:spPr/>
        <p:txBody>
          <a:bodyPr/>
          <a:lstStyle/>
          <a:p>
            <a:fld id="{BBFEBEC5-CB6D-4E6B-B616-036448855671}" type="slidenum">
              <a:rPr lang="en-US" smtClean="0"/>
              <a:pPr/>
              <a:t>95</a:t>
            </a:fld>
            <a:endParaRPr lang="en-US"/>
          </a:p>
        </p:txBody>
      </p:sp>
    </p:spTree>
    <p:extLst>
      <p:ext uri="{BB962C8B-B14F-4D97-AF65-F5344CB8AC3E}">
        <p14:creationId xmlns:p14="http://schemas.microsoft.com/office/powerpoint/2010/main" val="30614272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Remember these</a:t>
            </a:r>
            <a:r>
              <a:rPr lang="en-US" baseline="0" dirty="0" smtClean="0"/>
              <a:t> guys? Roger Schell and Gene </a:t>
            </a:r>
            <a:r>
              <a:rPr lang="en-US" baseline="0" dirty="0" err="1" smtClean="0"/>
              <a:t>Spafford</a:t>
            </a:r>
            <a:endParaRPr lang="en-US" baseline="0" dirty="0" smtClean="0"/>
          </a:p>
          <a:p>
            <a:r>
              <a:rPr lang="en-US" baseline="0" dirty="0" smtClean="0"/>
              <a:t>In 2002, Schell wrote a paper titled “</a:t>
            </a:r>
            <a:r>
              <a:rPr lang="en-US" dirty="0" smtClean="0"/>
              <a:t>Thirty Years Later: Lessons from the </a:t>
            </a:r>
            <a:r>
              <a:rPr lang="en-US" dirty="0" err="1" smtClean="0"/>
              <a:t>Multics</a:t>
            </a:r>
            <a:r>
              <a:rPr lang="en-US" dirty="0" smtClean="0"/>
              <a:t> Security Evaluation” where he revisits the </a:t>
            </a:r>
            <a:r>
              <a:rPr lang="en-US" dirty="0" err="1" smtClean="0"/>
              <a:t>Multics</a:t>
            </a:r>
            <a:r>
              <a:rPr lang="en-US" dirty="0" smtClean="0"/>
              <a:t> work he </a:t>
            </a:r>
            <a:r>
              <a:rPr lang="en-US" dirty="0" smtClean="0"/>
              <a:t>did.</a:t>
            </a:r>
            <a:r>
              <a:rPr lang="en-US" baseline="0" dirty="0" smtClean="0"/>
              <a:t> </a:t>
            </a:r>
            <a:r>
              <a:rPr lang="en-US" dirty="0" smtClean="0"/>
              <a:t>He </a:t>
            </a:r>
            <a:r>
              <a:rPr lang="en-US" dirty="0" smtClean="0"/>
              <a:t>concludes:</a:t>
            </a:r>
          </a:p>
          <a:p>
            <a:r>
              <a:rPr lang="en-US" b="1" dirty="0" smtClean="0"/>
              <a:t>The unpleasant conclusion is that although few, if any, fundamentally new vulnerabilities are evident today…</a:t>
            </a:r>
          </a:p>
          <a:p>
            <a:r>
              <a:rPr lang="en-US" b="1" dirty="0" smtClean="0"/>
              <a:t>Given the … vulnerabilities that existed thirty years ago, today’s “security enhanced” or “trusted” systems would not be considered suitable for processing even in the benign closed environment. </a:t>
            </a:r>
          </a:p>
          <a:p>
            <a:endParaRPr lang="en-US" dirty="0" smtClean="0"/>
          </a:p>
          <a:p>
            <a:r>
              <a:rPr lang="en-US" dirty="0" err="1" smtClean="0"/>
              <a:t>Spaf</a:t>
            </a:r>
            <a:r>
              <a:rPr lang="en-US" dirty="0" smtClean="0"/>
              <a:t>:</a:t>
            </a:r>
            <a:r>
              <a:rPr lang="en-US" baseline="0" dirty="0" smtClean="0"/>
              <a:t> </a:t>
            </a:r>
            <a:r>
              <a:rPr lang="en-US" sz="1200" b="1" i="0" kern="1200" dirty="0" smtClean="0">
                <a:solidFill>
                  <a:schemeClr val="tx1"/>
                </a:solidFill>
                <a:latin typeface="+mn-lt"/>
                <a:ea typeface="+mn-ea"/>
                <a:cs typeface="+mn-cs"/>
              </a:rPr>
              <a:t>I've </a:t>
            </a:r>
            <a:r>
              <a:rPr lang="en-US" sz="1200" b="1" i="0" kern="1200" dirty="0" smtClean="0">
                <a:solidFill>
                  <a:schemeClr val="tx1"/>
                </a:solidFill>
                <a:latin typeface="+mn-lt"/>
                <a:ea typeface="+mn-ea"/>
                <a:cs typeface="+mn-cs"/>
              </a:rPr>
              <a:t>been looking back though the archive of talks I've given over the last few decades. It's a reminder of how many things we, as a field, knew about a long time ago but have been ignored by the vendors and authorities. It's also depressing to realize how little impact I, personally, have had on the practice of information security during my career.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early November of 1988 the world awoke to news of the first major, large-scale Internet incident. Some self-propagating software had spread around the nascent Internet, causing system crashes, slow-downs, and massive uncertainty.</a:t>
            </a:r>
          </a:p>
          <a:p>
            <a:r>
              <a:rPr lang="en-US" sz="1200" b="0" i="0" kern="1200" dirty="0" smtClean="0">
                <a:solidFill>
                  <a:schemeClr val="tx1"/>
                </a:solidFill>
                <a:latin typeface="+mn-lt"/>
                <a:ea typeface="+mn-ea"/>
                <a:cs typeface="+mn-cs"/>
              </a:rPr>
              <a:t>Flash forward to today. The problem has gotten larger and worse, although in a manner that hides some of its magnitude from the casual observer. </a:t>
            </a:r>
          </a:p>
          <a:p>
            <a:endParaRPr lang="en-US" dirty="0" smtClean="0"/>
          </a:p>
          <a:p>
            <a:r>
              <a:rPr lang="en-US" dirty="0" smtClean="0"/>
              <a:t>Despite</a:t>
            </a:r>
            <a:r>
              <a:rPr lang="en-US" baseline="0" dirty="0" smtClean="0"/>
              <a:t> that incredible history, here we are, still suffering from the same vulnerabilities over and over. </a:t>
            </a:r>
            <a:r>
              <a:rPr lang="en-US" b="1" baseline="0" dirty="0" smtClean="0"/>
              <a:t>So we have to ask</a:t>
            </a:r>
            <a:r>
              <a:rPr lang="en-US" baseline="0" dirty="0" smtClean="0"/>
              <a:t>…</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https://www.cerias.purdue.edu/site/blog/post/happy_anniversary_--_bang_my_head_against_a_wall/</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96</a:t>
            </a:fld>
            <a:endParaRPr lang="en-US"/>
          </a:p>
        </p:txBody>
      </p:sp>
    </p:spTree>
    <p:extLst>
      <p:ext uri="{BB962C8B-B14F-4D97-AF65-F5344CB8AC3E}">
        <p14:creationId xmlns:p14="http://schemas.microsoft.com/office/powerpoint/2010/main" val="37382142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Quite simply, because </a:t>
            </a:r>
            <a:r>
              <a:rPr lang="en-US" b="1" dirty="0" smtClean="0"/>
              <a:t>we aren’t addressing the underlying problem</a:t>
            </a:r>
            <a:r>
              <a:rPr lang="en-US" dirty="0" smtClean="0"/>
              <a:t>.</a:t>
            </a:r>
            <a:r>
              <a:rPr lang="en-US" baseline="0" dirty="0" smtClean="0"/>
              <a:t> Instead…</a:t>
            </a:r>
          </a:p>
        </p:txBody>
      </p:sp>
      <p:sp>
        <p:nvSpPr>
          <p:cNvPr id="4" name="Slide Number Placeholder 3"/>
          <p:cNvSpPr>
            <a:spLocks noGrp="1"/>
          </p:cNvSpPr>
          <p:nvPr>
            <p:ph type="sldNum" sz="quarter" idx="10"/>
          </p:nvPr>
        </p:nvSpPr>
        <p:spPr/>
        <p:txBody>
          <a:bodyPr/>
          <a:lstStyle/>
          <a:p>
            <a:fld id="{BBFEBEC5-CB6D-4E6B-B616-036448855671}" type="slidenum">
              <a:rPr lang="en-US" smtClean="0"/>
              <a:pPr/>
              <a:t>97</a:t>
            </a:fld>
            <a:endParaRPr lang="en-US"/>
          </a:p>
        </p:txBody>
      </p:sp>
    </p:spTree>
    <p:extLst>
      <p:ext uri="{BB962C8B-B14F-4D97-AF65-F5344CB8AC3E}">
        <p14:creationId xmlns:p14="http://schemas.microsoft.com/office/powerpoint/2010/main" val="22807319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keep putting </a:t>
            </a:r>
            <a:r>
              <a:rPr lang="en-US" b="1" baseline="0" dirty="0" err="1" smtClean="0"/>
              <a:t>bandaid</a:t>
            </a:r>
            <a:r>
              <a:rPr lang="en-US" b="1" baseline="0" dirty="0" smtClean="0"/>
              <a:t> solutions on top of older </a:t>
            </a:r>
            <a:r>
              <a:rPr lang="en-US" b="1" baseline="0" dirty="0" err="1" smtClean="0"/>
              <a:t>bandaids</a:t>
            </a:r>
            <a:r>
              <a:rPr lang="en-US" baseline="0" dirty="0" smtClean="0"/>
              <a:t>, desperately trying to plug a hole of the sinking ship.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Rather than fix the issues at the root, we continue to </a:t>
            </a:r>
            <a:r>
              <a:rPr lang="en-US" b="1" baseline="0" dirty="0" smtClean="0"/>
              <a:t>come up with new, exciting, and profitable ways to fix the symptoms.</a:t>
            </a:r>
            <a:endParaRPr lang="en-US" b="1" dirty="0" smtClean="0"/>
          </a:p>
          <a:p>
            <a:endParaRPr lang="en-US" dirty="0" smtClean="0"/>
          </a:p>
          <a:p>
            <a:r>
              <a:rPr lang="en-US" dirty="0" smtClean="0"/>
              <a:t>Image source: </a:t>
            </a:r>
            <a:r>
              <a:rPr lang="en-US" dirty="0" smtClean="0">
                <a:hlinkClick r:id="rId3"/>
              </a:rPr>
              <a:t>http://listsoplenty.com/blog/?p=9338</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98</a:t>
            </a:fld>
            <a:endParaRPr lang="en-US"/>
          </a:p>
        </p:txBody>
      </p:sp>
    </p:spTree>
    <p:extLst>
      <p:ext uri="{BB962C8B-B14F-4D97-AF65-F5344CB8AC3E}">
        <p14:creationId xmlns:p14="http://schemas.microsoft.com/office/powerpoint/2010/main" val="39804795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it has more </a:t>
            </a:r>
            <a:r>
              <a:rPr lang="en-US" b="1" dirty="0" err="1" smtClean="0"/>
              <a:t>blinky</a:t>
            </a:r>
            <a:r>
              <a:rPr lang="en-US" b="1" dirty="0" smtClean="0"/>
              <a:t> lights</a:t>
            </a:r>
            <a:r>
              <a:rPr lang="en-US" dirty="0" smtClean="0"/>
              <a:t> and </a:t>
            </a:r>
            <a:r>
              <a:rPr lang="en-US" b="1" dirty="0" smtClean="0"/>
              <a:t>colorful buzzwords</a:t>
            </a:r>
            <a:r>
              <a:rPr lang="en-US" dirty="0" smtClean="0"/>
              <a:t>,</a:t>
            </a:r>
            <a:r>
              <a:rPr lang="en-US" baseline="0" dirty="0" smtClean="0"/>
              <a:t> it will </a:t>
            </a:r>
            <a:r>
              <a:rPr lang="en-US" b="1" baseline="0" dirty="0" smtClean="0"/>
              <a:t>better protect us</a:t>
            </a:r>
            <a:r>
              <a:rPr lang="en-US" baseline="0" dirty="0" smtClean="0"/>
              <a:t>!</a:t>
            </a:r>
            <a:endParaRPr lang="en-US" dirty="0" smtClean="0"/>
          </a:p>
          <a:p>
            <a:r>
              <a:rPr lang="en-US" dirty="0" smtClean="0"/>
              <a:t>Instead of asking how to fix the systemic problem, we ask “Will your cloud-based holistic DLP solution protect you from the BYOD threat, or be a stomping ground for the latest APT?” Oh my.</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99</a:t>
            </a:fld>
            <a:endParaRPr lang="en-US"/>
          </a:p>
        </p:txBody>
      </p:sp>
    </p:spTree>
    <p:extLst>
      <p:ext uri="{BB962C8B-B14F-4D97-AF65-F5344CB8AC3E}">
        <p14:creationId xmlns:p14="http://schemas.microsoft.com/office/powerpoint/2010/main" val="2508255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gif"/></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48.gif"/></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3" cstate="print"/>
          <a:stretch>
            <a:fillRect/>
          </a:stretch>
        </p:blipFill>
        <p:spPr>
          <a:xfrm>
            <a:off x="26958" y="0"/>
            <a:ext cx="9090084" cy="6858000"/>
          </a:xfrm>
          <a:prstGeom prst="rect">
            <a:avLst/>
          </a:prstGeom>
        </p:spPr>
      </p:pic>
      <p:sp>
        <p:nvSpPr>
          <p:cNvPr id="8" name="Subtitle 2"/>
          <p:cNvSpPr>
            <a:spLocks noGrp="1"/>
          </p:cNvSpPr>
          <p:nvPr>
            <p:ph type="subTitle" idx="1"/>
          </p:nvPr>
        </p:nvSpPr>
        <p:spPr>
          <a:xfrm>
            <a:off x="0" y="5105400"/>
            <a:ext cx="4724400" cy="1219200"/>
          </a:xfrm>
        </p:spPr>
        <p:txBody>
          <a:bodyPr/>
          <a:lstStyle/>
          <a:p>
            <a:r>
              <a:rPr lang="en-US" dirty="0" smtClean="0">
                <a:solidFill>
                  <a:schemeClr val="tx1">
                    <a:lumMod val="85000"/>
                  </a:schemeClr>
                </a:solidFill>
              </a:rPr>
              <a:t>How did we get here, knowing what we know?</a:t>
            </a:r>
            <a:endParaRPr lang="en-US" dirty="0">
              <a:solidFill>
                <a:schemeClr val="tx1">
                  <a:lumMod val="8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s.png"/>
          <p:cNvPicPr>
            <a:picLocks noChangeAspect="1"/>
          </p:cNvPicPr>
          <p:nvPr/>
        </p:nvPicPr>
        <p:blipFill>
          <a:blip r:embed="rId3" cstate="print"/>
          <a:stretch>
            <a:fillRect/>
          </a:stretch>
        </p:blipFill>
        <p:spPr>
          <a:xfrm>
            <a:off x="22860" y="0"/>
            <a:ext cx="9098280" cy="68580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gress.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athydemotivato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ble-mes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nch.jpg"/>
          <p:cNvPicPr>
            <a:picLocks noChangeAspect="1"/>
          </p:cNvPicPr>
          <p:nvPr/>
        </p:nvPicPr>
        <p:blipFill>
          <a:blip r:embed="rId3" cstate="print"/>
          <a:stretch>
            <a:fillRect/>
          </a:stretch>
        </p:blipFill>
        <p:spPr>
          <a:xfrm>
            <a:off x="-1" y="0"/>
            <a:ext cx="9144001" cy="6858000"/>
          </a:xfrm>
          <a:prstGeom prst="rect">
            <a:avLst/>
          </a:prstGeom>
        </p:spPr>
      </p:pic>
    </p:spTree>
    <p:extLst>
      <p:ext uri="{BB962C8B-B14F-4D97-AF65-F5344CB8AC3E}">
        <p14:creationId xmlns:p14="http://schemas.microsoft.com/office/powerpoint/2010/main" val="42034424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2" y="19361"/>
            <a:ext cx="9123218" cy="6866063"/>
          </a:xfrm>
          <a:prstGeom prst="rect">
            <a:avLst/>
          </a:prstGeom>
        </p:spPr>
      </p:pic>
    </p:spTree>
    <p:extLst>
      <p:ext uri="{BB962C8B-B14F-4D97-AF65-F5344CB8AC3E}">
        <p14:creationId xmlns:p14="http://schemas.microsoft.com/office/powerpoint/2010/main" val="8442116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14799" y="302359"/>
            <a:ext cx="5029201" cy="6555641"/>
          </a:xfrm>
          <a:prstGeom prst="rect">
            <a:avLst/>
          </a:prstGeom>
          <a:noFill/>
        </p:spPr>
        <p:txBody>
          <a:bodyPr wrap="square" rtlCol="0">
            <a:spAutoFit/>
          </a:bodyPr>
          <a:lstStyle/>
          <a:p>
            <a:r>
              <a:rPr lang="en-US" sz="2800" u="sng" dirty="0" smtClean="0"/>
              <a:t>Thanks:</a:t>
            </a:r>
          </a:p>
          <a:p>
            <a:pPr>
              <a:buFont typeface="Wingdings" pitchFamily="2" charset="2"/>
              <a:buChar char="Ø"/>
            </a:pPr>
            <a:r>
              <a:rPr lang="en-US" sz="2800" dirty="0" smtClean="0"/>
              <a:t>Mar for awesome graphics</a:t>
            </a:r>
          </a:p>
          <a:p>
            <a:pPr>
              <a:buFont typeface="Wingdings" pitchFamily="2" charset="2"/>
              <a:buChar char="Ø"/>
            </a:pPr>
            <a:r>
              <a:rPr lang="en-US" sz="2800" dirty="0" smtClean="0"/>
              <a:t>OSF and RBS for providing resources to do the research</a:t>
            </a:r>
          </a:p>
          <a:p>
            <a:pPr>
              <a:buFont typeface="Wingdings" pitchFamily="2" charset="2"/>
              <a:buChar char="Ø"/>
            </a:pPr>
            <a:r>
              <a:rPr lang="en-US" sz="2800" dirty="0" smtClean="0"/>
              <a:t>Towne/Nickerson/Hutton for inspiration to tell a story</a:t>
            </a:r>
          </a:p>
          <a:p>
            <a:pPr>
              <a:buFont typeface="Wingdings" pitchFamily="2" charset="2"/>
              <a:buChar char="Ø"/>
            </a:pPr>
            <a:r>
              <a:rPr lang="en-US" sz="2800" dirty="0" smtClean="0"/>
              <a:t>Andrea </a:t>
            </a:r>
            <a:r>
              <a:rPr lang="en-US" sz="2800" dirty="0" err="1" smtClean="0"/>
              <a:t>Matwyshyn</a:t>
            </a:r>
            <a:r>
              <a:rPr lang="en-US" sz="2800" dirty="0" smtClean="0"/>
              <a:t> for historical docs</a:t>
            </a:r>
          </a:p>
          <a:p>
            <a:pPr>
              <a:buFont typeface="Wingdings" pitchFamily="2" charset="2"/>
              <a:buChar char="Ø"/>
            </a:pPr>
            <a:r>
              <a:rPr lang="en-US" sz="2800" dirty="0" smtClean="0"/>
              <a:t>Jeff Mann for historical crypto book &amp; info</a:t>
            </a:r>
          </a:p>
          <a:p>
            <a:pPr>
              <a:buFont typeface="Wingdings" pitchFamily="2" charset="2"/>
              <a:buChar char="Ø"/>
            </a:pPr>
            <a:r>
              <a:rPr lang="en-US" sz="2800" dirty="0" smtClean="0"/>
              <a:t>Countless people that were around “back then” to give me info, pointers, and perspective</a:t>
            </a:r>
          </a:p>
          <a:p>
            <a:pPr>
              <a:buFont typeface="Wingdings" pitchFamily="2" charset="2"/>
              <a:buChar char="Ø"/>
            </a:pPr>
            <a:r>
              <a:rPr lang="en-US" sz="2800" dirty="0" err="1" smtClean="0"/>
              <a:t>Shakacon</a:t>
            </a:r>
            <a:r>
              <a:rPr lang="en-US" sz="2800" dirty="0" smtClean="0"/>
              <a:t>, so pro, much wow!</a:t>
            </a:r>
          </a:p>
          <a:p>
            <a:pPr>
              <a:buFont typeface="Wingdings" pitchFamily="2" charset="2"/>
              <a:buChar char="Ø"/>
            </a:pPr>
            <a:r>
              <a:rPr lang="en-US" sz="2800" dirty="0" smtClean="0"/>
              <a:t>You! For listening.</a:t>
            </a:r>
            <a:endParaRPr lang="en-US" sz="28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26" y="0"/>
            <a:ext cx="4070269" cy="6858000"/>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stions.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2400" y="152400"/>
            <a:ext cx="3755515" cy="1015663"/>
          </a:xfrm>
          <a:prstGeom prst="rect">
            <a:avLst/>
          </a:prstGeom>
          <a:noFill/>
        </p:spPr>
        <p:txBody>
          <a:bodyPr wrap="none" rtlCol="0">
            <a:spAutoFit/>
          </a:bodyPr>
          <a:lstStyle/>
          <a:p>
            <a:r>
              <a:rPr lang="en-US" sz="6000" b="1" dirty="0" smtClean="0"/>
              <a:t>Questions?</a:t>
            </a:r>
            <a:endParaRPr lang="en-US" sz="60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demail.png"/>
          <p:cNvPicPr>
            <a:picLocks noChangeAspect="1"/>
          </p:cNvPicPr>
          <p:nvPr/>
        </p:nvPicPr>
        <p:blipFill>
          <a:blip r:embed="rId3" cstate="print"/>
          <a:stretch>
            <a:fillRect/>
          </a:stretch>
        </p:blipFill>
        <p:spPr>
          <a:xfrm>
            <a:off x="0" y="0"/>
            <a:ext cx="9144000" cy="685258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oks.png"/>
          <p:cNvPicPr>
            <a:picLocks noChangeAspect="1"/>
          </p:cNvPicPr>
          <p:nvPr/>
        </p:nvPicPr>
        <p:blipFill>
          <a:blip r:embed="rId3" cstate="print"/>
          <a:stretch>
            <a:fillRect/>
          </a:stretch>
        </p:blipFill>
        <p:spPr>
          <a:xfrm>
            <a:off x="-4526" y="0"/>
            <a:ext cx="9098280" cy="6858000"/>
          </a:xfrm>
          <a:prstGeom prst="rect">
            <a:avLst/>
          </a:prstGeom>
        </p:spPr>
      </p:pic>
      <p:sp>
        <p:nvSpPr>
          <p:cNvPr id="3" name="TextBox 2"/>
          <p:cNvSpPr txBox="1"/>
          <p:nvPr/>
        </p:nvSpPr>
        <p:spPr>
          <a:xfrm>
            <a:off x="6324600" y="152400"/>
            <a:ext cx="2593852" cy="769441"/>
          </a:xfrm>
          <a:prstGeom prst="rect">
            <a:avLst/>
          </a:prstGeom>
          <a:noFill/>
        </p:spPr>
        <p:txBody>
          <a:bodyPr wrap="none" rtlCol="0">
            <a:spAutoFit/>
          </a:bodyPr>
          <a:lstStyle/>
          <a:p>
            <a:r>
              <a:rPr lang="en-US" sz="4400" b="1" dirty="0" smtClean="0"/>
              <a:t>Circa 1973</a:t>
            </a:r>
            <a:endParaRPr lang="en-US" sz="4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umpy-Cat.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ppy-cat.jpg"/>
          <p:cNvPicPr>
            <a:picLocks noChangeAspect="1"/>
          </p:cNvPicPr>
          <p:nvPr/>
        </p:nvPicPr>
        <p:blipFill>
          <a:blip r:embed="rId3" cstate="print"/>
          <a:stretch>
            <a:fillRect/>
          </a:stretch>
        </p:blipFill>
        <p:spPr>
          <a:xfrm>
            <a:off x="0" y="0"/>
            <a:ext cx="9144000" cy="686900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ken.jpg"/>
          <p:cNvPicPr>
            <a:picLocks noChangeAspect="1"/>
          </p:cNvPicPr>
          <p:nvPr/>
        </p:nvPicPr>
        <p:blipFill>
          <a:blip r:embed="rId3" cstate="print"/>
          <a:stretch>
            <a:fillRect/>
          </a:stretch>
        </p:blipFill>
        <p:spPr>
          <a:xfrm>
            <a:off x="22860" y="0"/>
            <a:ext cx="909828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2286000"/>
            <a:ext cx="5105400" cy="4343400"/>
          </a:xfrm>
        </p:spPr>
        <p:txBody>
          <a:bodyPr>
            <a:normAutofit/>
          </a:bodyPr>
          <a:lstStyle/>
          <a:p>
            <a:pPr>
              <a:buNone/>
            </a:pPr>
            <a:r>
              <a:rPr lang="en-US" b="1" dirty="0" smtClean="0">
                <a:latin typeface="Lucida Calligraphy" pitchFamily="66" charset="0"/>
              </a:rPr>
              <a:t>“</a:t>
            </a:r>
            <a:r>
              <a:rPr lang="en-US" sz="4400" b="1" dirty="0" smtClean="0">
                <a:latin typeface="Lucida Calligraphy" pitchFamily="66" charset="0"/>
              </a:rPr>
              <a:t>Those who cannot remember the past are condemned to repeat it.”</a:t>
            </a:r>
            <a:endParaRPr lang="en-US" dirty="0">
              <a:latin typeface="+mj-lt"/>
            </a:endParaRPr>
          </a:p>
        </p:txBody>
      </p:sp>
      <p:pic>
        <p:nvPicPr>
          <p:cNvPr id="4" name="Picture 3" descr="George_Santayana.jpg"/>
          <p:cNvPicPr>
            <a:picLocks noChangeAspect="1"/>
          </p:cNvPicPr>
          <p:nvPr/>
        </p:nvPicPr>
        <p:blipFill>
          <a:blip r:embed="rId3" cstate="print"/>
          <a:stretch>
            <a:fillRect/>
          </a:stretch>
        </p:blipFill>
        <p:spPr>
          <a:xfrm>
            <a:off x="0" y="1939562"/>
            <a:ext cx="4038600" cy="4918438"/>
          </a:xfrm>
          <a:prstGeom prst="rect">
            <a:avLst/>
          </a:prstGeom>
        </p:spPr>
      </p:pic>
      <p:sp>
        <p:nvSpPr>
          <p:cNvPr id="5" name="TextBox 4"/>
          <p:cNvSpPr txBox="1"/>
          <p:nvPr/>
        </p:nvSpPr>
        <p:spPr>
          <a:xfrm>
            <a:off x="571500" y="304800"/>
            <a:ext cx="8001000" cy="1015663"/>
          </a:xfrm>
          <a:prstGeom prst="rect">
            <a:avLst/>
          </a:prstGeom>
          <a:noFill/>
        </p:spPr>
        <p:txBody>
          <a:bodyPr wrap="square" rtlCol="0">
            <a:spAutoFit/>
          </a:bodyPr>
          <a:lstStyle/>
          <a:p>
            <a:r>
              <a:rPr lang="en-US" sz="6000" b="1" dirty="0" smtClean="0">
                <a:latin typeface="Lucida Calligraphy" pitchFamily="66" charset="0"/>
              </a:rPr>
              <a:t>George Santayana</a:t>
            </a:r>
            <a:endParaRPr lang="en-US" sz="6000" dirty="0">
              <a:latin typeface="Lucida Calligraphy" pitchFamily="66"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960 - edit.jpg"/>
          <p:cNvPicPr>
            <a:picLocks noChangeAspect="1"/>
          </p:cNvPicPr>
          <p:nvPr/>
        </p:nvPicPr>
        <p:blipFill>
          <a:blip r:embed="rId3" cstate="print"/>
          <a:stretch>
            <a:fillRect/>
          </a:stretch>
        </p:blipFill>
        <p:spPr>
          <a:xfrm>
            <a:off x="0" y="0"/>
            <a:ext cx="9144000" cy="2374771"/>
          </a:xfrm>
          <a:prstGeom prst="rect">
            <a:avLst/>
          </a:prstGeom>
        </p:spPr>
      </p:pic>
      <p:pic>
        <p:nvPicPr>
          <p:cNvPr id="8" name="Picture 7" descr="1950 - edit.jpg"/>
          <p:cNvPicPr>
            <a:picLocks noChangeAspect="1"/>
          </p:cNvPicPr>
          <p:nvPr/>
        </p:nvPicPr>
        <p:blipFill>
          <a:blip r:embed="rId4" cstate="print"/>
          <a:stretch>
            <a:fillRect/>
          </a:stretch>
        </p:blipFill>
        <p:spPr>
          <a:xfrm>
            <a:off x="0" y="2362200"/>
            <a:ext cx="9144000" cy="2286000"/>
          </a:xfrm>
          <a:prstGeom prst="rect">
            <a:avLst/>
          </a:prstGeom>
        </p:spPr>
      </p:pic>
      <p:pic>
        <p:nvPicPr>
          <p:cNvPr id="9" name="Picture 8" descr="1930 - edit.jpg"/>
          <p:cNvPicPr>
            <a:picLocks noChangeAspect="1"/>
          </p:cNvPicPr>
          <p:nvPr/>
        </p:nvPicPr>
        <p:blipFill>
          <a:blip r:embed="rId5" cstate="print"/>
          <a:stretch>
            <a:fillRect/>
          </a:stretch>
        </p:blipFill>
        <p:spPr>
          <a:xfrm>
            <a:off x="-1" y="4664876"/>
            <a:ext cx="9144001" cy="2185939"/>
          </a:xfrm>
          <a:prstGeom prst="rect">
            <a:avLst/>
          </a:prstGeom>
        </p:spPr>
      </p:pic>
      <p:cxnSp>
        <p:nvCxnSpPr>
          <p:cNvPr id="11" name="Straight Connector 10"/>
          <p:cNvCxnSpPr/>
          <p:nvPr/>
        </p:nvCxnSpPr>
        <p:spPr>
          <a:xfrm>
            <a:off x="0" y="0"/>
            <a:ext cx="9144000" cy="236220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0" y="2362200"/>
            <a:ext cx="9144000" cy="228600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0" y="4648200"/>
            <a:ext cx="9144000" cy="220980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02-2.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152400" y="152400"/>
            <a:ext cx="2056973" cy="1200329"/>
          </a:xfrm>
          <a:prstGeom prst="rect">
            <a:avLst/>
          </a:prstGeom>
          <a:noFill/>
        </p:spPr>
        <p:txBody>
          <a:bodyPr wrap="none" rtlCol="0">
            <a:spAutoFit/>
          </a:bodyPr>
          <a:lstStyle/>
          <a:p>
            <a:r>
              <a:rPr lang="en-US" sz="7200" b="1" dirty="0" smtClean="0">
                <a:solidFill>
                  <a:schemeClr val="bg1"/>
                </a:solidFill>
              </a:rPr>
              <a:t>1902</a:t>
            </a:r>
            <a:endParaRPr lang="en-US" sz="7200" b="1"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ngy.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les.jpg"/>
          <p:cNvPicPr>
            <a:picLocks noChangeAspect="1"/>
          </p:cNvPicPr>
          <p:nvPr/>
        </p:nvPicPr>
        <p:blipFill>
          <a:blip r:embed="rId3" cstate="print"/>
          <a:stretch>
            <a:fillRect/>
          </a:stretch>
        </p:blipFill>
        <p:spPr>
          <a:xfrm>
            <a:off x="0" y="0"/>
            <a:ext cx="9165314"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eming.png"/>
          <p:cNvPicPr>
            <a:picLocks noChangeAspect="1"/>
          </p:cNvPicPr>
          <p:nvPr/>
        </p:nvPicPr>
        <p:blipFill>
          <a:blip r:embed="rId3"/>
          <a:stretch>
            <a:fillRect/>
          </a:stretch>
        </p:blipFill>
        <p:spPr>
          <a:xfrm>
            <a:off x="4571998" y="3428997"/>
            <a:ext cx="4" cy="5"/>
          </a:xfrm>
          <a:prstGeom prst="rect">
            <a:avLst/>
          </a:prstGeom>
        </p:spPr>
      </p:pic>
      <p:pic>
        <p:nvPicPr>
          <p:cNvPr id="8" name="Picture 7" descr="dudes.jpg"/>
          <p:cNvPicPr>
            <a:picLocks noChangeAspect="1"/>
          </p:cNvPicPr>
          <p:nvPr/>
        </p:nvPicPr>
        <p:blipFill>
          <a:blip r:embed="rId4" cstate="print"/>
          <a:stretch>
            <a:fillRect/>
          </a:stretch>
        </p:blipFill>
        <p:spPr>
          <a:xfrm>
            <a:off x="0" y="0"/>
            <a:ext cx="9144000" cy="6858000"/>
          </a:xfrm>
          <a:prstGeom prst="rect">
            <a:avLst/>
          </a:prstGeom>
        </p:spPr>
      </p:pic>
      <p:sp>
        <p:nvSpPr>
          <p:cNvPr id="9" name="TextBox 8"/>
          <p:cNvSpPr txBox="1"/>
          <p:nvPr/>
        </p:nvSpPr>
        <p:spPr>
          <a:xfrm>
            <a:off x="7239000" y="4267200"/>
            <a:ext cx="755335" cy="1569660"/>
          </a:xfrm>
          <a:prstGeom prst="rect">
            <a:avLst/>
          </a:prstGeom>
          <a:noFill/>
        </p:spPr>
        <p:txBody>
          <a:bodyPr wrap="none" rtlCol="0">
            <a:spAutoFit/>
          </a:bodyPr>
          <a:lstStyle/>
          <a:p>
            <a:r>
              <a:rPr lang="en-US" sz="9600" b="1" dirty="0" smtClean="0"/>
              <a:t>?</a:t>
            </a:r>
            <a:endParaRPr lang="en-US" sz="96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ts.jpg"/>
          <p:cNvPicPr>
            <a:picLocks noChangeAspect="1"/>
          </p:cNvPicPr>
          <p:nvPr/>
        </p:nvPicPr>
        <p:blipFill>
          <a:blip r:embed="rId3" cstate="print"/>
          <a:stretch>
            <a:fillRect/>
          </a:stretch>
        </p:blipFill>
        <p:spPr>
          <a:xfrm>
            <a:off x="0" y="0"/>
            <a:ext cx="9144000" cy="6248400"/>
          </a:xfrm>
          <a:prstGeom prst="rect">
            <a:avLst/>
          </a:prstGeom>
        </p:spPr>
      </p:pic>
      <p:sp>
        <p:nvSpPr>
          <p:cNvPr id="2" name="TextBox 1"/>
          <p:cNvSpPr txBox="1"/>
          <p:nvPr/>
        </p:nvSpPr>
        <p:spPr>
          <a:xfrm>
            <a:off x="190500" y="6150114"/>
            <a:ext cx="8763000" cy="707886"/>
          </a:xfrm>
          <a:prstGeom prst="rect">
            <a:avLst/>
          </a:prstGeom>
          <a:noFill/>
        </p:spPr>
        <p:txBody>
          <a:bodyPr wrap="square" rtlCol="0">
            <a:spAutoFit/>
          </a:bodyPr>
          <a:lstStyle/>
          <a:p>
            <a:r>
              <a:rPr lang="en-US" sz="4000" b="1" dirty="0"/>
              <a:t>.-. .- - ... .-. .- - ... .-. .- - ... .-. .- - ... .-. .- - </a:t>
            </a:r>
            <a:r>
              <a:rPr lang="en-US" sz="4000" b="1" dirty="0" smtClean="0"/>
              <a:t>... </a:t>
            </a:r>
            <a:endParaRPr lang="en-US" sz="40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lectrician.png"/>
          <p:cNvPicPr>
            <a:picLocks noGrp="1" noChangeAspect="1"/>
          </p:cNvPicPr>
          <p:nvPr>
            <p:ph idx="1"/>
          </p:nvPr>
        </p:nvPicPr>
        <p:blipFill>
          <a:blip r:embed="rId3" cstate="print"/>
          <a:stretch>
            <a:fillRect/>
          </a:stretch>
        </p:blipFill>
        <p:spPr>
          <a:xfrm>
            <a:off x="1371600" y="0"/>
            <a:ext cx="6400800" cy="684867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ike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igma2.jpg"/>
          <p:cNvPicPr>
            <a:picLocks noChangeAspect="1"/>
          </p:cNvPicPr>
          <p:nvPr/>
        </p:nvPicPr>
        <p:blipFill>
          <a:blip r:embed="rId3" cstate="print"/>
          <a:stretch>
            <a:fillRect/>
          </a:stretch>
        </p:blipFill>
        <p:spPr>
          <a:xfrm>
            <a:off x="3569" y="1"/>
            <a:ext cx="9140431"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rplel.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52d_larg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Why Vulnerability Stats Suck</a:t>
            </a:r>
            <a:endParaRPr lang="en-US" dirty="0"/>
          </a:p>
        </p:txBody>
      </p:sp>
      <p:sp>
        <p:nvSpPr>
          <p:cNvPr id="3" name="Content Placeholder 2"/>
          <p:cNvSpPr>
            <a:spLocks noGrp="1"/>
          </p:cNvSpPr>
          <p:nvPr>
            <p:ph idx="1"/>
          </p:nvPr>
        </p:nvSpPr>
        <p:spPr>
          <a:xfrm>
            <a:off x="152400" y="914400"/>
            <a:ext cx="8763000" cy="1600200"/>
          </a:xfrm>
        </p:spPr>
        <p:txBody>
          <a:bodyPr>
            <a:noAutofit/>
          </a:bodyPr>
          <a:lstStyle/>
          <a:p>
            <a:r>
              <a:rPr lang="en-US" sz="2800" dirty="0" smtClean="0"/>
              <a:t>Stats are presented without understanding the limits of the data</a:t>
            </a:r>
          </a:p>
          <a:p>
            <a:r>
              <a:rPr lang="en-US" sz="2800" dirty="0" smtClean="0"/>
              <a:t>Even if explanations are provided, correlation is confused with causation: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700" y="2871787"/>
            <a:ext cx="6832600" cy="3843338"/>
          </a:xfrm>
          <a:prstGeom prst="rect">
            <a:avLst/>
          </a:prstGeom>
        </p:spPr>
      </p:pic>
    </p:spTree>
    <p:extLst>
      <p:ext uri="{BB962C8B-B14F-4D97-AF65-F5344CB8AC3E}">
        <p14:creationId xmlns:p14="http://schemas.microsoft.com/office/powerpoint/2010/main" val="1798160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renz-SZ42-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ossu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nel.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rowger_Switch.gif"/>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othron_hispidus_is_kissing_my_camera_at_Big_Island_of_Hawaii.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ba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ne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obs_Woz_phreaking.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BM709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bm7094-b.jpg"/>
          <p:cNvPicPr>
            <a:picLocks noChangeAspect="1"/>
          </p:cNvPicPr>
          <p:nvPr/>
        </p:nvPicPr>
        <p:blipFill>
          <a:blip r:embed="rId3" cstate="print"/>
          <a:stretch>
            <a:fillRect/>
          </a:stretch>
        </p:blipFill>
        <p:spPr>
          <a:xfrm>
            <a:off x="-1" y="-1"/>
            <a:ext cx="9144001" cy="685800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1066799"/>
          </a:xfrm>
        </p:spPr>
        <p:txBody>
          <a:bodyPr>
            <a:noAutofit/>
          </a:bodyPr>
          <a:lstStyle/>
          <a:p>
            <a:r>
              <a:rPr lang="en-US" sz="7200" dirty="0" smtClean="0"/>
              <a:t>Disclaimer</a:t>
            </a:r>
            <a:endParaRPr lang="en-US" sz="7200" dirty="0"/>
          </a:p>
        </p:txBody>
      </p:sp>
      <p:sp>
        <p:nvSpPr>
          <p:cNvPr id="5" name="TextBox 4"/>
          <p:cNvSpPr txBox="1"/>
          <p:nvPr/>
        </p:nvSpPr>
        <p:spPr>
          <a:xfrm>
            <a:off x="152400" y="1143000"/>
            <a:ext cx="8839200" cy="5632311"/>
          </a:xfrm>
          <a:prstGeom prst="rect">
            <a:avLst/>
          </a:prstGeom>
          <a:noFill/>
        </p:spPr>
        <p:txBody>
          <a:bodyPr wrap="square" rtlCol="0">
            <a:spAutoFit/>
          </a:bodyPr>
          <a:lstStyle/>
          <a:p>
            <a:pPr algn="just"/>
            <a:r>
              <a:rPr lang="en-US" sz="1200" dirty="0" smtClean="0"/>
              <a:t>By listening to presenter, you agree to be bound by all of the terms and conditions below, which are intended to be fully effective and binding upon all FTC attendees. By watching this presentation, you agree not to hold me responsible for anything. And I mean anything. Ever. All material, opinions, insults, rants, and nervous breakdowns are solely on behalf of the presenter, not his employer, past employers, attrition.org staff, squirrels, probation officer, AA sponsor, physical therapist, favorite dealer, or family that has since disowned him. Still not responsible. By watching this presentation, you hereby agree to never malign misunderstood creatures (e.g. squirrels, moles, voles, chinchillas, chipmunks, otters, possums, guinea pigs, alpacas, hedgehogs, aardvarks, sloths, aardvarks, nutria, capybara, porcupines, stoats, pygmy jerboas, prairie dogs, dormouse, turtles, ducklings, llamas, owls, goslings, platypus, tarsiers, skunks, prairie dogs, capybara, beavers, hedgehogs, bunnies, </a:t>
            </a:r>
            <a:r>
              <a:rPr lang="en-US" sz="1200" dirty="0" err="1" smtClean="0"/>
              <a:t>meerkats</a:t>
            </a:r>
            <a:r>
              <a:rPr lang="en-US" sz="1200" dirty="0" smtClean="0"/>
              <a:t>, mongoose, giant elephant shrew, penguins, </a:t>
            </a:r>
            <a:r>
              <a:rPr lang="en-US" sz="1200" dirty="0" err="1" smtClean="0"/>
              <a:t>olinguitos</a:t>
            </a:r>
            <a:r>
              <a:rPr lang="en-US" sz="1200" dirty="0" smtClean="0"/>
              <a:t>, </a:t>
            </a:r>
            <a:r>
              <a:rPr lang="en-US" sz="1200" dirty="0" err="1" smtClean="0"/>
              <a:t>hispaniolan</a:t>
            </a:r>
            <a:r>
              <a:rPr lang="en-US" sz="1200" dirty="0" smtClean="0"/>
              <a:t> </a:t>
            </a:r>
            <a:r>
              <a:rPr lang="en-US" sz="1200" dirty="0" err="1" smtClean="0"/>
              <a:t>solenodons</a:t>
            </a:r>
            <a:r>
              <a:rPr lang="en-US" sz="1200" dirty="0" smtClean="0"/>
              <a:t>, puffins, </a:t>
            </a:r>
            <a:r>
              <a:rPr lang="en-US" sz="1200" dirty="0" err="1" smtClean="0"/>
              <a:t>potoo</a:t>
            </a:r>
            <a:r>
              <a:rPr lang="en-US" sz="1200" dirty="0" smtClean="0"/>
              <a:t> birds, </a:t>
            </a:r>
            <a:r>
              <a:rPr lang="en-US" sz="1200" dirty="0" err="1" smtClean="0"/>
              <a:t>dik</a:t>
            </a:r>
            <a:r>
              <a:rPr lang="en-US" sz="1200" dirty="0" smtClean="0"/>
              <a:t> </a:t>
            </a:r>
            <a:r>
              <a:rPr lang="en-US" sz="1200" dirty="0" err="1" smtClean="0"/>
              <a:t>dik</a:t>
            </a:r>
            <a:r>
              <a:rPr lang="en-US" sz="1200" dirty="0" smtClean="0"/>
              <a:t>, red crested tree rats, pink fairy armadillos, aye-aye, naked mole rats, </a:t>
            </a:r>
            <a:r>
              <a:rPr lang="en-US" sz="1200" dirty="0" err="1" smtClean="0"/>
              <a:t>sunda</a:t>
            </a:r>
            <a:r>
              <a:rPr lang="en-US" sz="1200" dirty="0" smtClean="0"/>
              <a:t> colugo, blob fish, lowland streaked </a:t>
            </a:r>
            <a:r>
              <a:rPr lang="en-US" sz="1200" dirty="0" err="1" smtClean="0"/>
              <a:t>tenrees</a:t>
            </a:r>
            <a:r>
              <a:rPr lang="en-US" sz="1200" dirty="0" smtClean="0"/>
              <a:t>, </a:t>
            </a:r>
            <a:r>
              <a:rPr lang="en-US" sz="1200" dirty="0" err="1" smtClean="0"/>
              <a:t>glaucus</a:t>
            </a:r>
            <a:r>
              <a:rPr lang="en-US" sz="1200" dirty="0" smtClean="0"/>
              <a:t> </a:t>
            </a:r>
            <a:r>
              <a:rPr lang="en-US" sz="1200" dirty="0" err="1" smtClean="0"/>
              <a:t>atlanticus</a:t>
            </a:r>
            <a:r>
              <a:rPr lang="en-US" sz="1200" dirty="0" smtClean="0"/>
              <a:t>, koalas, ginger seals, axolotl, tarsier, and </a:t>
            </a:r>
            <a:r>
              <a:rPr lang="en-US" sz="1200" dirty="0" err="1" smtClean="0"/>
              <a:t>pika</a:t>
            </a:r>
            <a:r>
              <a:rPr lang="en-US" sz="1200" dirty="0" smtClean="0"/>
              <a:t>). By sitting in this room, you further agree to praise the glory of llamas, mini pigs, goats, and sheep. Presentation may contain peanuts. For external use only. Nutrition information not available. Terms are subject to change without notice; frequently and often. Keep presenter out of reach of children, adults, and charlatans. Do not feed presenter after midnight. Hand wash only, tumble dry on low heat. Warning: presenter may become slippery if Vaseline liberally applied. Presenter not a contraceptive device. Presenter not approved by FAA regulations. Reader assumes full responsibility. Professional driver, closed course. Disclaimer may not be up to date. Still not responsible. No money down. No purchase necessary. Call before you dig. If you are reading this disclaimer by mistake, please destroy all copies, don’t share this valuable information, and then gouge your eyes out for being in the wrong conference. Mileage may vary. Objects in presentation are bigger than they appear. Everything is true to the best of our knowledge. God kills a lawyer every time someone reads a legal disclaimer. Remember to spay or neuter your pets. This agreement shall be deemed to be an agreement entered into in the state of Colorado (or Guam). The laws of rational thinking and ethics shall govern this agreement. Complaints may be directed to the hostile, armed squirrel bodyguard. All sales are final. If rash, irritation, redness, or swelling develops, discontinue reading. Allow four to six weeks for delivery. Other restrictions or restraints may or may not apply. Any similarity to actual opinions, living or dead, is purely coincidental. Any society that needs disclaimers has too many lawyers. Besides, only lawyers and neurotics read this crap anyway, right? Any spelling or grammar errors in this presentation exist to make CF lose sleep. Anything you say can and will be used against you. 83.7% of statistics are made up. I claim no responsibility for the following disclaimer. I plead the fifth. I will drink the fifth when available. Must be 18 years of age or older to proceed further. Postage will be paid by addressee.  Use only as directed.  All actors and the characters they portray are 18 years of age or older, pursuant to 18 U.S.C. 2257 (A)-(C) and C.F.A Part 75. All records required are on file with the custodian of records. No user-serviceable parts inside. Do not disturb. Your seat cushion can be used as a flotation device. No trespassing. One size fits all. Many suitcases look alike. No shoes, no shirt, no problem. Do not stop on railroad tracks. Calls may be monitored for quality assurance or training purposes. Winners need not be present to win. Void where prohibited, taxed, or otherwise restricted. Caveat emptor.</a:t>
            </a:r>
            <a:endParaRPr lang="en-US" dirty="0"/>
          </a:p>
        </p:txBody>
      </p:sp>
    </p:spTree>
    <p:extLst>
      <p:ext uri="{BB962C8B-B14F-4D97-AF65-F5344CB8AC3E}">
        <p14:creationId xmlns:p14="http://schemas.microsoft.com/office/powerpoint/2010/main" val="2282738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70s-robotron.jpg"/>
          <p:cNvPicPr>
            <a:picLocks noChangeAspect="1"/>
          </p:cNvPicPr>
          <p:nvPr/>
        </p:nvPicPr>
        <p:blipFill>
          <a:blip r:embed="rId3" cstate="print"/>
          <a:stretch>
            <a:fillRect/>
          </a:stretch>
        </p:blipFill>
        <p:spPr>
          <a:xfrm>
            <a:off x="0" y="-1"/>
            <a:ext cx="9144000" cy="682167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egon_trail.jpg"/>
          <p:cNvPicPr>
            <a:picLocks noChangeAspect="1"/>
          </p:cNvPicPr>
          <p:nvPr/>
        </p:nvPicPr>
        <p:blipFill>
          <a:blip r:embed="rId3" cstate="print"/>
          <a:stretch>
            <a:fillRect/>
          </a:stretch>
        </p:blipFill>
        <p:spPr>
          <a:xfrm>
            <a:off x="-1" y="0"/>
            <a:ext cx="9146969"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dp10.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cos3.jpg"/>
          <p:cNvPicPr>
            <a:picLocks noChangeAspect="1"/>
          </p:cNvPicPr>
          <p:nvPr/>
        </p:nvPicPr>
        <p:blipFill>
          <a:blip r:embed="rId3" cstate="print"/>
          <a:stretch>
            <a:fillRect/>
          </a:stretch>
        </p:blipFill>
        <p:spPr>
          <a:xfrm>
            <a:off x="-1" y="-1"/>
            <a:ext cx="9144001" cy="685800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to-iv.jpg"/>
          <p:cNvPicPr>
            <a:picLocks noChangeAspect="1"/>
          </p:cNvPicPr>
          <p:nvPr/>
        </p:nvPicPr>
        <p:blipFill>
          <a:blip r:embed="rId3" cstate="print"/>
          <a:stretch>
            <a:fillRect/>
          </a:stretch>
        </p:blipFill>
        <p:spPr>
          <a:xfrm>
            <a:off x="-1" y="7620"/>
            <a:ext cx="9154183" cy="685038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6180-doors-open-big.jp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ger_schell.gif"/>
          <p:cNvPicPr>
            <a:picLocks noChangeAspect="1"/>
          </p:cNvPicPr>
          <p:nvPr/>
        </p:nvPicPr>
        <p:blipFill>
          <a:blip r:embed="rId3" cstate="print"/>
          <a:stretch>
            <a:fillRect/>
          </a:stretch>
        </p:blipFill>
        <p:spPr>
          <a:xfrm>
            <a:off x="0" y="0"/>
            <a:ext cx="4603316" cy="6858000"/>
          </a:xfrm>
          <a:prstGeom prst="rect">
            <a:avLst/>
          </a:prstGeom>
        </p:spPr>
      </p:pic>
      <p:pic>
        <p:nvPicPr>
          <p:cNvPr id="3" name="Picture 2" descr="nps.png"/>
          <p:cNvPicPr>
            <a:picLocks noChangeAspect="1"/>
          </p:cNvPicPr>
          <p:nvPr/>
        </p:nvPicPr>
        <p:blipFill>
          <a:blip r:embed="rId4" cstate="print"/>
          <a:stretch>
            <a:fillRect/>
          </a:stretch>
        </p:blipFill>
        <p:spPr>
          <a:xfrm>
            <a:off x="4555763" y="228600"/>
            <a:ext cx="4588237" cy="3200400"/>
          </a:xfrm>
          <a:prstGeom prst="rect">
            <a:avLst/>
          </a:prstGeom>
        </p:spPr>
      </p:pic>
      <p:pic>
        <p:nvPicPr>
          <p:cNvPr id="4" name="Picture 3" descr="multics-plate.jpg"/>
          <p:cNvPicPr>
            <a:picLocks noChangeAspect="1"/>
          </p:cNvPicPr>
          <p:nvPr/>
        </p:nvPicPr>
        <p:blipFill>
          <a:blip r:embed="rId5" cstate="print"/>
          <a:stretch>
            <a:fillRect/>
          </a:stretch>
        </p:blipFill>
        <p:spPr>
          <a:xfrm>
            <a:off x="4607530" y="3619500"/>
            <a:ext cx="4536470" cy="32385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0-91-panel.jpg"/>
          <p:cNvPicPr>
            <a:picLocks noChangeAspect="1"/>
          </p:cNvPicPr>
          <p:nvPr/>
        </p:nvPicPr>
        <p:blipFill>
          <a:blip r:embed="rId3" cstate="print"/>
          <a:stretch>
            <a:fillRect/>
          </a:stretch>
        </p:blipFill>
        <p:spPr>
          <a:xfrm>
            <a:off x="0" y="0"/>
            <a:ext cx="9144000" cy="685799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dp-11-b.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erox-560.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claimer.png"/>
          <p:cNvPicPr>
            <a:picLocks noChangeAspect="1"/>
          </p:cNvPicPr>
          <p:nvPr/>
        </p:nvPicPr>
        <p:blipFill>
          <a:blip r:embed="rId3" cstate="print"/>
          <a:stretch>
            <a:fillRect/>
          </a:stretch>
        </p:blipFill>
        <p:spPr>
          <a:xfrm>
            <a:off x="0" y="1676400"/>
            <a:ext cx="9144000" cy="3429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df11-ken-den.jpe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74-IBM370-209.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horst_feistel.jpg"/>
          <p:cNvPicPr>
            <a:picLocks noChangeAspect="1"/>
          </p:cNvPicPr>
          <p:nvPr/>
        </p:nvPicPr>
        <p:blipFill>
          <a:blip r:embed="rId3" cstate="print"/>
          <a:stretch>
            <a:fillRect/>
          </a:stretch>
        </p:blipFill>
        <p:spPr>
          <a:xfrm>
            <a:off x="0" y="0"/>
            <a:ext cx="5663820" cy="6858000"/>
          </a:xfrm>
          <a:prstGeom prst="rect">
            <a:avLst/>
          </a:prstGeom>
        </p:spPr>
      </p:pic>
      <p:pic>
        <p:nvPicPr>
          <p:cNvPr id="3" name="Picture 2" descr="ibm-1972-logo.gif"/>
          <p:cNvPicPr>
            <a:picLocks noChangeAspect="1"/>
          </p:cNvPicPr>
          <p:nvPr/>
        </p:nvPicPr>
        <p:blipFill>
          <a:blip r:embed="rId4" cstate="print"/>
          <a:stretch>
            <a:fillRect/>
          </a:stretch>
        </p:blipFill>
        <p:spPr>
          <a:xfrm>
            <a:off x="5561712" y="0"/>
            <a:ext cx="3582288" cy="1676399"/>
          </a:xfrm>
          <a:prstGeom prst="rect">
            <a:avLst/>
          </a:prstGeom>
        </p:spPr>
      </p:pic>
      <p:pic>
        <p:nvPicPr>
          <p:cNvPr id="4" name="Picture 3" descr="Feistel_cipher_diagram_en.svg.png"/>
          <p:cNvPicPr>
            <a:picLocks noChangeAspect="1"/>
          </p:cNvPicPr>
          <p:nvPr/>
        </p:nvPicPr>
        <p:blipFill>
          <a:blip r:embed="rId5" cstate="print"/>
          <a:stretch>
            <a:fillRect/>
          </a:stretch>
        </p:blipFill>
        <p:spPr>
          <a:xfrm>
            <a:off x="5638801" y="1733960"/>
            <a:ext cx="3505200" cy="512404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0s-Supercomputer2137151042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cs-book1.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ltics-book2.pn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ltics-book3.png"/>
          <p:cNvPicPr>
            <a:picLocks noChangeAspect="1"/>
          </p:cNvPicPr>
          <p:nvPr/>
        </p:nvPicPr>
        <p:blipFill>
          <a:blip r:embed="rId3" cstate="print"/>
          <a:stretch>
            <a:fillRect/>
          </a:stretch>
        </p:blipFill>
        <p:spPr>
          <a:xfrm>
            <a:off x="-1" y="-1"/>
            <a:ext cx="9144001" cy="685800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uuuu.jpg"/>
          <p:cNvPicPr>
            <a:picLocks noChangeAspect="1"/>
          </p:cNvPicPr>
          <p:nvPr/>
        </p:nvPicPr>
        <p:blipFill>
          <a:blip r:embed="rId3" cstate="print"/>
          <a:stretch>
            <a:fillRect/>
          </a:stretch>
        </p:blipFill>
        <p:spPr>
          <a:xfrm>
            <a:off x="0" y="0"/>
            <a:ext cx="9144000" cy="684689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_6dcbff_2440726.jpg"/>
          <p:cNvPicPr>
            <a:picLocks noChangeAspect="1"/>
          </p:cNvPicPr>
          <p:nvPr/>
        </p:nvPicPr>
        <p:blipFill>
          <a:blip r:embed="rId3" cstate="print"/>
          <a:stretch>
            <a:fillRect/>
          </a:stretch>
        </p:blipFill>
        <p:spPr>
          <a:xfrm>
            <a:off x="0" y="0"/>
            <a:ext cx="9144000" cy="684153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litaryCryptanalyticsPartI.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80s-0230245-show5.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nsect_collection.jpg"/>
          <p:cNvPicPr>
            <a:picLocks noChangeAspect="1"/>
          </p:cNvPicPr>
          <p:nvPr/>
        </p:nvPicPr>
        <p:blipFill>
          <a:blip r:embed="rId3" cstate="print"/>
          <a:stretch>
            <a:fillRect/>
          </a:stretch>
        </p:blipFill>
        <p:spPr>
          <a:xfrm>
            <a:off x="-1" y="0"/>
            <a:ext cx="9162467"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0sdude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sbbs.png"/>
          <p:cNvPicPr>
            <a:picLocks noChangeAspect="1"/>
          </p:cNvPicPr>
          <p:nvPr/>
        </p:nvPicPr>
        <p:blipFill>
          <a:blip r:embed="rId3" cstate="print"/>
          <a:stretch>
            <a:fillRect/>
          </a:stretch>
        </p:blipFill>
        <p:spPr>
          <a:xfrm>
            <a:off x="-1" y="0"/>
            <a:ext cx="8071241" cy="6858000"/>
          </a:xfrm>
          <a:prstGeom prst="rect">
            <a:avLst/>
          </a:prstGeom>
        </p:spPr>
      </p:pic>
      <p:pic>
        <p:nvPicPr>
          <p:cNvPr id="5" name="Picture 4" descr="filesbbs2.png"/>
          <p:cNvPicPr>
            <a:picLocks noChangeAspect="1"/>
          </p:cNvPicPr>
          <p:nvPr/>
        </p:nvPicPr>
        <p:blipFill>
          <a:blip r:embed="rId4" cstate="print"/>
          <a:stretch>
            <a:fillRect/>
          </a:stretch>
        </p:blipFill>
        <p:spPr>
          <a:xfrm>
            <a:off x="3886200" y="1281234"/>
            <a:ext cx="5257800" cy="5576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7_internet_map.gif"/>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cboard2.pn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leclodo.gif"/>
          <p:cNvPicPr>
            <a:picLocks noChangeAspect="1"/>
          </p:cNvPicPr>
          <p:nvPr/>
        </p:nvPicPr>
        <p:blipFill>
          <a:blip r:embed="rId3" cstate="print"/>
          <a:stretch>
            <a:fillRect/>
          </a:stretch>
        </p:blipFill>
        <p:spPr>
          <a:xfrm>
            <a:off x="0" y="0"/>
            <a:ext cx="9144000" cy="688189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fection.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da1.png"/>
          <p:cNvPicPr>
            <a:picLocks noChangeAspect="1"/>
          </p:cNvPicPr>
          <p:nvPr/>
        </p:nvPicPr>
        <p:blipFill>
          <a:blip r:embed="rId3" cstate="print"/>
          <a:stretch>
            <a:fillRect/>
          </a:stretch>
        </p:blipFill>
        <p:spPr>
          <a:xfrm>
            <a:off x="0" y="0"/>
            <a:ext cx="9144000" cy="6857999"/>
          </a:xfrm>
          <a:prstGeom prst="rect">
            <a:avLst/>
          </a:prstGeom>
        </p:spPr>
      </p:pic>
      <p:pic>
        <p:nvPicPr>
          <p:cNvPr id="4" name="Picture 3" descr="scada2.png"/>
          <p:cNvPicPr>
            <a:picLocks noChangeAspect="1"/>
          </p:cNvPicPr>
          <p:nvPr/>
        </p:nvPicPr>
        <p:blipFill>
          <a:blip r:embed="rId4" cstate="print"/>
          <a:stretch>
            <a:fillRect/>
          </a:stretch>
        </p:blipFill>
        <p:spPr>
          <a:xfrm>
            <a:off x="0" y="0"/>
            <a:ext cx="2505075" cy="97155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2" y="0"/>
            <a:ext cx="9124896" cy="6858000"/>
          </a:xfrm>
          <a:prstGeom prst="rect">
            <a:avLst/>
          </a:prstGeom>
        </p:spPr>
      </p:pic>
    </p:spTree>
    <p:extLst>
      <p:ext uri="{BB962C8B-B14F-4D97-AF65-F5344CB8AC3E}">
        <p14:creationId xmlns:p14="http://schemas.microsoft.com/office/powerpoint/2010/main" val="2663165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7" y="-13856"/>
            <a:ext cx="9150927" cy="6871855"/>
          </a:xfrm>
          <a:prstGeom prst="rect">
            <a:avLst/>
          </a:prstGeom>
        </p:spPr>
      </p:pic>
    </p:spTree>
    <p:extLst>
      <p:ext uri="{BB962C8B-B14F-4D97-AF65-F5344CB8AC3E}">
        <p14:creationId xmlns:p14="http://schemas.microsoft.com/office/powerpoint/2010/main" val="4569604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00"/>
            <a:ext cx="9144000" cy="6756400"/>
          </a:xfrm>
          <a:prstGeom prst="rect">
            <a:avLst/>
          </a:prstGeom>
        </p:spPr>
      </p:pic>
    </p:spTree>
    <p:extLst>
      <p:ext uri="{BB962C8B-B14F-4D97-AF65-F5344CB8AC3E}">
        <p14:creationId xmlns:p14="http://schemas.microsoft.com/office/powerpoint/2010/main" val="16688500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Tree>
    <p:extLst>
      <p:ext uri="{BB962C8B-B14F-4D97-AF65-F5344CB8AC3E}">
        <p14:creationId xmlns:p14="http://schemas.microsoft.com/office/powerpoint/2010/main" val="3649732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88847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ulnchart2.png"/>
          <p:cNvPicPr>
            <a:picLocks noChangeAspect="1"/>
          </p:cNvPicPr>
          <p:nvPr/>
        </p:nvPicPr>
        <p:blipFill>
          <a:blip r:embed="rId3" cstate="print"/>
          <a:stretch>
            <a:fillRect/>
          </a:stretch>
        </p:blipFill>
        <p:spPr>
          <a:xfrm>
            <a:off x="0" y="0"/>
            <a:ext cx="9144000" cy="6850207"/>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0srise - colors.png"/>
          <p:cNvPicPr>
            <a:picLocks noChangeAspect="1"/>
          </p:cNvPicPr>
          <p:nvPr/>
        </p:nvPicPr>
        <p:blipFill>
          <a:blip r:embed="rId3" cstate="print"/>
          <a:stretch>
            <a:fillRect/>
          </a:stretch>
        </p:blipFill>
        <p:spPr>
          <a:xfrm>
            <a:off x="0" y="0"/>
            <a:ext cx="9144000" cy="6864118"/>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0srise - tictactoe copy.png"/>
          <p:cNvPicPr>
            <a:picLocks noChangeAspect="1"/>
          </p:cNvPicPr>
          <p:nvPr/>
        </p:nvPicPr>
        <p:blipFill>
          <a:blip r:embed="rId3" cstate="print"/>
          <a:stretch>
            <a:fillRect/>
          </a:stretch>
        </p:blipFill>
        <p:spPr>
          <a:xfrm>
            <a:off x="0" y="0"/>
            <a:ext cx="9144000" cy="686412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993 Cray supercomputer 28Sept1993 14a.jpg"/>
          <p:cNvPicPr>
            <a:picLocks noChangeAspect="1"/>
          </p:cNvPicPr>
          <p:nvPr/>
        </p:nvPicPr>
        <p:blipFill>
          <a:blip r:embed="rId3" cstate="print"/>
          <a:stretch>
            <a:fillRect/>
          </a:stretch>
        </p:blipFill>
        <p:spPr>
          <a:xfrm>
            <a:off x="0" y="0"/>
            <a:ext cx="9144000" cy="6864022"/>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ru-jumping-out-box.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rst_Web_Serve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43000"/>
            <a:ext cx="5562600" cy="4154984"/>
          </a:xfrm>
          <a:prstGeom prst="rect">
            <a:avLst/>
          </a:prstGeom>
          <a:noFill/>
        </p:spPr>
        <p:txBody>
          <a:bodyPr wrap="square" rtlCol="0">
            <a:spAutoFit/>
          </a:bodyPr>
          <a:lstStyle/>
          <a:p>
            <a:endParaRPr lang="en-US" sz="4400" dirty="0" smtClean="0"/>
          </a:p>
          <a:p>
            <a:r>
              <a:rPr lang="en-US" sz="4400" dirty="0" smtClean="0"/>
              <a:t>106,803 vulnerabilities</a:t>
            </a:r>
          </a:p>
          <a:p>
            <a:r>
              <a:rPr lang="en-US" sz="4400" dirty="0" smtClean="0"/>
              <a:t>84,766 products</a:t>
            </a:r>
          </a:p>
          <a:p>
            <a:r>
              <a:rPr lang="en-US" sz="4400" dirty="0" smtClean="0"/>
              <a:t>10,388 vendors</a:t>
            </a:r>
          </a:p>
          <a:p>
            <a:r>
              <a:rPr lang="en-US" sz="4400" dirty="0" smtClean="0"/>
              <a:t>7,923 researchers</a:t>
            </a:r>
          </a:p>
          <a:p>
            <a:r>
              <a:rPr lang="en-US" sz="4400" dirty="0" smtClean="0"/>
              <a:t>112 years</a:t>
            </a:r>
            <a:endParaRPr lang="en-US" sz="4400" dirty="0"/>
          </a:p>
        </p:txBody>
      </p:sp>
      <p:sp>
        <p:nvSpPr>
          <p:cNvPr id="5" name="TextBox 4"/>
          <p:cNvSpPr txBox="1"/>
          <p:nvPr/>
        </p:nvSpPr>
        <p:spPr>
          <a:xfrm>
            <a:off x="5638800" y="1143000"/>
            <a:ext cx="3505200" cy="3477875"/>
          </a:xfrm>
          <a:prstGeom prst="rect">
            <a:avLst/>
          </a:prstGeom>
          <a:noFill/>
        </p:spPr>
        <p:txBody>
          <a:bodyPr wrap="square" rtlCol="0">
            <a:spAutoFit/>
          </a:bodyPr>
          <a:lstStyle/>
          <a:p>
            <a:endParaRPr lang="en-US" sz="4400" dirty="0" smtClean="0"/>
          </a:p>
          <a:p>
            <a:r>
              <a:rPr lang="en-US" sz="4400" dirty="0" smtClean="0"/>
              <a:t>… spanning</a:t>
            </a:r>
          </a:p>
          <a:p>
            <a:r>
              <a:rPr lang="en-US" sz="4400" dirty="0" smtClean="0"/>
              <a:t>… from</a:t>
            </a:r>
          </a:p>
          <a:p>
            <a:r>
              <a:rPr lang="en-US" sz="4400" dirty="0" smtClean="0"/>
              <a:t>… disclosed by</a:t>
            </a:r>
          </a:p>
          <a:p>
            <a:r>
              <a:rPr lang="en-US" sz="4400" dirty="0" smtClean="0"/>
              <a:t>… over</a:t>
            </a:r>
            <a:endParaRPr lang="en-US" sz="4400" dirty="0"/>
          </a:p>
        </p:txBody>
      </p:sp>
      <p:sp>
        <p:nvSpPr>
          <p:cNvPr id="6" name="TextBox 5"/>
          <p:cNvSpPr txBox="1"/>
          <p:nvPr/>
        </p:nvSpPr>
        <p:spPr>
          <a:xfrm>
            <a:off x="2000250" y="457200"/>
            <a:ext cx="5143500" cy="1107996"/>
          </a:xfrm>
          <a:prstGeom prst="rect">
            <a:avLst/>
          </a:prstGeom>
          <a:noFill/>
        </p:spPr>
        <p:txBody>
          <a:bodyPr wrap="square" rtlCol="0">
            <a:spAutoFit/>
          </a:bodyPr>
          <a:lstStyle/>
          <a:p>
            <a:r>
              <a:rPr lang="en-US" sz="4800" dirty="0" smtClean="0"/>
              <a:t>Collect all the </a:t>
            </a:r>
            <a:r>
              <a:rPr lang="en-US" sz="4800" dirty="0" err="1" smtClean="0"/>
              <a:t>Vulns</a:t>
            </a:r>
            <a:endParaRPr lang="en-US" sz="4800" dirty="0" smtClean="0"/>
          </a:p>
          <a:p>
            <a:endParaRPr lang="en-US" dirty="0"/>
          </a:p>
        </p:txBody>
      </p:sp>
      <p:pic>
        <p:nvPicPr>
          <p:cNvPr id="7" name="Picture 6" descr="mascot-bug-icon-transparent.png"/>
          <p:cNvPicPr>
            <a:picLocks noChangeAspect="1"/>
          </p:cNvPicPr>
          <p:nvPr/>
        </p:nvPicPr>
        <p:blipFill>
          <a:blip r:embed="rId3" cstate="print"/>
          <a:stretch>
            <a:fillRect/>
          </a:stretch>
        </p:blipFill>
        <p:spPr>
          <a:xfrm>
            <a:off x="5334000" y="5257800"/>
            <a:ext cx="1508125" cy="1447800"/>
          </a:xfrm>
          <a:prstGeom prst="rect">
            <a:avLst/>
          </a:prstGeom>
        </p:spPr>
      </p:pic>
      <p:sp>
        <p:nvSpPr>
          <p:cNvPr id="8" name="TextBox 7"/>
          <p:cNvSpPr txBox="1"/>
          <p:nvPr/>
        </p:nvSpPr>
        <p:spPr>
          <a:xfrm>
            <a:off x="6934200" y="5791200"/>
            <a:ext cx="1676400" cy="523220"/>
          </a:xfrm>
          <a:prstGeom prst="rect">
            <a:avLst/>
          </a:prstGeom>
          <a:noFill/>
        </p:spPr>
        <p:txBody>
          <a:bodyPr wrap="square" rtlCol="0">
            <a:spAutoFit/>
          </a:bodyPr>
          <a:lstStyle/>
          <a:p>
            <a:r>
              <a:rPr lang="en-US" sz="2800" dirty="0" smtClean="0"/>
              <a:t>@OSVDB</a:t>
            </a:r>
            <a:endParaRPr lang="en-US" sz="28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nging-landscape.jpg"/>
          <p:cNvPicPr>
            <a:picLocks noChangeAspect="1"/>
          </p:cNvPicPr>
          <p:nvPr/>
        </p:nvPicPr>
        <p:blipFill>
          <a:blip r:embed="rId3" cstate="print"/>
          <a:stretch>
            <a:fillRect/>
          </a:stretch>
        </p:blipFill>
        <p:spPr>
          <a:xfrm>
            <a:off x="0" y="0"/>
            <a:ext cx="9136042"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t.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iddi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ctricvoting.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ylessentry.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2" y="35887"/>
            <a:ext cx="9123218" cy="6822113"/>
          </a:xfrm>
          <a:prstGeom prst="rect">
            <a:avLst/>
          </a:prstGeom>
        </p:spPr>
      </p:pic>
    </p:spTree>
    <p:extLst>
      <p:ext uri="{BB962C8B-B14F-4D97-AF65-F5344CB8AC3E}">
        <p14:creationId xmlns:p14="http://schemas.microsoft.com/office/powerpoint/2010/main" val="42724637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cati.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ac-25.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4" y="27708"/>
            <a:ext cx="9150364" cy="6830292"/>
          </a:xfrm>
          <a:prstGeom prst="rect">
            <a:avLst/>
          </a:prstGeom>
        </p:spPr>
      </p:pic>
    </p:spTree>
    <p:extLst>
      <p:ext uri="{BB962C8B-B14F-4D97-AF65-F5344CB8AC3E}">
        <p14:creationId xmlns:p14="http://schemas.microsoft.com/office/powerpoint/2010/main" val="31371671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55723" cy="6858000"/>
          </a:xfrm>
          <a:prstGeom prst="rect">
            <a:avLst/>
          </a:prstGeom>
        </p:spPr>
      </p:pic>
    </p:spTree>
    <p:extLst>
      <p:ext uri="{BB962C8B-B14F-4D97-AF65-F5344CB8AC3E}">
        <p14:creationId xmlns:p14="http://schemas.microsoft.com/office/powerpoint/2010/main" val="3280387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pare-article.png"/>
          <p:cNvPicPr>
            <a:picLocks noChangeAspect="1"/>
          </p:cNvPicPr>
          <p:nvPr/>
        </p:nvPicPr>
        <p:blipFill>
          <a:blip r:embed="rId3" cstate="print"/>
          <a:stretch>
            <a:fillRect/>
          </a:stretch>
        </p:blipFill>
        <p:spPr>
          <a:xfrm>
            <a:off x="0" y="0"/>
            <a:ext cx="9144000" cy="685568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sulin-Pump.jpg"/>
          <p:cNvPicPr>
            <a:picLocks noChangeAspect="1"/>
          </p:cNvPicPr>
          <p:nvPr/>
        </p:nvPicPr>
        <p:blipFill>
          <a:blip r:embed="rId3" cstate="print"/>
          <a:stretch>
            <a:fillRect/>
          </a:stretch>
        </p:blipFill>
        <p:spPr>
          <a:xfrm>
            <a:off x="0" y="0"/>
            <a:ext cx="9124122" cy="68580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uter-security-softwar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llthesame.jpg"/>
          <p:cNvPicPr>
            <a:picLocks noChangeAspect="1"/>
          </p:cNvPicPr>
          <p:nvPr/>
        </p:nvPicPr>
        <p:blipFill>
          <a:blip r:embed="rId3" cstate="print"/>
          <a:stretch>
            <a:fillRect/>
          </a:stretch>
        </p:blipFill>
        <p:spPr>
          <a:xfrm>
            <a:off x="0" y="0"/>
            <a:ext cx="9144000" cy="6859491"/>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g-bounty.png"/>
          <p:cNvPicPr>
            <a:picLocks noChangeAspect="1"/>
          </p:cNvPicPr>
          <p:nvPr/>
        </p:nvPicPr>
        <p:blipFill>
          <a:blip r:embed="rId3" cstate="print"/>
          <a:stretch>
            <a:fillRect/>
          </a:stretch>
        </p:blipFill>
        <p:spPr>
          <a:xfrm>
            <a:off x="-7156" y="0"/>
            <a:ext cx="9158311" cy="6858000"/>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kcoin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essons-learned.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2400" y="152400"/>
            <a:ext cx="4875053" cy="923330"/>
          </a:xfrm>
          <a:prstGeom prst="rect">
            <a:avLst/>
          </a:prstGeom>
          <a:noFill/>
        </p:spPr>
        <p:txBody>
          <a:bodyPr wrap="none" rtlCol="0">
            <a:spAutoFit/>
          </a:bodyPr>
          <a:lstStyle/>
          <a:p>
            <a:r>
              <a:rPr lang="en-US" sz="5400" b="1" dirty="0" smtClean="0"/>
              <a:t>Lessons Learned</a:t>
            </a:r>
            <a:endParaRPr lang="en-US" sz="5400" b="1"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af_1355601996_19.jpg"/>
          <p:cNvPicPr>
            <a:picLocks noChangeAspect="1"/>
          </p:cNvPicPr>
          <p:nvPr/>
        </p:nvPicPr>
        <p:blipFill>
          <a:blip r:embed="rId3" cstate="print"/>
          <a:stretch>
            <a:fillRect/>
          </a:stretch>
        </p:blipFill>
        <p:spPr>
          <a:xfrm>
            <a:off x="3886200" y="0"/>
            <a:ext cx="5257800" cy="6858000"/>
          </a:xfrm>
          <a:prstGeom prst="rect">
            <a:avLst/>
          </a:prstGeom>
        </p:spPr>
      </p:pic>
      <p:pic>
        <p:nvPicPr>
          <p:cNvPr id="4" name="Picture 3" descr="roger_schell.gif"/>
          <p:cNvPicPr>
            <a:picLocks noChangeAspect="1"/>
          </p:cNvPicPr>
          <p:nvPr/>
        </p:nvPicPr>
        <p:blipFill>
          <a:blip r:embed="rId4" cstate="print"/>
          <a:stretch>
            <a:fillRect/>
          </a:stretch>
        </p:blipFill>
        <p:spPr>
          <a:xfrm>
            <a:off x="0" y="0"/>
            <a:ext cx="4603316" cy="68580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y-god-why-kitten1.jpg"/>
          <p:cNvPicPr>
            <a:picLocks noChangeAspect="1"/>
          </p:cNvPicPr>
          <p:nvPr/>
        </p:nvPicPr>
        <p:blipFill>
          <a:blip r:embed="rId3" cstate="print"/>
          <a:stretch>
            <a:fillRect/>
          </a:stretch>
        </p:blipFill>
        <p:spPr>
          <a:xfrm>
            <a:off x="0" y="-1"/>
            <a:ext cx="9144000" cy="6852331"/>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d-aids-o-plenty.jpg"/>
          <p:cNvPicPr>
            <a:picLocks noChangeAspect="1"/>
          </p:cNvPicPr>
          <p:nvPr/>
        </p:nvPicPr>
        <p:blipFill>
          <a:blip r:embed="rId3" cstate="print"/>
          <a:stretch>
            <a:fillRect/>
          </a:stretch>
        </p:blipFill>
        <p:spPr>
          <a:xfrm>
            <a:off x="0" y="0"/>
            <a:ext cx="9144000" cy="6856286"/>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45013</TotalTime>
  <Words>9084</Words>
  <Application>Microsoft Office PowerPoint</Application>
  <PresentationFormat>On-screen Show (4:3)</PresentationFormat>
  <Paragraphs>791</Paragraphs>
  <Slides>107</Slides>
  <Notes>106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107</vt:i4>
      </vt:variant>
    </vt:vector>
  </HeadingPairs>
  <TitlesOfParts>
    <vt:vector size="112" baseType="lpstr">
      <vt:lpstr>Arial</vt:lpstr>
      <vt:lpstr>Calibri</vt:lpstr>
      <vt:lpstr>Lucida Calligraphy</vt:lpstr>
      <vt:lpstr>Wingdings</vt:lpstr>
      <vt:lpstr>Office Theme</vt:lpstr>
      <vt:lpstr>PowerPoint Presentation</vt:lpstr>
      <vt:lpstr>PowerPoint Presentation</vt:lpstr>
      <vt:lpstr>Why Vulnerability Stats Suck</vt:lpstr>
      <vt:lpstr>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jericho</dc:creator>
  <cp:lastModifiedBy>jericho</cp:lastModifiedBy>
  <cp:revision>2157</cp:revision>
  <dcterms:created xsi:type="dcterms:W3CDTF">2006-08-16T00:00:00Z</dcterms:created>
  <dcterms:modified xsi:type="dcterms:W3CDTF">2014-06-25T09:39:18Z</dcterms:modified>
</cp:coreProperties>
</file>